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4.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8"/>
  </p:notesMasterIdLst>
  <p:sldIdLst>
    <p:sldId id="676" r:id="rId2"/>
    <p:sldId id="748" r:id="rId3"/>
    <p:sldId id="786" r:id="rId4"/>
    <p:sldId id="780" r:id="rId5"/>
    <p:sldId id="756" r:id="rId6"/>
    <p:sldId id="749" r:id="rId7"/>
    <p:sldId id="747" r:id="rId8"/>
    <p:sldId id="778" r:id="rId9"/>
    <p:sldId id="759" r:id="rId10"/>
    <p:sldId id="760" r:id="rId11"/>
    <p:sldId id="752" r:id="rId12"/>
    <p:sldId id="781" r:id="rId13"/>
    <p:sldId id="758" r:id="rId14"/>
    <p:sldId id="761" r:id="rId15"/>
    <p:sldId id="785" r:id="rId16"/>
    <p:sldId id="788" r:id="rId17"/>
    <p:sldId id="782" r:id="rId18"/>
    <p:sldId id="783" r:id="rId19"/>
    <p:sldId id="767" r:id="rId20"/>
    <p:sldId id="750" r:id="rId21"/>
    <p:sldId id="770" r:id="rId22"/>
    <p:sldId id="779" r:id="rId23"/>
    <p:sldId id="787" r:id="rId24"/>
    <p:sldId id="774" r:id="rId25"/>
    <p:sldId id="775" r:id="rId26"/>
    <p:sldId id="784" r:id="rId27"/>
    <p:sldId id="776" r:id="rId28"/>
    <p:sldId id="751" r:id="rId29"/>
    <p:sldId id="763" r:id="rId30"/>
    <p:sldId id="789" r:id="rId31"/>
    <p:sldId id="596" r:id="rId32"/>
    <p:sldId id="777" r:id="rId33"/>
    <p:sldId id="764" r:id="rId34"/>
    <p:sldId id="769" r:id="rId35"/>
    <p:sldId id="766" r:id="rId36"/>
    <p:sldId id="768"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6082"/>
    <a:srgbClr val="FFC000"/>
    <a:srgbClr val="E391A0"/>
    <a:srgbClr val="01A0A1"/>
    <a:srgbClr val="FFCDCD"/>
    <a:srgbClr val="ACDFD9"/>
    <a:srgbClr val="FF9F9F"/>
    <a:srgbClr val="FFABAB"/>
    <a:srgbClr val="70AD47"/>
    <a:srgbClr val="A9D1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2857DF-BD05-A042-812C-9044A2B64689}" v="19" dt="2025-06-22T12:20:16.00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512" autoAdjust="0"/>
    <p:restoredTop sz="74882" autoAdjust="0"/>
  </p:normalViewPr>
  <p:slideViewPr>
    <p:cSldViewPr snapToGrid="0">
      <p:cViewPr varScale="1">
        <p:scale>
          <a:sx n="110" d="100"/>
          <a:sy n="110" d="100"/>
        </p:scale>
        <p:origin x="2136" y="176"/>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D:\Research\DLB\plots\paper_ppt_plots\DLB%20dpdk.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7a0c73a9fbc68e9c/Research/DLB/paper_ppt_plots/plotting_data_with_chart.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D:\Research\DLB\plots\paper_ppt_plots\enqueue_core_data.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Research\DLB\plots\paper_ppt_plots\enqueue_core_data.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7a0c73a9fbc68e9c/Research/DLB/paper_ppt_plots/acc_microbench.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9845800524936"/>
          <c:y val="0.17285612357700611"/>
          <c:w val="0.86510154199475064"/>
          <c:h val="0.625475379022845"/>
        </c:manualLayout>
      </c:layout>
      <c:barChart>
        <c:barDir val="col"/>
        <c:grouping val="clustered"/>
        <c:varyColors val="0"/>
        <c:ser>
          <c:idx val="1"/>
          <c:order val="0"/>
          <c:tx>
            <c:strRef>
              <c:f>'core-to-core'!$A$3</c:f>
              <c:strCache>
                <c:ptCount val="1"/>
                <c:pt idx="0">
                  <c:v>dpdk-ed</c:v>
                </c:pt>
              </c:strCache>
            </c:strRef>
          </c:tx>
          <c:spPr>
            <a:solidFill>
              <a:schemeClr val="accent6"/>
            </a:solidFill>
            <a:ln>
              <a:noFill/>
            </a:ln>
            <a:effectLst/>
          </c:spPr>
          <c:invertIfNegative val="0"/>
          <c:cat>
            <c:numRef>
              <c:f>'core-to-core'!$B$1:$I$1</c:f>
              <c:numCache>
                <c:formatCode>General</c:formatCode>
                <c:ptCount val="8"/>
                <c:pt idx="0">
                  <c:v>1</c:v>
                </c:pt>
                <c:pt idx="1">
                  <c:v>2</c:v>
                </c:pt>
                <c:pt idx="2">
                  <c:v>3</c:v>
                </c:pt>
                <c:pt idx="3">
                  <c:v>4</c:v>
                </c:pt>
                <c:pt idx="4">
                  <c:v>5</c:v>
                </c:pt>
                <c:pt idx="5">
                  <c:v>6</c:v>
                </c:pt>
                <c:pt idx="6">
                  <c:v>7</c:v>
                </c:pt>
                <c:pt idx="7">
                  <c:v>8</c:v>
                </c:pt>
              </c:numCache>
            </c:numRef>
          </c:cat>
          <c:val>
            <c:numRef>
              <c:f>'core-to-core'!$B$3:$I$3</c:f>
              <c:numCache>
                <c:formatCode>General</c:formatCode>
                <c:ptCount val="8"/>
                <c:pt idx="0">
                  <c:v>30.58</c:v>
                </c:pt>
                <c:pt idx="1">
                  <c:v>37.112000000000002</c:v>
                </c:pt>
                <c:pt idx="2">
                  <c:v>46.201000000000001</c:v>
                </c:pt>
                <c:pt idx="3">
                  <c:v>43.347000000000001</c:v>
                </c:pt>
                <c:pt idx="4">
                  <c:v>40.232999999999997</c:v>
                </c:pt>
                <c:pt idx="5">
                  <c:v>35.250999999999998</c:v>
                </c:pt>
                <c:pt idx="6">
                  <c:v>33.906999999999996</c:v>
                </c:pt>
                <c:pt idx="7">
                  <c:v>32.667999999999999</c:v>
                </c:pt>
              </c:numCache>
            </c:numRef>
          </c:val>
          <c:extLst>
            <c:ext xmlns:c16="http://schemas.microsoft.com/office/drawing/2014/chart" uri="{C3380CC4-5D6E-409C-BE32-E72D297353CC}">
              <c16:uniqueId val="{00000001-D778-4AB0-AEE2-37B9F0E3F33C}"/>
            </c:ext>
          </c:extLst>
        </c:ser>
        <c:ser>
          <c:idx val="2"/>
          <c:order val="1"/>
          <c:tx>
            <c:strRef>
              <c:f>'core-to-core'!$A$4</c:f>
              <c:strCache>
                <c:ptCount val="1"/>
                <c:pt idx="0">
                  <c:v>dlb-ed</c:v>
                </c:pt>
              </c:strCache>
            </c:strRef>
          </c:tx>
          <c:spPr>
            <a:solidFill>
              <a:schemeClr val="accent2"/>
            </a:solidFill>
            <a:ln>
              <a:noFill/>
            </a:ln>
            <a:effectLst/>
          </c:spPr>
          <c:invertIfNegative val="0"/>
          <c:cat>
            <c:numRef>
              <c:f>'core-to-core'!$B$1:$I$1</c:f>
              <c:numCache>
                <c:formatCode>General</c:formatCode>
                <c:ptCount val="8"/>
                <c:pt idx="0">
                  <c:v>1</c:v>
                </c:pt>
                <c:pt idx="1">
                  <c:v>2</c:v>
                </c:pt>
                <c:pt idx="2">
                  <c:v>3</c:v>
                </c:pt>
                <c:pt idx="3">
                  <c:v>4</c:v>
                </c:pt>
                <c:pt idx="4">
                  <c:v>5</c:v>
                </c:pt>
                <c:pt idx="5">
                  <c:v>6</c:v>
                </c:pt>
                <c:pt idx="6">
                  <c:v>7</c:v>
                </c:pt>
                <c:pt idx="7">
                  <c:v>8</c:v>
                </c:pt>
              </c:numCache>
            </c:numRef>
          </c:cat>
          <c:val>
            <c:numRef>
              <c:f>'core-to-core'!$B$4:$I$4</c:f>
              <c:numCache>
                <c:formatCode>General</c:formatCode>
                <c:ptCount val="8"/>
                <c:pt idx="0">
                  <c:v>25.135999999999999</c:v>
                </c:pt>
                <c:pt idx="1">
                  <c:v>46.677</c:v>
                </c:pt>
                <c:pt idx="2">
                  <c:v>68.117999999999995</c:v>
                </c:pt>
                <c:pt idx="3">
                  <c:v>84.966999999999999</c:v>
                </c:pt>
                <c:pt idx="4">
                  <c:v>98.128</c:v>
                </c:pt>
                <c:pt idx="5">
                  <c:v>99.921000000000006</c:v>
                </c:pt>
                <c:pt idx="6">
                  <c:v>99.951999999999998</c:v>
                </c:pt>
                <c:pt idx="7">
                  <c:v>99.963999999999999</c:v>
                </c:pt>
              </c:numCache>
            </c:numRef>
          </c:val>
          <c:extLst>
            <c:ext xmlns:c16="http://schemas.microsoft.com/office/drawing/2014/chart" uri="{C3380CC4-5D6E-409C-BE32-E72D297353CC}">
              <c16:uniqueId val="{00000002-D778-4AB0-AEE2-37B9F0E3F33C}"/>
            </c:ext>
          </c:extLst>
        </c:ser>
        <c:ser>
          <c:idx val="3"/>
          <c:order val="2"/>
          <c:tx>
            <c:strRef>
              <c:f>'core-to-core'!$A$5</c:f>
              <c:strCache>
                <c:ptCount val="1"/>
                <c:pt idx="0">
                  <c:v>dlb-lib</c:v>
                </c:pt>
              </c:strCache>
            </c:strRef>
          </c:tx>
          <c:spPr>
            <a:solidFill>
              <a:schemeClr val="accent4"/>
            </a:solidFill>
            <a:ln>
              <a:noFill/>
            </a:ln>
            <a:effectLst/>
          </c:spPr>
          <c:invertIfNegative val="0"/>
          <c:cat>
            <c:numRef>
              <c:f>'core-to-core'!$B$1:$I$1</c:f>
              <c:numCache>
                <c:formatCode>General</c:formatCode>
                <c:ptCount val="8"/>
                <c:pt idx="0">
                  <c:v>1</c:v>
                </c:pt>
                <c:pt idx="1">
                  <c:v>2</c:v>
                </c:pt>
                <c:pt idx="2">
                  <c:v>3</c:v>
                </c:pt>
                <c:pt idx="3">
                  <c:v>4</c:v>
                </c:pt>
                <c:pt idx="4">
                  <c:v>5</c:v>
                </c:pt>
                <c:pt idx="5">
                  <c:v>6</c:v>
                </c:pt>
                <c:pt idx="6">
                  <c:v>7</c:v>
                </c:pt>
                <c:pt idx="7">
                  <c:v>8</c:v>
                </c:pt>
              </c:numCache>
            </c:numRef>
          </c:cat>
          <c:val>
            <c:numRef>
              <c:f>'core-to-core'!$B$5:$I$5</c:f>
              <c:numCache>
                <c:formatCode>General</c:formatCode>
                <c:ptCount val="8"/>
                <c:pt idx="0">
                  <c:v>31.621248999999999</c:v>
                </c:pt>
                <c:pt idx="1">
                  <c:v>55.612015999999997</c:v>
                </c:pt>
                <c:pt idx="2">
                  <c:v>79.138278999999997</c:v>
                </c:pt>
                <c:pt idx="3">
                  <c:v>94.992644999999996</c:v>
                </c:pt>
                <c:pt idx="4">
                  <c:v>97.906101000000007</c:v>
                </c:pt>
                <c:pt idx="5">
                  <c:v>99.446556000000001</c:v>
                </c:pt>
                <c:pt idx="6">
                  <c:v>98.232023999999996</c:v>
                </c:pt>
                <c:pt idx="7">
                  <c:v>99.810681000000002</c:v>
                </c:pt>
              </c:numCache>
            </c:numRef>
          </c:val>
          <c:extLst>
            <c:ext xmlns:c16="http://schemas.microsoft.com/office/drawing/2014/chart" uri="{C3380CC4-5D6E-409C-BE32-E72D297353CC}">
              <c16:uniqueId val="{00000003-D778-4AB0-AEE2-37B9F0E3F33C}"/>
            </c:ext>
          </c:extLst>
        </c:ser>
        <c:dLbls>
          <c:showLegendKey val="0"/>
          <c:showVal val="0"/>
          <c:showCatName val="0"/>
          <c:showSerName val="0"/>
          <c:showPercent val="0"/>
          <c:showBubbleSize val="0"/>
        </c:dLbls>
        <c:gapWidth val="219"/>
        <c:overlap val="-27"/>
        <c:axId val="698552552"/>
        <c:axId val="698549672"/>
      </c:barChart>
      <c:catAx>
        <c:axId val="698552552"/>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r>
                  <a:rPr lang="en-US"/>
                  <a:t># of Worker Cores</a:t>
                </a:r>
              </a:p>
            </c:rich>
          </c:tx>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zh-CN"/>
            </a:p>
          </c:txPr>
        </c:title>
        <c:numFmt formatCode="General" sourceLinked="1"/>
        <c:majorTickMark val="none"/>
        <c:minorTickMark val="out"/>
        <c:tickLblPos val="nextTo"/>
        <c:spPr>
          <a:noFill/>
          <a:ln w="25400" cap="flat" cmpd="sng" algn="ctr">
            <a:solidFill>
              <a:schemeClr val="tx1"/>
            </a:solidFill>
            <a:round/>
          </a:ln>
          <a:effectLst/>
        </c:spPr>
        <c:txPr>
          <a:bodyPr rot="-60000000" spcFirstLastPara="1" vertOverflow="ellipsis" vert="horz" wrap="square" anchor="ctr" anchorCtr="1"/>
          <a:lstStyle/>
          <a:p>
            <a:pPr>
              <a:defRPr sz="20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zh-CN"/>
          </a:p>
        </c:txPr>
        <c:crossAx val="698549672"/>
        <c:crosses val="autoZero"/>
        <c:auto val="1"/>
        <c:lblAlgn val="ctr"/>
        <c:lblOffset val="100"/>
        <c:noMultiLvlLbl val="0"/>
      </c:catAx>
      <c:valAx>
        <c:axId val="698549672"/>
        <c:scaling>
          <c:orientation val="minMax"/>
          <c:max val="1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r>
                  <a:rPr lang="en-US"/>
                  <a:t>Throughput (MPPS)</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zh-CN"/>
            </a:p>
          </c:txPr>
        </c:title>
        <c:numFmt formatCode="General" sourceLinked="1"/>
        <c:majorTickMark val="out"/>
        <c:minorTickMark val="none"/>
        <c:tickLblPos val="nextTo"/>
        <c:spPr>
          <a:noFill/>
          <a:ln w="25400" cmpd="sng">
            <a:solidFill>
              <a:schemeClr val="tx1"/>
            </a:solidFill>
          </a:ln>
          <a:effectLst/>
        </c:spPr>
        <c:txPr>
          <a:bodyPr rot="-60000000" spcFirstLastPara="1" vertOverflow="ellipsis" vert="horz" wrap="square" anchor="ctr" anchorCtr="1"/>
          <a:lstStyle/>
          <a:p>
            <a:pPr>
              <a:defRPr sz="20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zh-CN"/>
          </a:p>
        </c:txPr>
        <c:crossAx val="698552552"/>
        <c:crosses val="autoZero"/>
        <c:crossBetween val="between"/>
      </c:valAx>
      <c:spPr>
        <a:noFill/>
        <a:ln w="25400">
          <a:noFill/>
        </a:ln>
        <a:effectLst/>
      </c:spPr>
    </c:plotArea>
    <c:legend>
      <c:legendPos val="t"/>
      <c:layout>
        <c:manualLayout>
          <c:xMode val="edge"/>
          <c:yMode val="edge"/>
          <c:x val="0.2161038995762202"/>
          <c:y val="6.0575770585647983E-2"/>
          <c:w val="0.57291199146981631"/>
          <c:h val="8.6815039588032272E-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solidFill>
            <a:schemeClr val="tx1">
              <a:lumMod val="95000"/>
              <a:lumOff val="5000"/>
            </a:schemeClr>
          </a:solidFill>
          <a:latin typeface="Arial" panose="020B0604020202020204" pitchFamily="34" charset="0"/>
          <a:cs typeface="Arial" panose="020B0604020202020204" pitchFamily="34" charset="0"/>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3"/>
          <c:order val="0"/>
          <c:tx>
            <c:strRef>
              <c:f>Data!$A$43</c:f>
              <c:strCache>
                <c:ptCount val="1"/>
                <c:pt idx="0">
                  <c:v>dpdk-ed</c:v>
                </c:pt>
              </c:strCache>
            </c:strRef>
          </c:tx>
          <c:spPr>
            <a:ln w="44450" cap="rnd">
              <a:solidFill>
                <a:schemeClr val="accent6"/>
              </a:solidFill>
              <a:round/>
            </a:ln>
            <a:effectLst/>
          </c:spPr>
          <c:marker>
            <c:symbol val="square"/>
            <c:size val="11"/>
            <c:spPr>
              <a:noFill/>
              <a:ln w="44450">
                <a:solidFill>
                  <a:schemeClr val="accent6"/>
                </a:solidFill>
              </a:ln>
              <a:effectLst/>
            </c:spPr>
          </c:marker>
          <c:xVal>
            <c:numRef>
              <c:f>Data!$I$43:$I$53</c:f>
              <c:numCache>
                <c:formatCode>General</c:formatCode>
                <c:ptCount val="11"/>
                <c:pt idx="0">
                  <c:v>0.99199999999999999</c:v>
                </c:pt>
                <c:pt idx="1">
                  <c:v>4.992</c:v>
                </c:pt>
                <c:pt idx="2">
                  <c:v>7.4930000000000003</c:v>
                </c:pt>
                <c:pt idx="3">
                  <c:v>9.9920000000000009</c:v>
                </c:pt>
                <c:pt idx="4">
                  <c:v>14.996</c:v>
                </c:pt>
                <c:pt idx="5">
                  <c:v>19.992000000000001</c:v>
                </c:pt>
                <c:pt idx="6">
                  <c:v>24.992000000000001</c:v>
                </c:pt>
                <c:pt idx="7">
                  <c:v>30.013000000000002</c:v>
                </c:pt>
                <c:pt idx="8">
                  <c:v>31.876000000000001</c:v>
                </c:pt>
                <c:pt idx="9">
                  <c:v>31.940999999999999</c:v>
                </c:pt>
                <c:pt idx="10">
                  <c:v>31.952999999999999</c:v>
                </c:pt>
              </c:numCache>
            </c:numRef>
          </c:xVal>
          <c:yVal>
            <c:numRef>
              <c:f>Data!$E$43:$E$53</c:f>
              <c:numCache>
                <c:formatCode>General</c:formatCode>
                <c:ptCount val="11"/>
                <c:pt idx="0">
                  <c:v>11.180999999999999</c:v>
                </c:pt>
                <c:pt idx="1">
                  <c:v>12.32</c:v>
                </c:pt>
                <c:pt idx="2">
                  <c:v>12.268000000000001</c:v>
                </c:pt>
                <c:pt idx="3">
                  <c:v>12.576000000000001</c:v>
                </c:pt>
                <c:pt idx="4">
                  <c:v>14.91</c:v>
                </c:pt>
                <c:pt idx="5">
                  <c:v>16.888999999999999</c:v>
                </c:pt>
                <c:pt idx="6">
                  <c:v>20.67</c:v>
                </c:pt>
                <c:pt idx="7">
                  <c:v>578.76800000000003</c:v>
                </c:pt>
                <c:pt idx="8">
                  <c:v>746.57</c:v>
                </c:pt>
                <c:pt idx="9">
                  <c:v>764.72900000000004</c:v>
                </c:pt>
                <c:pt idx="10">
                  <c:v>759.60599999999999</c:v>
                </c:pt>
              </c:numCache>
            </c:numRef>
          </c:yVal>
          <c:smooth val="0"/>
          <c:extLst>
            <c:ext xmlns:c16="http://schemas.microsoft.com/office/drawing/2014/chart" uri="{C3380CC4-5D6E-409C-BE32-E72D297353CC}">
              <c16:uniqueId val="{00000001-5591-44C6-83C6-089BA23FD7A8}"/>
            </c:ext>
          </c:extLst>
        </c:ser>
        <c:ser>
          <c:idx val="1"/>
          <c:order val="1"/>
          <c:tx>
            <c:strRef>
              <c:f>Data!$A$15</c:f>
              <c:strCache>
                <c:ptCount val="1"/>
                <c:pt idx="0">
                  <c:v>dlb-ed</c:v>
                </c:pt>
              </c:strCache>
            </c:strRef>
          </c:tx>
          <c:spPr>
            <a:ln w="44450" cap="rnd">
              <a:solidFill>
                <a:schemeClr val="accent2"/>
              </a:solidFill>
              <a:round/>
            </a:ln>
            <a:effectLst/>
          </c:spPr>
          <c:marker>
            <c:symbol val="x"/>
            <c:size val="11"/>
            <c:spPr>
              <a:noFill/>
              <a:ln w="44450">
                <a:solidFill>
                  <a:schemeClr val="accent2"/>
                </a:solidFill>
              </a:ln>
              <a:effectLst/>
            </c:spPr>
          </c:marker>
          <c:xVal>
            <c:numRef>
              <c:f>Data!$I$15:$I$26</c:f>
              <c:numCache>
                <c:formatCode>General</c:formatCode>
                <c:ptCount val="12"/>
                <c:pt idx="0">
                  <c:v>0.99299999999999999</c:v>
                </c:pt>
                <c:pt idx="1">
                  <c:v>4.9930000000000003</c:v>
                </c:pt>
                <c:pt idx="2">
                  <c:v>7.4930000000000003</c:v>
                </c:pt>
                <c:pt idx="3">
                  <c:v>9.9920000000000009</c:v>
                </c:pt>
                <c:pt idx="4">
                  <c:v>14.994999999999999</c:v>
                </c:pt>
                <c:pt idx="5">
                  <c:v>19.992000000000001</c:v>
                </c:pt>
                <c:pt idx="6">
                  <c:v>24.992999999999999</c:v>
                </c:pt>
                <c:pt idx="7">
                  <c:v>30.015000000000001</c:v>
                </c:pt>
                <c:pt idx="8">
                  <c:v>39.991999999999997</c:v>
                </c:pt>
                <c:pt idx="9">
                  <c:v>45.052999999999997</c:v>
                </c:pt>
                <c:pt idx="10">
                  <c:v>49.991999999999997</c:v>
                </c:pt>
                <c:pt idx="11">
                  <c:v>56.32</c:v>
                </c:pt>
              </c:numCache>
            </c:numRef>
          </c:xVal>
          <c:yVal>
            <c:numRef>
              <c:f>Data!$E$15:$E$26</c:f>
              <c:numCache>
                <c:formatCode>General</c:formatCode>
                <c:ptCount val="12"/>
                <c:pt idx="0">
                  <c:v>10.5</c:v>
                </c:pt>
                <c:pt idx="1">
                  <c:v>11.445</c:v>
                </c:pt>
                <c:pt idx="2">
                  <c:v>11.481999999999999</c:v>
                </c:pt>
                <c:pt idx="3">
                  <c:v>11.561999999999999</c:v>
                </c:pt>
                <c:pt idx="4">
                  <c:v>12.781000000000001</c:v>
                </c:pt>
                <c:pt idx="5">
                  <c:v>13.198</c:v>
                </c:pt>
                <c:pt idx="6">
                  <c:v>14.066000000000001</c:v>
                </c:pt>
                <c:pt idx="7">
                  <c:v>14.348000000000001</c:v>
                </c:pt>
                <c:pt idx="8">
                  <c:v>14.722</c:v>
                </c:pt>
                <c:pt idx="9">
                  <c:v>15.137</c:v>
                </c:pt>
                <c:pt idx="10">
                  <c:v>15.85</c:v>
                </c:pt>
                <c:pt idx="11">
                  <c:v>16327.61</c:v>
                </c:pt>
              </c:numCache>
            </c:numRef>
          </c:yVal>
          <c:smooth val="0"/>
          <c:extLst>
            <c:ext xmlns:c16="http://schemas.microsoft.com/office/drawing/2014/chart" uri="{C3380CC4-5D6E-409C-BE32-E72D297353CC}">
              <c16:uniqueId val="{00000002-5591-44C6-83C6-089BA23FD7A8}"/>
            </c:ext>
          </c:extLst>
        </c:ser>
        <c:ser>
          <c:idx val="2"/>
          <c:order val="2"/>
          <c:tx>
            <c:strRef>
              <c:f>Data!$A$29</c:f>
              <c:strCache>
                <c:ptCount val="1"/>
                <c:pt idx="0">
                  <c:v>rss</c:v>
                </c:pt>
              </c:strCache>
            </c:strRef>
          </c:tx>
          <c:spPr>
            <a:ln w="44450" cap="rnd">
              <a:solidFill>
                <a:schemeClr val="accent4"/>
              </a:solidFill>
              <a:round/>
            </a:ln>
            <a:effectLst/>
          </c:spPr>
          <c:marker>
            <c:symbol val="diamond"/>
            <c:size val="12"/>
            <c:spPr>
              <a:noFill/>
              <a:ln w="44450">
                <a:solidFill>
                  <a:schemeClr val="accent4"/>
                </a:solidFill>
              </a:ln>
              <a:effectLst/>
            </c:spPr>
          </c:marker>
          <c:xVal>
            <c:numRef>
              <c:f>Data!$I$29:$I$40</c:f>
              <c:numCache>
                <c:formatCode>General</c:formatCode>
                <c:ptCount val="12"/>
                <c:pt idx="0">
                  <c:v>1</c:v>
                </c:pt>
                <c:pt idx="1">
                  <c:v>5</c:v>
                </c:pt>
                <c:pt idx="2">
                  <c:v>7.5019999999999998</c:v>
                </c:pt>
                <c:pt idx="3">
                  <c:v>10</c:v>
                </c:pt>
                <c:pt idx="4">
                  <c:v>15.003</c:v>
                </c:pt>
                <c:pt idx="5">
                  <c:v>19.792000000000002</c:v>
                </c:pt>
                <c:pt idx="6">
                  <c:v>25</c:v>
                </c:pt>
                <c:pt idx="7">
                  <c:v>30.023</c:v>
                </c:pt>
                <c:pt idx="8">
                  <c:v>40</c:v>
                </c:pt>
                <c:pt idx="9">
                  <c:v>44.104999999999997</c:v>
                </c:pt>
                <c:pt idx="10">
                  <c:v>46.648000000000003</c:v>
                </c:pt>
                <c:pt idx="11">
                  <c:v>0.36099999999999999</c:v>
                </c:pt>
              </c:numCache>
            </c:numRef>
          </c:xVal>
          <c:yVal>
            <c:numRef>
              <c:f>Data!$E$29:$E$40</c:f>
              <c:numCache>
                <c:formatCode>General</c:formatCode>
                <c:ptCount val="12"/>
                <c:pt idx="0">
                  <c:v>8.2870000000000008</c:v>
                </c:pt>
                <c:pt idx="1">
                  <c:v>11.010999999999999</c:v>
                </c:pt>
                <c:pt idx="2">
                  <c:v>11.319000000000001</c:v>
                </c:pt>
                <c:pt idx="3">
                  <c:v>11.446999999999999</c:v>
                </c:pt>
                <c:pt idx="4">
                  <c:v>12.06</c:v>
                </c:pt>
                <c:pt idx="5">
                  <c:v>12.173999999999999</c:v>
                </c:pt>
                <c:pt idx="6">
                  <c:v>12.585000000000001</c:v>
                </c:pt>
                <c:pt idx="7">
                  <c:v>12.624000000000001</c:v>
                </c:pt>
                <c:pt idx="8">
                  <c:v>12.579000000000001</c:v>
                </c:pt>
                <c:pt idx="9">
                  <c:v>12.523</c:v>
                </c:pt>
                <c:pt idx="10">
                  <c:v>12.819000000000001</c:v>
                </c:pt>
                <c:pt idx="11">
                  <c:v>16239.891</c:v>
                </c:pt>
              </c:numCache>
            </c:numRef>
          </c:yVal>
          <c:smooth val="0"/>
          <c:extLst>
            <c:ext xmlns:c16="http://schemas.microsoft.com/office/drawing/2014/chart" uri="{C3380CC4-5D6E-409C-BE32-E72D297353CC}">
              <c16:uniqueId val="{00000003-5591-44C6-83C6-089BA23FD7A8}"/>
            </c:ext>
          </c:extLst>
        </c:ser>
        <c:dLbls>
          <c:showLegendKey val="0"/>
          <c:showVal val="0"/>
          <c:showCatName val="0"/>
          <c:showSerName val="0"/>
          <c:showPercent val="0"/>
          <c:showBubbleSize val="0"/>
        </c:dLbls>
        <c:axId val="972750495"/>
        <c:axId val="1029922415"/>
      </c:scatterChart>
      <c:valAx>
        <c:axId val="972750495"/>
        <c:scaling>
          <c:orientation val="minMax"/>
        </c:scaling>
        <c:delete val="0"/>
        <c:axPos val="b"/>
        <c:majorGridlines>
          <c:spPr>
            <a:ln w="9525" cap="flat" cmpd="sng" algn="ctr">
              <a:noFill/>
              <a:round/>
            </a:ln>
            <a:effectLst/>
          </c:spPr>
        </c:majorGridlines>
        <c:title>
          <c:tx>
            <c:rich>
              <a:bodyPr rot="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r>
                  <a:rPr lang="en-US"/>
                  <a:t>Throughput (MPPS)</a:t>
                </a:r>
              </a:p>
            </c:rich>
          </c:tx>
          <c:overlay val="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out"/>
        <c:minorTickMark val="none"/>
        <c:tickLblPos val="nextTo"/>
        <c:spPr>
          <a:noFill/>
          <a:ln w="25400" cap="flat" cmpd="sng" algn="ctr">
            <a:solidFill>
              <a:schemeClr val="tx1"/>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029922415"/>
        <c:crosses val="autoZero"/>
        <c:crossBetween val="midCat"/>
      </c:valAx>
      <c:valAx>
        <c:axId val="1029922415"/>
        <c:scaling>
          <c:orientation val="minMax"/>
          <c:max val="4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r>
                  <a:rPr lang="en-US"/>
                  <a:t>p99 Latency (us)</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out"/>
        <c:minorTickMark val="none"/>
        <c:tickLblPos val="nextTo"/>
        <c:spPr>
          <a:noFill/>
          <a:ln w="25400" cap="flat" cmpd="sng" algn="ctr">
            <a:solidFill>
              <a:schemeClr val="tx1"/>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972750495"/>
        <c:crosses val="autoZero"/>
        <c:crossBetween val="midCat"/>
        <c:majorUnit val="10"/>
      </c:valAx>
      <c:spPr>
        <a:noFill/>
        <a:ln>
          <a:noFill/>
        </a:ln>
        <a:effectLst/>
      </c:spPr>
    </c:plotArea>
    <c:legend>
      <c:legendPos val="t"/>
      <c:layout>
        <c:manualLayout>
          <c:xMode val="edge"/>
          <c:yMode val="edge"/>
          <c:x val="9.5729084645669288E-2"/>
          <c:y val="1.304713646174672E-2"/>
          <c:w val="0.87729183070866146"/>
          <c:h val="8.0396728832904538E-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solidFill>
            <a:schemeClr val="tx1"/>
          </a:solidFill>
          <a:latin typeface="Arial" panose="020B0604020202020204" pitchFamily="34" charset="0"/>
          <a:cs typeface="Arial" panose="020B0604020202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v>dlb-ed</c:v>
          </c:tx>
          <c:spPr>
            <a:ln w="44450" cap="rnd">
              <a:solidFill>
                <a:schemeClr val="accent1"/>
              </a:solidFill>
              <a:round/>
            </a:ln>
            <a:effectLst/>
          </c:spPr>
          <c:marker>
            <c:symbol val="circle"/>
            <c:size val="13"/>
            <c:spPr>
              <a:noFill/>
              <a:ln w="44450">
                <a:solidFill>
                  <a:schemeClr val="accent1"/>
                </a:solidFill>
              </a:ln>
              <a:effectLst/>
            </c:spPr>
          </c:marker>
          <c:xVal>
            <c:numRef>
              <c:f>Sheet1!$A$4:$A$11</c:f>
              <c:numCache>
                <c:formatCode>General</c:formatCode>
                <c:ptCount val="8"/>
                <c:pt idx="0">
                  <c:v>1</c:v>
                </c:pt>
                <c:pt idx="1">
                  <c:v>2</c:v>
                </c:pt>
                <c:pt idx="2">
                  <c:v>3</c:v>
                </c:pt>
                <c:pt idx="3">
                  <c:v>4</c:v>
                </c:pt>
                <c:pt idx="4">
                  <c:v>5</c:v>
                </c:pt>
                <c:pt idx="5">
                  <c:v>6</c:v>
                </c:pt>
                <c:pt idx="6">
                  <c:v>7</c:v>
                </c:pt>
                <c:pt idx="7">
                  <c:v>8</c:v>
                </c:pt>
              </c:numCache>
            </c:numRef>
          </c:xVal>
          <c:yVal>
            <c:numRef>
              <c:f>Sheet1!$B$4:$B$11</c:f>
              <c:numCache>
                <c:formatCode>General</c:formatCode>
                <c:ptCount val="8"/>
                <c:pt idx="0">
                  <c:v>22.344999999999999</c:v>
                </c:pt>
                <c:pt idx="1">
                  <c:v>44.209000000000003</c:v>
                </c:pt>
                <c:pt idx="2">
                  <c:v>66.259</c:v>
                </c:pt>
                <c:pt idx="3">
                  <c:v>87.143000000000001</c:v>
                </c:pt>
                <c:pt idx="4">
                  <c:v>99.984999999999999</c:v>
                </c:pt>
                <c:pt idx="5">
                  <c:v>99.986000000000004</c:v>
                </c:pt>
                <c:pt idx="6">
                  <c:v>99.986000000000004</c:v>
                </c:pt>
                <c:pt idx="7">
                  <c:v>99.986000000000004</c:v>
                </c:pt>
              </c:numCache>
            </c:numRef>
          </c:yVal>
          <c:smooth val="0"/>
          <c:extLst>
            <c:ext xmlns:c16="http://schemas.microsoft.com/office/drawing/2014/chart" uri="{C3380CC4-5D6E-409C-BE32-E72D297353CC}">
              <c16:uniqueId val="{00000000-0DF8-4F36-BCB3-B5F5C49C03EF}"/>
            </c:ext>
          </c:extLst>
        </c:ser>
        <c:ser>
          <c:idx val="1"/>
          <c:order val="1"/>
          <c:tx>
            <c:v>dlb-lib</c:v>
          </c:tx>
          <c:spPr>
            <a:ln w="38100" cap="rnd">
              <a:solidFill>
                <a:schemeClr val="accent2"/>
              </a:solidFill>
              <a:round/>
            </a:ln>
            <a:effectLst/>
          </c:spPr>
          <c:marker>
            <c:symbol val="square"/>
            <c:size val="13"/>
            <c:spPr>
              <a:noFill/>
              <a:ln w="38100">
                <a:solidFill>
                  <a:schemeClr val="accent2"/>
                </a:solidFill>
              </a:ln>
              <a:effectLst/>
            </c:spPr>
          </c:marker>
          <c:dPt>
            <c:idx val="2"/>
            <c:marker>
              <c:symbol val="square"/>
              <c:size val="13"/>
              <c:spPr>
                <a:noFill/>
                <a:ln w="44450">
                  <a:solidFill>
                    <a:schemeClr val="accent2"/>
                  </a:solidFill>
                </a:ln>
                <a:effectLst/>
              </c:spPr>
            </c:marker>
            <c:bubble3D val="0"/>
            <c:spPr>
              <a:ln w="44450" cap="rnd">
                <a:solidFill>
                  <a:schemeClr val="accent2"/>
                </a:solidFill>
                <a:round/>
              </a:ln>
              <a:effectLst/>
            </c:spPr>
            <c:extLst>
              <c:ext xmlns:c16="http://schemas.microsoft.com/office/drawing/2014/chart" uri="{C3380CC4-5D6E-409C-BE32-E72D297353CC}">
                <c16:uniqueId val="{00000002-0DF8-4F36-BCB3-B5F5C49C03EF}"/>
              </c:ext>
            </c:extLst>
          </c:dPt>
          <c:yVal>
            <c:numRef>
              <c:f>Sheet1!$G$4:$G$11</c:f>
              <c:numCache>
                <c:formatCode>General</c:formatCode>
                <c:ptCount val="8"/>
                <c:pt idx="0">
                  <c:v>23.260529999999999</c:v>
                </c:pt>
                <c:pt idx="1">
                  <c:v>56.063200000000002</c:v>
                </c:pt>
                <c:pt idx="2">
                  <c:v>82.131033000000002</c:v>
                </c:pt>
                <c:pt idx="3">
                  <c:v>95.101580999999996</c:v>
                </c:pt>
                <c:pt idx="4">
                  <c:v>97.999810999999994</c:v>
                </c:pt>
                <c:pt idx="5">
                  <c:v>98.769187000000002</c:v>
                </c:pt>
                <c:pt idx="6">
                  <c:v>99.152580999999998</c:v>
                </c:pt>
                <c:pt idx="7">
                  <c:v>99.179669000000004</c:v>
                </c:pt>
              </c:numCache>
            </c:numRef>
          </c:yVal>
          <c:smooth val="0"/>
          <c:extLst>
            <c:ext xmlns:c16="http://schemas.microsoft.com/office/drawing/2014/chart" uri="{C3380CC4-5D6E-409C-BE32-E72D297353CC}">
              <c16:uniqueId val="{00000003-0DF8-4F36-BCB3-B5F5C49C03EF}"/>
            </c:ext>
          </c:extLst>
        </c:ser>
        <c:dLbls>
          <c:showLegendKey val="0"/>
          <c:showVal val="0"/>
          <c:showCatName val="0"/>
          <c:showSerName val="0"/>
          <c:showPercent val="0"/>
          <c:showBubbleSize val="0"/>
        </c:dLbls>
        <c:axId val="395917560"/>
        <c:axId val="395917920"/>
      </c:scatterChart>
      <c:valAx>
        <c:axId val="395917560"/>
        <c:scaling>
          <c:orientation val="minMax"/>
          <c:max val="8"/>
          <c:min val="1"/>
        </c:scaling>
        <c:delete val="0"/>
        <c:axPos val="b"/>
        <c:majorGridlines>
          <c:spPr>
            <a:ln w="9525" cap="flat" cmpd="sng" algn="ctr">
              <a:solidFill>
                <a:srgbClr val="D9D9D9"/>
              </a:solidFill>
              <a:round/>
            </a:ln>
            <a:effectLst/>
          </c:spPr>
        </c:majorGridlines>
        <c:title>
          <c:tx>
            <c:rich>
              <a:bodyPr rot="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r>
                  <a:rPr lang="en-US"/>
                  <a:t># of Producer Cores</a:t>
                </a:r>
              </a:p>
            </c:rich>
          </c:tx>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title>
        <c:numFmt formatCode="General" sourceLinked="1"/>
        <c:majorTickMark val="out"/>
        <c:minorTickMark val="none"/>
        <c:tickLblPos val="nextTo"/>
        <c:spPr>
          <a:noFill/>
          <a:ln w="25400"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crossAx val="395917920"/>
        <c:crosses val="autoZero"/>
        <c:crossBetween val="midCat"/>
      </c:valAx>
      <c:valAx>
        <c:axId val="395917920"/>
        <c:scaling>
          <c:orientation val="minMax"/>
          <c:max val="100"/>
          <c:min val="0"/>
        </c:scaling>
        <c:delete val="0"/>
        <c:axPos val="l"/>
        <c:majorGridlines>
          <c:spPr>
            <a:ln w="9525" cap="flat" cmpd="sng" algn="ctr">
              <a:solidFill>
                <a:srgbClr val="D9D9D9"/>
              </a:solidFill>
              <a:round/>
            </a:ln>
            <a:effectLst/>
          </c:spPr>
        </c:majorGridlines>
        <c:title>
          <c:tx>
            <c:rich>
              <a:bodyPr rot="-54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r>
                  <a:rPr lang="en-US"/>
                  <a:t>Throughput (MPPS)</a:t>
                </a:r>
              </a:p>
            </c:rich>
          </c:tx>
          <c:overlay val="0"/>
          <c:spPr>
            <a:noFill/>
            <a:ln>
              <a:noFill/>
            </a:ln>
            <a:effectLst/>
          </c:spPr>
          <c:txPr>
            <a:bodyPr rot="-54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title>
        <c:numFmt formatCode="General" sourceLinked="1"/>
        <c:majorTickMark val="out"/>
        <c:minorTickMark val="none"/>
        <c:tickLblPos val="nextTo"/>
        <c:spPr>
          <a:noFill/>
          <a:ln w="25400"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crossAx val="395917560"/>
        <c:crosses val="autoZero"/>
        <c:crossBetween val="midCat"/>
        <c:majorUnit val="20"/>
      </c:valAx>
      <c:spPr>
        <a:noFill/>
        <a:ln>
          <a:noFill/>
        </a:ln>
        <a:effectLst/>
      </c:spPr>
    </c:plotArea>
    <c:legend>
      <c:legendPos val="t"/>
      <c:layout>
        <c:manualLayout>
          <c:xMode val="edge"/>
          <c:yMode val="edge"/>
          <c:x val="0.27050828412073485"/>
          <c:y val="2.0974570672742381E-2"/>
          <c:w val="0.45898343175853018"/>
          <c:h val="8.6163829930914204E-2"/>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legend>
    <c:plotVisOnly val="1"/>
    <c:dispBlanksAs val="gap"/>
    <c:showDLblsOverMax val="0"/>
  </c:chart>
  <c:spPr>
    <a:noFill/>
    <a:ln>
      <a:noFill/>
    </a:ln>
    <a:effectLst/>
  </c:spPr>
  <c:txPr>
    <a:bodyPr/>
    <a:lstStyle/>
    <a:p>
      <a:pPr>
        <a:defRPr sz="1600">
          <a:solidFill>
            <a:schemeClr val="tx1"/>
          </a:solidFill>
          <a:latin typeface="Arial" panose="020B0604020202020204" pitchFamily="34" charset="0"/>
          <a:cs typeface="Arial" panose="020B0604020202020204" pitchFamily="34" charset="0"/>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v>dlb-ed</c:v>
          </c:tx>
          <c:spPr>
            <a:ln w="44450" cap="rnd">
              <a:solidFill>
                <a:schemeClr val="accent1"/>
              </a:solidFill>
              <a:round/>
            </a:ln>
            <a:effectLst/>
          </c:spPr>
          <c:marker>
            <c:symbol val="circle"/>
            <c:size val="13"/>
            <c:spPr>
              <a:noFill/>
              <a:ln w="44450">
                <a:solidFill>
                  <a:schemeClr val="accent1"/>
                </a:solidFill>
              </a:ln>
              <a:effectLst/>
            </c:spPr>
          </c:marker>
          <c:xVal>
            <c:numRef>
              <c:f>Sheet1!$A$4:$A$11</c:f>
              <c:numCache>
                <c:formatCode>General</c:formatCode>
                <c:ptCount val="8"/>
                <c:pt idx="0">
                  <c:v>1</c:v>
                </c:pt>
                <c:pt idx="1">
                  <c:v>2</c:v>
                </c:pt>
                <c:pt idx="2">
                  <c:v>3</c:v>
                </c:pt>
                <c:pt idx="3">
                  <c:v>4</c:v>
                </c:pt>
                <c:pt idx="4">
                  <c:v>5</c:v>
                </c:pt>
                <c:pt idx="5">
                  <c:v>6</c:v>
                </c:pt>
                <c:pt idx="6">
                  <c:v>7</c:v>
                </c:pt>
                <c:pt idx="7">
                  <c:v>8</c:v>
                </c:pt>
              </c:numCache>
            </c:numRef>
          </c:xVal>
          <c:yVal>
            <c:numRef>
              <c:f>Sheet1!$B$4:$B$11</c:f>
              <c:numCache>
                <c:formatCode>General</c:formatCode>
                <c:ptCount val="8"/>
                <c:pt idx="0">
                  <c:v>22.344999999999999</c:v>
                </c:pt>
                <c:pt idx="1">
                  <c:v>44.209000000000003</c:v>
                </c:pt>
                <c:pt idx="2">
                  <c:v>66.259</c:v>
                </c:pt>
                <c:pt idx="3">
                  <c:v>87.143000000000001</c:v>
                </c:pt>
                <c:pt idx="4">
                  <c:v>99.984999999999999</c:v>
                </c:pt>
                <c:pt idx="5">
                  <c:v>99.986000000000004</c:v>
                </c:pt>
                <c:pt idx="6">
                  <c:v>99.986000000000004</c:v>
                </c:pt>
                <c:pt idx="7">
                  <c:v>99.986000000000004</c:v>
                </c:pt>
              </c:numCache>
            </c:numRef>
          </c:yVal>
          <c:smooth val="0"/>
          <c:extLst>
            <c:ext xmlns:c16="http://schemas.microsoft.com/office/drawing/2014/chart" uri="{C3380CC4-5D6E-409C-BE32-E72D297353CC}">
              <c16:uniqueId val="{00000000-0DF8-4F36-BCB3-B5F5C49C03EF}"/>
            </c:ext>
          </c:extLst>
        </c:ser>
        <c:ser>
          <c:idx val="1"/>
          <c:order val="1"/>
          <c:tx>
            <c:v>dlb-lib</c:v>
          </c:tx>
          <c:spPr>
            <a:ln w="38100" cap="rnd">
              <a:solidFill>
                <a:schemeClr val="accent2"/>
              </a:solidFill>
              <a:round/>
            </a:ln>
            <a:effectLst/>
          </c:spPr>
          <c:marker>
            <c:symbol val="square"/>
            <c:size val="13"/>
            <c:spPr>
              <a:noFill/>
              <a:ln w="38100">
                <a:solidFill>
                  <a:schemeClr val="accent2"/>
                </a:solidFill>
              </a:ln>
              <a:effectLst/>
            </c:spPr>
          </c:marker>
          <c:dPt>
            <c:idx val="2"/>
            <c:marker>
              <c:symbol val="square"/>
              <c:size val="13"/>
              <c:spPr>
                <a:noFill/>
                <a:ln w="44450">
                  <a:solidFill>
                    <a:schemeClr val="accent2"/>
                  </a:solidFill>
                </a:ln>
                <a:effectLst/>
              </c:spPr>
            </c:marker>
            <c:bubble3D val="0"/>
            <c:spPr>
              <a:ln w="44450" cap="rnd">
                <a:solidFill>
                  <a:schemeClr val="accent2"/>
                </a:solidFill>
                <a:round/>
              </a:ln>
              <a:effectLst/>
            </c:spPr>
            <c:extLst>
              <c:ext xmlns:c16="http://schemas.microsoft.com/office/drawing/2014/chart" uri="{C3380CC4-5D6E-409C-BE32-E72D297353CC}">
                <c16:uniqueId val="{00000002-0DF8-4F36-BCB3-B5F5C49C03EF}"/>
              </c:ext>
            </c:extLst>
          </c:dPt>
          <c:yVal>
            <c:numRef>
              <c:f>Sheet1!$G$4:$G$11</c:f>
              <c:numCache>
                <c:formatCode>General</c:formatCode>
                <c:ptCount val="8"/>
                <c:pt idx="0">
                  <c:v>23.260529999999999</c:v>
                </c:pt>
                <c:pt idx="1">
                  <c:v>56.063200000000002</c:v>
                </c:pt>
                <c:pt idx="2">
                  <c:v>82.131033000000002</c:v>
                </c:pt>
                <c:pt idx="3">
                  <c:v>95.101580999999996</c:v>
                </c:pt>
                <c:pt idx="4">
                  <c:v>97.999810999999994</c:v>
                </c:pt>
                <c:pt idx="5">
                  <c:v>98.769187000000002</c:v>
                </c:pt>
                <c:pt idx="6">
                  <c:v>99.152580999999998</c:v>
                </c:pt>
                <c:pt idx="7">
                  <c:v>99.179669000000004</c:v>
                </c:pt>
              </c:numCache>
            </c:numRef>
          </c:yVal>
          <c:smooth val="0"/>
          <c:extLst>
            <c:ext xmlns:c16="http://schemas.microsoft.com/office/drawing/2014/chart" uri="{C3380CC4-5D6E-409C-BE32-E72D297353CC}">
              <c16:uniqueId val="{00000003-0DF8-4F36-BCB3-B5F5C49C03EF}"/>
            </c:ext>
          </c:extLst>
        </c:ser>
        <c:dLbls>
          <c:showLegendKey val="0"/>
          <c:showVal val="0"/>
          <c:showCatName val="0"/>
          <c:showSerName val="0"/>
          <c:showPercent val="0"/>
          <c:showBubbleSize val="0"/>
        </c:dLbls>
        <c:axId val="395917560"/>
        <c:axId val="395917920"/>
      </c:scatterChart>
      <c:valAx>
        <c:axId val="395917560"/>
        <c:scaling>
          <c:orientation val="minMax"/>
          <c:max val="8"/>
          <c:min val="1"/>
        </c:scaling>
        <c:delete val="0"/>
        <c:axPos val="b"/>
        <c:majorGridlines>
          <c:spPr>
            <a:ln w="9525" cap="flat" cmpd="sng" algn="ctr">
              <a:solidFill>
                <a:srgbClr val="D9D9D9"/>
              </a:solidFill>
              <a:round/>
            </a:ln>
            <a:effectLst/>
          </c:spPr>
        </c:majorGridlines>
        <c:title>
          <c:tx>
            <c:rich>
              <a:bodyPr rot="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r>
                  <a:rPr lang="en-US"/>
                  <a:t># of Producer Cores</a:t>
                </a:r>
              </a:p>
            </c:rich>
          </c:tx>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title>
        <c:numFmt formatCode="General" sourceLinked="1"/>
        <c:majorTickMark val="out"/>
        <c:minorTickMark val="none"/>
        <c:tickLblPos val="nextTo"/>
        <c:spPr>
          <a:noFill/>
          <a:ln w="25400"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crossAx val="395917920"/>
        <c:crosses val="autoZero"/>
        <c:crossBetween val="midCat"/>
      </c:valAx>
      <c:valAx>
        <c:axId val="395917920"/>
        <c:scaling>
          <c:orientation val="minMax"/>
          <c:max val="100"/>
          <c:min val="0"/>
        </c:scaling>
        <c:delete val="0"/>
        <c:axPos val="l"/>
        <c:majorGridlines>
          <c:spPr>
            <a:ln w="9525" cap="flat" cmpd="sng" algn="ctr">
              <a:solidFill>
                <a:srgbClr val="D9D9D9"/>
              </a:solidFill>
              <a:round/>
            </a:ln>
            <a:effectLst/>
          </c:spPr>
        </c:majorGridlines>
        <c:title>
          <c:tx>
            <c:rich>
              <a:bodyPr rot="-54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r>
                  <a:rPr lang="en-US"/>
                  <a:t>Throughput (MPPS)</a:t>
                </a:r>
              </a:p>
            </c:rich>
          </c:tx>
          <c:overlay val="0"/>
          <c:spPr>
            <a:noFill/>
            <a:ln>
              <a:noFill/>
            </a:ln>
            <a:effectLst/>
          </c:spPr>
          <c:txPr>
            <a:bodyPr rot="-54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title>
        <c:numFmt formatCode="General" sourceLinked="1"/>
        <c:majorTickMark val="out"/>
        <c:minorTickMark val="none"/>
        <c:tickLblPos val="nextTo"/>
        <c:spPr>
          <a:noFill/>
          <a:ln w="25400"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crossAx val="395917560"/>
        <c:crosses val="autoZero"/>
        <c:crossBetween val="midCat"/>
        <c:majorUnit val="20"/>
      </c:valAx>
      <c:spPr>
        <a:noFill/>
        <a:ln>
          <a:noFill/>
        </a:ln>
        <a:effectLst/>
      </c:spPr>
    </c:plotArea>
    <c:legend>
      <c:legendPos val="t"/>
      <c:layout>
        <c:manualLayout>
          <c:xMode val="edge"/>
          <c:yMode val="edge"/>
          <c:x val="0.27050828412073485"/>
          <c:y val="2.0974570672742381E-2"/>
          <c:w val="0.45898343175853018"/>
          <c:h val="8.6163829930914204E-2"/>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legend>
    <c:plotVisOnly val="1"/>
    <c:dispBlanksAs val="gap"/>
    <c:showDLblsOverMax val="0"/>
  </c:chart>
  <c:spPr>
    <a:noFill/>
    <a:ln>
      <a:noFill/>
    </a:ln>
    <a:effectLst/>
  </c:spPr>
  <c:txPr>
    <a:bodyPr/>
    <a:lstStyle/>
    <a:p>
      <a:pPr>
        <a:defRPr sz="1600">
          <a:solidFill>
            <a:schemeClr val="tx1"/>
          </a:solidFill>
          <a:latin typeface="Arial" panose="020B0604020202020204" pitchFamily="34" charset="0"/>
          <a:cs typeface="Arial" panose="020B0604020202020204" pitchFamily="34" charset="0"/>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Sheet1!$B$8</c:f>
              <c:strCache>
                <c:ptCount val="1"/>
                <c:pt idx="0">
                  <c:v>power saving</c:v>
                </c:pt>
              </c:strCache>
            </c:strRef>
          </c:tx>
          <c:spPr>
            <a:solidFill>
              <a:schemeClr val="accent1"/>
            </a:solidFill>
            <a:ln w="25400">
              <a:solidFill>
                <a:schemeClr val="accent1">
                  <a:lumMod val="50000"/>
                </a:schemeClr>
              </a:solidFill>
            </a:ln>
            <a:effectLst/>
          </c:spPr>
          <c:invertIfNegative val="0"/>
          <c:cat>
            <c:numRef>
              <c:f>Sheet1!$A$9:$A$15</c:f>
              <c:numCache>
                <c:formatCode>General</c:formatCode>
                <c:ptCount val="7"/>
                <c:pt idx="0">
                  <c:v>4.1120597999999999</c:v>
                </c:pt>
                <c:pt idx="1">
                  <c:v>7.5045784999999903</c:v>
                </c:pt>
                <c:pt idx="2">
                  <c:v>10.906346599999999</c:v>
                </c:pt>
                <c:pt idx="3">
                  <c:v>13.5715187999999</c:v>
                </c:pt>
                <c:pt idx="4">
                  <c:v>14.271539600000001</c:v>
                </c:pt>
                <c:pt idx="5">
                  <c:v>14.483479600000001</c:v>
                </c:pt>
                <c:pt idx="6">
                  <c:v>14.503420599999901</c:v>
                </c:pt>
              </c:numCache>
            </c:numRef>
          </c:cat>
          <c:val>
            <c:numRef>
              <c:f>Sheet1!$B$9:$B$15</c:f>
              <c:numCache>
                <c:formatCode>General</c:formatCode>
                <c:ptCount val="7"/>
                <c:pt idx="0">
                  <c:v>7.68</c:v>
                </c:pt>
                <c:pt idx="1">
                  <c:v>6.9399999999999897</c:v>
                </c:pt>
                <c:pt idx="2">
                  <c:v>7.59</c:v>
                </c:pt>
                <c:pt idx="3">
                  <c:v>11.0399999999999</c:v>
                </c:pt>
                <c:pt idx="4">
                  <c:v>19.569999999999901</c:v>
                </c:pt>
                <c:pt idx="5">
                  <c:v>25.65</c:v>
                </c:pt>
                <c:pt idx="6">
                  <c:v>30.659999999999901</c:v>
                </c:pt>
              </c:numCache>
            </c:numRef>
          </c:val>
          <c:extLst>
            <c:ext xmlns:c16="http://schemas.microsoft.com/office/drawing/2014/chart" uri="{C3380CC4-5D6E-409C-BE32-E72D297353CC}">
              <c16:uniqueId val="{00000000-6181-4C6B-A6D4-F5ABD9FBAD54}"/>
            </c:ext>
          </c:extLst>
        </c:ser>
        <c:dLbls>
          <c:showLegendKey val="0"/>
          <c:showVal val="0"/>
          <c:showCatName val="0"/>
          <c:showSerName val="0"/>
          <c:showPercent val="0"/>
          <c:showBubbleSize val="0"/>
        </c:dLbls>
        <c:gapWidth val="50"/>
        <c:axId val="2007256160"/>
        <c:axId val="2007260000"/>
      </c:barChart>
      <c:lineChart>
        <c:grouping val="standard"/>
        <c:varyColors val="0"/>
        <c:ser>
          <c:idx val="3"/>
          <c:order val="3"/>
          <c:tx>
            <c:strRef>
              <c:f>Sheet1!$F$8</c:f>
              <c:strCache>
                <c:ptCount val="1"/>
                <c:pt idx="0">
                  <c:v>power saving</c:v>
                </c:pt>
              </c:strCache>
            </c:strRef>
          </c:tx>
          <c:spPr>
            <a:ln w="31750" cap="rnd">
              <a:solidFill>
                <a:schemeClr val="tx1">
                  <a:lumMod val="50000"/>
                  <a:lumOff val="50000"/>
                </a:schemeClr>
              </a:solidFill>
              <a:prstDash val="dash"/>
              <a:round/>
            </a:ln>
            <a:effectLst/>
          </c:spPr>
          <c:marker>
            <c:symbol val="star"/>
            <c:size val="6"/>
            <c:spPr>
              <a:noFill/>
              <a:ln w="31750">
                <a:solidFill>
                  <a:schemeClr val="tx1">
                    <a:lumMod val="50000"/>
                    <a:lumOff val="50000"/>
                  </a:schemeClr>
                </a:solidFill>
              </a:ln>
              <a:effectLst/>
            </c:spPr>
          </c:marker>
          <c:val>
            <c:numRef>
              <c:f>Sheet1!$F$9:$F$15</c:f>
              <c:numCache>
                <c:formatCode>General</c:formatCode>
                <c:ptCount val="7"/>
                <c:pt idx="0">
                  <c:v>7.68</c:v>
                </c:pt>
                <c:pt idx="1">
                  <c:v>6.9399999999999897</c:v>
                </c:pt>
                <c:pt idx="2">
                  <c:v>7.59</c:v>
                </c:pt>
                <c:pt idx="3">
                  <c:v>11.0399999999999</c:v>
                </c:pt>
                <c:pt idx="4">
                  <c:v>19.569999999999901</c:v>
                </c:pt>
                <c:pt idx="5">
                  <c:v>25.65</c:v>
                </c:pt>
                <c:pt idx="6">
                  <c:v>30.659999999999901</c:v>
                </c:pt>
              </c:numCache>
            </c:numRef>
          </c:val>
          <c:smooth val="0"/>
          <c:extLst>
            <c:ext xmlns:c16="http://schemas.microsoft.com/office/drawing/2014/chart" uri="{C3380CC4-5D6E-409C-BE32-E72D297353CC}">
              <c16:uniqueId val="{00000001-6181-4C6B-A6D4-F5ABD9FBAD54}"/>
            </c:ext>
          </c:extLst>
        </c:ser>
        <c:dLbls>
          <c:showLegendKey val="0"/>
          <c:showVal val="0"/>
          <c:showCatName val="0"/>
          <c:showSerName val="0"/>
          <c:showPercent val="0"/>
          <c:showBubbleSize val="0"/>
        </c:dLbls>
        <c:marker val="1"/>
        <c:smooth val="0"/>
        <c:axId val="2007256160"/>
        <c:axId val="2007260000"/>
      </c:lineChart>
      <c:lineChart>
        <c:grouping val="standard"/>
        <c:varyColors val="0"/>
        <c:ser>
          <c:idx val="1"/>
          <c:order val="1"/>
          <c:tx>
            <c:strRef>
              <c:f>Sheet1!$C$8</c:f>
              <c:strCache>
                <c:ptCount val="1"/>
                <c:pt idx="0">
                  <c:v>acc-dlb-lib</c:v>
                </c:pt>
              </c:strCache>
            </c:strRef>
          </c:tx>
          <c:spPr>
            <a:ln w="44450" cap="rnd">
              <a:solidFill>
                <a:schemeClr val="accent2"/>
              </a:solidFill>
              <a:round/>
            </a:ln>
            <a:effectLst/>
          </c:spPr>
          <c:marker>
            <c:symbol val="circle"/>
            <c:size val="6"/>
            <c:spPr>
              <a:solidFill>
                <a:schemeClr val="bg1"/>
              </a:solidFill>
              <a:ln w="25400">
                <a:solidFill>
                  <a:schemeClr val="accent2"/>
                </a:solidFill>
              </a:ln>
              <a:effectLst/>
            </c:spPr>
          </c:marker>
          <c:val>
            <c:numRef>
              <c:f>Sheet1!$C$9:$C$15</c:f>
              <c:numCache>
                <c:formatCode>General</c:formatCode>
                <c:ptCount val="7"/>
                <c:pt idx="0">
                  <c:v>22.055199999999999</c:v>
                </c:pt>
                <c:pt idx="1">
                  <c:v>21.162799999999901</c:v>
                </c:pt>
                <c:pt idx="2">
                  <c:v>22.531199999999998</c:v>
                </c:pt>
                <c:pt idx="3">
                  <c:v>25.418600000000001</c:v>
                </c:pt>
                <c:pt idx="4">
                  <c:v>27.0138</c:v>
                </c:pt>
                <c:pt idx="5">
                  <c:v>27.47</c:v>
                </c:pt>
                <c:pt idx="6">
                  <c:v>27</c:v>
                </c:pt>
              </c:numCache>
            </c:numRef>
          </c:val>
          <c:smooth val="0"/>
          <c:extLst>
            <c:ext xmlns:c16="http://schemas.microsoft.com/office/drawing/2014/chart" uri="{C3380CC4-5D6E-409C-BE32-E72D297353CC}">
              <c16:uniqueId val="{00000002-6181-4C6B-A6D4-F5ABD9FBAD54}"/>
            </c:ext>
          </c:extLst>
        </c:ser>
        <c:ser>
          <c:idx val="2"/>
          <c:order val="2"/>
          <c:tx>
            <c:strRef>
              <c:f>Sheet1!$D$8</c:f>
              <c:strCache>
                <c:ptCount val="1"/>
                <c:pt idx="0">
                  <c:v>dlb-lib</c:v>
                </c:pt>
              </c:strCache>
            </c:strRef>
          </c:tx>
          <c:spPr>
            <a:ln w="44450" cap="rnd">
              <a:solidFill>
                <a:schemeClr val="accent6"/>
              </a:solidFill>
              <a:round/>
            </a:ln>
            <a:effectLst/>
          </c:spPr>
          <c:marker>
            <c:symbol val="triangle"/>
            <c:size val="6"/>
            <c:spPr>
              <a:solidFill>
                <a:schemeClr val="bg1"/>
              </a:solidFill>
              <a:ln w="25400">
                <a:solidFill>
                  <a:schemeClr val="accent6"/>
                </a:solidFill>
              </a:ln>
              <a:effectLst/>
            </c:spPr>
          </c:marker>
          <c:val>
            <c:numRef>
              <c:f>Sheet1!$D$9:$D$15</c:f>
              <c:numCache>
                <c:formatCode>General</c:formatCode>
                <c:ptCount val="7"/>
                <c:pt idx="0">
                  <c:v>20.307200000000002</c:v>
                </c:pt>
                <c:pt idx="1">
                  <c:v>19.645800000000001</c:v>
                </c:pt>
                <c:pt idx="2">
                  <c:v>22.538399999999999</c:v>
                </c:pt>
                <c:pt idx="3">
                  <c:v>26.5457999999999</c:v>
                </c:pt>
                <c:pt idx="4">
                  <c:v>28.512599999999999</c:v>
                </c:pt>
                <c:pt idx="5">
                  <c:v>28.931000000000001</c:v>
                </c:pt>
                <c:pt idx="6">
                  <c:v>29.359000000000002</c:v>
                </c:pt>
              </c:numCache>
            </c:numRef>
          </c:val>
          <c:smooth val="0"/>
          <c:extLst>
            <c:ext xmlns:c16="http://schemas.microsoft.com/office/drawing/2014/chart" uri="{C3380CC4-5D6E-409C-BE32-E72D297353CC}">
              <c16:uniqueId val="{00000003-6181-4C6B-A6D4-F5ABD9FBAD54}"/>
            </c:ext>
          </c:extLst>
        </c:ser>
        <c:dLbls>
          <c:showLegendKey val="0"/>
          <c:showVal val="0"/>
          <c:showCatName val="0"/>
          <c:showSerName val="0"/>
          <c:showPercent val="0"/>
          <c:showBubbleSize val="0"/>
        </c:dLbls>
        <c:marker val="1"/>
        <c:smooth val="0"/>
        <c:axId val="318900080"/>
        <c:axId val="318917840"/>
      </c:lineChart>
      <c:dateAx>
        <c:axId val="2007256160"/>
        <c:scaling>
          <c:orientation val="minMax"/>
          <c:max val="15"/>
          <c:min val="3"/>
        </c:scaling>
        <c:delete val="0"/>
        <c:axPos val="b"/>
        <c:title>
          <c:tx>
            <c:rich>
              <a:bodyPr rot="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r>
                  <a:rPr lang="en-US"/>
                  <a:t>MRPS</a:t>
                </a:r>
              </a:p>
            </c:rich>
          </c:tx>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title>
        <c:numFmt formatCode="#,##0_);\(#,##0\)" sourceLinked="0"/>
        <c:majorTickMark val="out"/>
        <c:minorTickMark val="none"/>
        <c:tickLblPos val="nextTo"/>
        <c:spPr>
          <a:noFill/>
          <a:ln w="25400"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crossAx val="2007260000"/>
        <c:crosses val="autoZero"/>
        <c:auto val="0"/>
        <c:lblOffset val="100"/>
        <c:baseTimeUnit val="days"/>
        <c:majorUnit val="1"/>
        <c:majorTimeUnit val="days"/>
      </c:dateAx>
      <c:valAx>
        <c:axId val="2007260000"/>
        <c:scaling>
          <c:orientation val="minMax"/>
          <c:max val="35"/>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r>
                  <a:rPr lang="en-US"/>
                  <a:t>Power Saving (W)</a:t>
                </a:r>
              </a:p>
            </c:rich>
          </c:tx>
          <c:overlay val="0"/>
          <c:spPr>
            <a:noFill/>
            <a:ln>
              <a:noFill/>
            </a:ln>
            <a:effectLst/>
          </c:spPr>
          <c:txPr>
            <a:bodyPr rot="-54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title>
        <c:numFmt formatCode="General" sourceLinked="1"/>
        <c:majorTickMark val="none"/>
        <c:minorTickMark val="none"/>
        <c:tickLblPos val="nextTo"/>
        <c:spPr>
          <a:noFill/>
          <a:ln w="25400">
            <a:solidFill>
              <a:schemeClr val="tx1"/>
            </a:solidFill>
          </a:ln>
          <a:effectLst/>
        </c:spPr>
        <c:txPr>
          <a:bodyPr rot="-600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crossAx val="2007256160"/>
        <c:crosses val="autoZero"/>
        <c:crossBetween val="midCat"/>
      </c:valAx>
      <c:valAx>
        <c:axId val="318917840"/>
        <c:scaling>
          <c:orientation val="minMax"/>
          <c:max val="30"/>
          <c:min val="18"/>
        </c:scaling>
        <c:delete val="0"/>
        <c:axPos val="r"/>
        <c:title>
          <c:tx>
            <c:rich>
              <a:bodyPr rot="-54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r>
                  <a:rPr lang="en-US"/>
                  <a:t>p99 Latency (us)</a:t>
                </a:r>
              </a:p>
            </c:rich>
          </c:tx>
          <c:overlay val="0"/>
          <c:spPr>
            <a:noFill/>
            <a:ln>
              <a:noFill/>
            </a:ln>
            <a:effectLst/>
          </c:spPr>
          <c:txPr>
            <a:bodyPr rot="-54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title>
        <c:numFmt formatCode="General" sourceLinked="1"/>
        <c:majorTickMark val="out"/>
        <c:minorTickMark val="none"/>
        <c:tickLblPos val="nextTo"/>
        <c:spPr>
          <a:noFill/>
          <a:ln w="25400">
            <a:solidFill>
              <a:schemeClr val="tx1"/>
            </a:solidFill>
          </a:ln>
          <a:effectLst/>
        </c:spPr>
        <c:txPr>
          <a:bodyPr rot="-6000000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crossAx val="318900080"/>
        <c:crosses val="max"/>
        <c:crossBetween val="between"/>
        <c:majorUnit val="2"/>
      </c:valAx>
      <c:catAx>
        <c:axId val="318900080"/>
        <c:scaling>
          <c:orientation val="minMax"/>
        </c:scaling>
        <c:delete val="1"/>
        <c:axPos val="b"/>
        <c:majorTickMark val="out"/>
        <c:minorTickMark val="none"/>
        <c:tickLblPos val="nextTo"/>
        <c:crossAx val="318917840"/>
        <c:crosses val="autoZero"/>
        <c:auto val="1"/>
        <c:lblAlgn val="ctr"/>
        <c:lblOffset val="100"/>
        <c:noMultiLvlLbl val="0"/>
      </c:catAx>
      <c:spPr>
        <a:noFill/>
        <a:ln>
          <a:noFill/>
        </a:ln>
        <a:effectLst/>
      </c:spPr>
    </c:plotArea>
    <c:legend>
      <c:legendPos val="t"/>
      <c:legendEntry>
        <c:idx val="1"/>
        <c:delete val="1"/>
      </c:legendEntry>
      <c:layout>
        <c:manualLayout>
          <c:xMode val="edge"/>
          <c:yMode val="edge"/>
          <c:x val="9.9610943693766676E-2"/>
          <c:y val="5.6980042519497773E-2"/>
          <c:w val="0.79829117454068244"/>
          <c:h val="0.1136878098571012"/>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Arial" panose="020B0604020202020204" pitchFamily="34" charset="0"/>
              <a:ea typeface="+mn-ea"/>
              <a:cs typeface="Arial" panose="020B0604020202020204" pitchFamily="34" charset="0"/>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600">
          <a:solidFill>
            <a:schemeClr val="tx1"/>
          </a:solidFill>
          <a:latin typeface="Arial" panose="020B0604020202020204" pitchFamily="34" charset="0"/>
          <a:cs typeface="Arial" panose="020B0604020202020204" pitchFamily="34" charset="0"/>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3.pn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357808-D312-5246-9F9C-ABBC3222E588}" type="datetimeFigureOut">
              <a:rPr lang="en-US" smtClean="0"/>
              <a:t>6/19/25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C4D413-1135-7A41-8951-3FC3F2C21F3B}" type="slidenum">
              <a:rPr lang="en-US" smtClean="0"/>
              <a:t>‹#›</a:t>
            </a:fld>
            <a:endParaRPr lang="en-US"/>
          </a:p>
        </p:txBody>
      </p:sp>
    </p:spTree>
    <p:extLst>
      <p:ext uri="{BB962C8B-B14F-4D97-AF65-F5344CB8AC3E}">
        <p14:creationId xmlns:p14="http://schemas.microsoft.com/office/powerpoint/2010/main" val="3654441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trike="noStrike" dirty="0"/>
              <a:t>thanks for the introduction. Hi everyone, today </a:t>
            </a:r>
            <a:r>
              <a:rPr lang="en-US" strike="noStrike" dirty="0" err="1"/>
              <a:t>i</a:t>
            </a:r>
            <a:r>
              <a:rPr lang="en-US" strike="noStrike" dirty="0"/>
              <a:t> will introduce dynamic load balancer, a new on-chip accelerator on Intel Xeon CPUs, including its characteristics, and our enhancement.</a:t>
            </a:r>
          </a:p>
        </p:txBody>
      </p:sp>
      <p:sp>
        <p:nvSpPr>
          <p:cNvPr id="4" name="Slide Number Placeholder 3"/>
          <p:cNvSpPr>
            <a:spLocks noGrp="1"/>
          </p:cNvSpPr>
          <p:nvPr>
            <p:ph type="sldNum" sz="quarter" idx="5"/>
          </p:nvPr>
        </p:nvSpPr>
        <p:spPr/>
        <p:txBody>
          <a:bodyPr/>
          <a:lstStyle/>
          <a:p>
            <a:fld id="{77C4D413-1135-7A41-8951-3FC3F2C21F3B}" type="slidenum">
              <a:rPr lang="en-US" smtClean="0"/>
              <a:t>1</a:t>
            </a:fld>
            <a:endParaRPr lang="en-US"/>
          </a:p>
        </p:txBody>
      </p:sp>
    </p:spTree>
    <p:extLst>
      <p:ext uri="{BB962C8B-B14F-4D97-AF65-F5344CB8AC3E}">
        <p14:creationId xmlns:p14="http://schemas.microsoft.com/office/powerpoint/2010/main" val="1164503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use benchmarks to demonstrate DLB’s performance with an end-to-end setup. We compare DLB against DPDK load balancer as well as receive side scaling, a static hardware hash-based load balancer widely available on commercial NICs. [CLICK] We illustrate the p99 latency versus throughput results. As is shown in the figure, RSS and DLB can achieve much higher throughput before the p99 latency skewed than the software-based DPDK load balancer. [CLICK] DLB can further outperform RSS because of better load balancing considering CPU utilization, while RSS statically distributes packets based on hash functions.</a:t>
            </a:r>
          </a:p>
        </p:txBody>
      </p:sp>
      <p:sp>
        <p:nvSpPr>
          <p:cNvPr id="4" name="Slide Number Placeholder 3"/>
          <p:cNvSpPr>
            <a:spLocks noGrp="1"/>
          </p:cNvSpPr>
          <p:nvPr>
            <p:ph type="sldNum" sz="quarter" idx="5"/>
          </p:nvPr>
        </p:nvSpPr>
        <p:spPr/>
        <p:txBody>
          <a:bodyPr/>
          <a:lstStyle/>
          <a:p>
            <a:fld id="{77C4D413-1135-7A41-8951-3FC3F2C21F3B}" type="slidenum">
              <a:rPr lang="en-US" smtClean="0"/>
              <a:t>10</a:t>
            </a:fld>
            <a:endParaRPr lang="en-US"/>
          </a:p>
        </p:txBody>
      </p:sp>
    </p:spTree>
    <p:extLst>
      <p:ext uri="{BB962C8B-B14F-4D97-AF65-F5344CB8AC3E}">
        <p14:creationId xmlns:p14="http://schemas.microsoft.com/office/powerpoint/2010/main" val="31509598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Although DLB shows great performance and scalability, its </a:t>
            </a:r>
            <a:r>
              <a:rPr lang="en-US" strike="noStrike" dirty="0" err="1"/>
              <a:t>datapath</a:t>
            </a:r>
            <a:r>
              <a:rPr lang="en-US" strike="noStrike" dirty="0"/>
              <a:t> remains </a:t>
            </a:r>
            <a:r>
              <a:rPr lang="en-US" strike="noStrike" dirty="0" err="1"/>
              <a:t>unoptimal</a:t>
            </a:r>
            <a:r>
              <a:rPr lang="en-US" strike="noStrike" dirty="0"/>
              <a:t>. [CLICK] When using DLB to load balance network packets, n</a:t>
            </a:r>
            <a:r>
              <a:rPr lang="en-US" sz="1200" dirty="0"/>
              <a:t>etwork packets need to be received by receiving CPU cores (RXs) first. [CLICK] The receiving cores then create Queuing Elements for incoming packets and enqueue DLB for load balancing.</a:t>
            </a:r>
          </a:p>
        </p:txBody>
      </p:sp>
      <p:sp>
        <p:nvSpPr>
          <p:cNvPr id="4" name="Slide Number Placeholder 3"/>
          <p:cNvSpPr>
            <a:spLocks noGrp="1"/>
          </p:cNvSpPr>
          <p:nvPr>
            <p:ph type="sldNum" sz="quarter" idx="5"/>
          </p:nvPr>
        </p:nvSpPr>
        <p:spPr/>
        <p:txBody>
          <a:bodyPr/>
          <a:lstStyle/>
          <a:p>
            <a:fld id="{77C4D413-1135-7A41-8951-3FC3F2C21F3B}" type="slidenum">
              <a:rPr lang="en-US" smtClean="0"/>
              <a:t>11</a:t>
            </a:fld>
            <a:endParaRPr lang="en-US"/>
          </a:p>
        </p:txBody>
      </p:sp>
    </p:spTree>
    <p:extLst>
      <p:ext uri="{BB962C8B-B14F-4D97-AF65-F5344CB8AC3E}">
        <p14:creationId xmlns:p14="http://schemas.microsoft.com/office/powerpoint/2010/main" val="23679548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7CAA2A-02B5-B300-CFD0-BDA5E42B74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688CE5-A5BD-B938-949A-6697D7E6289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BE9410-4073-5FC4-2610-DD77A58CD0CD}"/>
              </a:ext>
            </a:extLst>
          </p:cNvPr>
          <p:cNvSpPr>
            <a:spLocks noGrp="1"/>
          </p:cNvSpPr>
          <p:nvPr>
            <p:ph type="body" idx="1"/>
          </p:nvPr>
        </p:nvSpPr>
        <p:spPr/>
        <p:txBody>
          <a:bodyPr/>
          <a:lstStyle/>
          <a:p>
            <a:r>
              <a:rPr lang="en-US" strike="noStrike" dirty="0"/>
              <a:t>There is no direct path from NIC to DLB. In other words, using DLB as load balancer still requires host CPU cores to perform simple receiving and enqueuing DLB tasks.</a:t>
            </a:r>
          </a:p>
        </p:txBody>
      </p:sp>
      <p:sp>
        <p:nvSpPr>
          <p:cNvPr id="4" name="Slide Number Placeholder 3">
            <a:extLst>
              <a:ext uri="{FF2B5EF4-FFF2-40B4-BE49-F238E27FC236}">
                <a16:creationId xmlns:a16="http://schemas.microsoft.com/office/drawing/2014/main" id="{D766C0E8-3ECF-2C56-8CB2-B20D6CACDA46}"/>
              </a:ext>
            </a:extLst>
          </p:cNvPr>
          <p:cNvSpPr>
            <a:spLocks noGrp="1"/>
          </p:cNvSpPr>
          <p:nvPr>
            <p:ph type="sldNum" sz="quarter" idx="5"/>
          </p:nvPr>
        </p:nvSpPr>
        <p:spPr/>
        <p:txBody>
          <a:bodyPr/>
          <a:lstStyle/>
          <a:p>
            <a:fld id="{77C4D413-1135-7A41-8951-3FC3F2C21F3B}" type="slidenum">
              <a:rPr lang="en-US" smtClean="0"/>
              <a:t>12</a:t>
            </a:fld>
            <a:endParaRPr lang="en-US"/>
          </a:p>
        </p:txBody>
      </p:sp>
    </p:spTree>
    <p:extLst>
      <p:ext uri="{BB962C8B-B14F-4D97-AF65-F5344CB8AC3E}">
        <p14:creationId xmlns:p14="http://schemas.microsoft.com/office/powerpoint/2010/main" val="21249001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9937E7-9CAB-52C2-3BE5-CF6C211DBE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F1EDED-C9C5-3D3C-FC19-2864130528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CC54AF-6E32-F9DB-7D51-31499D3A24C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Now let’s look at what is the overhead of current DLB </a:t>
            </a:r>
            <a:r>
              <a:rPr lang="en-US" strike="noStrike" dirty="0" err="1"/>
              <a:t>datapath</a:t>
            </a:r>
            <a:r>
              <a:rPr lang="en-US" strike="noStrike" dirty="0"/>
              <a:t> qualitatively. [CLICK] We plot the throughput versus number of producer cores used to saturate DLB. [CLICK] As you can see here, using either DPDK poll mode driver or </a:t>
            </a:r>
            <a:r>
              <a:rPr lang="en-US" strike="noStrike" dirty="0" err="1"/>
              <a:t>linux</a:t>
            </a:r>
            <a:r>
              <a:rPr lang="en-US" strike="noStrike" dirty="0"/>
              <a:t> library requires at least five CPU cores solely to prepare and enqueue QEs to DLB in order to achieve a throughput of 100MPPS. This significantly diminishes one of two key benefits of DLB—reducing the datacenter tax.</a:t>
            </a:r>
          </a:p>
          <a:p>
            <a:endParaRPr lang="en-US" strike="noStrike" dirty="0"/>
          </a:p>
        </p:txBody>
      </p:sp>
      <p:sp>
        <p:nvSpPr>
          <p:cNvPr id="4" name="Slide Number Placeholder 3">
            <a:extLst>
              <a:ext uri="{FF2B5EF4-FFF2-40B4-BE49-F238E27FC236}">
                <a16:creationId xmlns:a16="http://schemas.microsoft.com/office/drawing/2014/main" id="{B75F3ECA-18E9-A74C-5698-28A985C3782C}"/>
              </a:ext>
            </a:extLst>
          </p:cNvPr>
          <p:cNvSpPr>
            <a:spLocks noGrp="1"/>
          </p:cNvSpPr>
          <p:nvPr>
            <p:ph type="sldNum" sz="quarter" idx="5"/>
          </p:nvPr>
        </p:nvSpPr>
        <p:spPr/>
        <p:txBody>
          <a:bodyPr/>
          <a:lstStyle/>
          <a:p>
            <a:fld id="{77C4D413-1135-7A41-8951-3FC3F2C21F3B}" type="slidenum">
              <a:rPr lang="en-US" smtClean="0"/>
              <a:t>13</a:t>
            </a:fld>
            <a:endParaRPr lang="en-US"/>
          </a:p>
        </p:txBody>
      </p:sp>
    </p:spTree>
    <p:extLst>
      <p:ext uri="{BB962C8B-B14F-4D97-AF65-F5344CB8AC3E}">
        <p14:creationId xmlns:p14="http://schemas.microsoft.com/office/powerpoint/2010/main" val="35541589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54F18-963F-DDA1-2B4B-BA56C294B0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1D6147-AC51-230E-95D2-40B0C484F4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EE52F90-1953-6CB6-6851-E50C6D8182CD}"/>
              </a:ext>
            </a:extLst>
          </p:cNvPr>
          <p:cNvSpPr>
            <a:spLocks noGrp="1"/>
          </p:cNvSpPr>
          <p:nvPr>
            <p:ph type="body" idx="1"/>
          </p:nvPr>
        </p:nvSpPr>
        <p:spPr/>
        <p:txBody>
          <a:bodyPr/>
          <a:lstStyle/>
          <a:p>
            <a:r>
              <a:rPr lang="en-US" strike="noStrike" dirty="0"/>
              <a:t>Therefore, it is natural to think that can we also bypass or offload receiving cores to maximize the benefit of DLB?</a:t>
            </a:r>
          </a:p>
        </p:txBody>
      </p:sp>
      <p:sp>
        <p:nvSpPr>
          <p:cNvPr id="4" name="Slide Number Placeholder 3">
            <a:extLst>
              <a:ext uri="{FF2B5EF4-FFF2-40B4-BE49-F238E27FC236}">
                <a16:creationId xmlns:a16="http://schemas.microsoft.com/office/drawing/2014/main" id="{597BE7BF-EC29-B36C-CDC8-7BF98EA97513}"/>
              </a:ext>
            </a:extLst>
          </p:cNvPr>
          <p:cNvSpPr>
            <a:spLocks noGrp="1"/>
          </p:cNvSpPr>
          <p:nvPr>
            <p:ph type="sldNum" sz="quarter" idx="5"/>
          </p:nvPr>
        </p:nvSpPr>
        <p:spPr/>
        <p:txBody>
          <a:bodyPr/>
          <a:lstStyle/>
          <a:p>
            <a:fld id="{77C4D413-1135-7A41-8951-3FC3F2C21F3B}" type="slidenum">
              <a:rPr lang="en-US" smtClean="0"/>
              <a:t>14</a:t>
            </a:fld>
            <a:endParaRPr lang="en-US"/>
          </a:p>
        </p:txBody>
      </p:sp>
    </p:spTree>
    <p:extLst>
      <p:ext uri="{BB962C8B-B14F-4D97-AF65-F5344CB8AC3E}">
        <p14:creationId xmlns:p14="http://schemas.microsoft.com/office/powerpoint/2010/main" val="21670824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5CC16D-6D0E-CBED-80DA-5798558843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48DC12-EECA-689F-3B0D-B5B93EDB7E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158319-32A6-9BF4-826A-6E4F12D6CC8F}"/>
              </a:ext>
            </a:extLst>
          </p:cNvPr>
          <p:cNvSpPr>
            <a:spLocks noGrp="1"/>
          </p:cNvSpPr>
          <p:nvPr>
            <p:ph type="body" idx="1"/>
          </p:nvPr>
        </p:nvSpPr>
        <p:spPr/>
        <p:txBody>
          <a:bodyPr/>
          <a:lstStyle/>
          <a:p>
            <a:r>
              <a:rPr lang="en-US" strike="noStrike" dirty="0"/>
              <a:t>To tackle this problem, we introduce </a:t>
            </a:r>
            <a:r>
              <a:rPr lang="en-US" strike="noStrike" dirty="0" err="1"/>
              <a:t>AccDirect</a:t>
            </a:r>
            <a:r>
              <a:rPr lang="en-US" strike="noStrike" dirty="0"/>
              <a:t> to directly enqueue from NIC to DLB. [CLICK] The key insight is using PCIe peer to peer communication.</a:t>
            </a:r>
          </a:p>
        </p:txBody>
      </p:sp>
      <p:sp>
        <p:nvSpPr>
          <p:cNvPr id="4" name="Slide Number Placeholder 3">
            <a:extLst>
              <a:ext uri="{FF2B5EF4-FFF2-40B4-BE49-F238E27FC236}">
                <a16:creationId xmlns:a16="http://schemas.microsoft.com/office/drawing/2014/main" id="{4FC6703F-454C-F9F7-E3FF-AE320B3D0012}"/>
              </a:ext>
            </a:extLst>
          </p:cNvPr>
          <p:cNvSpPr>
            <a:spLocks noGrp="1"/>
          </p:cNvSpPr>
          <p:nvPr>
            <p:ph type="sldNum" sz="quarter" idx="5"/>
          </p:nvPr>
        </p:nvSpPr>
        <p:spPr/>
        <p:txBody>
          <a:bodyPr/>
          <a:lstStyle/>
          <a:p>
            <a:fld id="{77C4D413-1135-7A41-8951-3FC3F2C21F3B}" type="slidenum">
              <a:rPr lang="en-US" smtClean="0"/>
              <a:t>15</a:t>
            </a:fld>
            <a:endParaRPr lang="en-US"/>
          </a:p>
        </p:txBody>
      </p:sp>
    </p:spTree>
    <p:extLst>
      <p:ext uri="{BB962C8B-B14F-4D97-AF65-F5344CB8AC3E}">
        <p14:creationId xmlns:p14="http://schemas.microsoft.com/office/powerpoint/2010/main" val="12000920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5A7575-6D8D-8181-A62E-5781E16F8C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C6AC11-0A4E-6671-EC55-5F8CF18110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490E68-7CCD-05B8-5DFB-301CBC8EC0AE}"/>
              </a:ext>
            </a:extLst>
          </p:cNvPr>
          <p:cNvSpPr>
            <a:spLocks noGrp="1"/>
          </p:cNvSpPr>
          <p:nvPr>
            <p:ph type="body" idx="1"/>
          </p:nvPr>
        </p:nvSpPr>
        <p:spPr/>
        <p:txBody>
          <a:bodyPr/>
          <a:lstStyle/>
          <a:p>
            <a:r>
              <a:rPr lang="en-US" strike="noStrike" dirty="0"/>
              <a:t>[CLICK] For normal PCIe communication, data is written into DRAM and CPU cores are used to move it into any accelerator, if there is no P2P support.</a:t>
            </a:r>
          </a:p>
        </p:txBody>
      </p:sp>
      <p:sp>
        <p:nvSpPr>
          <p:cNvPr id="4" name="Slide Number Placeholder 3">
            <a:extLst>
              <a:ext uri="{FF2B5EF4-FFF2-40B4-BE49-F238E27FC236}">
                <a16:creationId xmlns:a16="http://schemas.microsoft.com/office/drawing/2014/main" id="{2D1CD07B-5D44-E734-8FA4-869B63B53CEC}"/>
              </a:ext>
            </a:extLst>
          </p:cNvPr>
          <p:cNvSpPr>
            <a:spLocks noGrp="1"/>
          </p:cNvSpPr>
          <p:nvPr>
            <p:ph type="sldNum" sz="quarter" idx="5"/>
          </p:nvPr>
        </p:nvSpPr>
        <p:spPr/>
        <p:txBody>
          <a:bodyPr/>
          <a:lstStyle/>
          <a:p>
            <a:fld id="{77C4D413-1135-7A41-8951-3FC3F2C21F3B}" type="slidenum">
              <a:rPr lang="en-US" smtClean="0"/>
              <a:t>16</a:t>
            </a:fld>
            <a:endParaRPr lang="en-US"/>
          </a:p>
        </p:txBody>
      </p:sp>
    </p:spTree>
    <p:extLst>
      <p:ext uri="{BB962C8B-B14F-4D97-AF65-F5344CB8AC3E}">
        <p14:creationId xmlns:p14="http://schemas.microsoft.com/office/powerpoint/2010/main" val="14966841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C19C87-A82F-FE8D-06D7-A59C31527C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26C6FA-BB30-DF24-AB97-59E51C03D1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957E2F-B751-FF7D-73E9-1DEB0195711D}"/>
              </a:ext>
            </a:extLst>
          </p:cNvPr>
          <p:cNvSpPr>
            <a:spLocks noGrp="1"/>
          </p:cNvSpPr>
          <p:nvPr>
            <p:ph type="body" idx="1"/>
          </p:nvPr>
        </p:nvSpPr>
        <p:spPr/>
        <p:txBody>
          <a:bodyPr/>
          <a:lstStyle/>
          <a:p>
            <a:r>
              <a:rPr lang="en-US" dirty="0"/>
              <a:t>With PCIe p2p communication enabled between NIC and accelerator, [CLICK] data can be sent to the accelerator directly bypassing the CPU and memory hierarchy.</a:t>
            </a:r>
          </a:p>
        </p:txBody>
      </p:sp>
      <p:sp>
        <p:nvSpPr>
          <p:cNvPr id="4" name="Slide Number Placeholder 3">
            <a:extLst>
              <a:ext uri="{FF2B5EF4-FFF2-40B4-BE49-F238E27FC236}">
                <a16:creationId xmlns:a16="http://schemas.microsoft.com/office/drawing/2014/main" id="{8A09D28C-C3AB-215E-36C2-B80DB93E7114}"/>
              </a:ext>
            </a:extLst>
          </p:cNvPr>
          <p:cNvSpPr>
            <a:spLocks noGrp="1"/>
          </p:cNvSpPr>
          <p:nvPr>
            <p:ph type="sldNum" sz="quarter" idx="5"/>
          </p:nvPr>
        </p:nvSpPr>
        <p:spPr/>
        <p:txBody>
          <a:bodyPr/>
          <a:lstStyle/>
          <a:p>
            <a:fld id="{77C4D413-1135-7A41-8951-3FC3F2C21F3B}" type="slidenum">
              <a:rPr lang="en-US" smtClean="0"/>
              <a:t>17</a:t>
            </a:fld>
            <a:endParaRPr lang="en-US"/>
          </a:p>
        </p:txBody>
      </p:sp>
    </p:spTree>
    <p:extLst>
      <p:ext uri="{BB962C8B-B14F-4D97-AF65-F5344CB8AC3E}">
        <p14:creationId xmlns:p14="http://schemas.microsoft.com/office/powerpoint/2010/main" val="3908254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CEB0B7-3BD9-3035-642F-AB31291527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0ABFBF-4BB8-52C9-5C98-A4EAB81EB9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88F760-0C2E-4297-1F11-4BB17560A1EF}"/>
              </a:ext>
            </a:extLst>
          </p:cNvPr>
          <p:cNvSpPr>
            <a:spLocks noGrp="1"/>
          </p:cNvSpPr>
          <p:nvPr>
            <p:ph type="body" idx="1"/>
          </p:nvPr>
        </p:nvSpPr>
        <p:spPr/>
        <p:txBody>
          <a:bodyPr/>
          <a:lstStyle/>
          <a:p>
            <a:r>
              <a:rPr lang="en-US" dirty="0"/>
              <a:t>Given this, we expose DLB’s producer ports to be accessible and controlled by the NIC directly. [CLICK]</a:t>
            </a:r>
          </a:p>
        </p:txBody>
      </p:sp>
      <p:sp>
        <p:nvSpPr>
          <p:cNvPr id="4" name="Slide Number Placeholder 3">
            <a:extLst>
              <a:ext uri="{FF2B5EF4-FFF2-40B4-BE49-F238E27FC236}">
                <a16:creationId xmlns:a16="http://schemas.microsoft.com/office/drawing/2014/main" id="{61AFB901-2568-6236-830E-CD43FE816BC0}"/>
              </a:ext>
            </a:extLst>
          </p:cNvPr>
          <p:cNvSpPr>
            <a:spLocks noGrp="1"/>
          </p:cNvSpPr>
          <p:nvPr>
            <p:ph type="sldNum" sz="quarter" idx="5"/>
          </p:nvPr>
        </p:nvSpPr>
        <p:spPr/>
        <p:txBody>
          <a:bodyPr/>
          <a:lstStyle/>
          <a:p>
            <a:fld id="{77C4D413-1135-7A41-8951-3FC3F2C21F3B}" type="slidenum">
              <a:rPr lang="en-US" smtClean="0"/>
              <a:t>18</a:t>
            </a:fld>
            <a:endParaRPr lang="en-US"/>
          </a:p>
        </p:txBody>
      </p:sp>
    </p:spTree>
    <p:extLst>
      <p:ext uri="{BB962C8B-B14F-4D97-AF65-F5344CB8AC3E}">
        <p14:creationId xmlns:p14="http://schemas.microsoft.com/office/powerpoint/2010/main" val="14784277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BC523A-816C-E126-EFE3-FA779D71AC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00B720-96EC-CF43-FA28-D1E95179CF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D86EC9-1903-E793-087F-9A5A7F34120A}"/>
              </a:ext>
            </a:extLst>
          </p:cNvPr>
          <p:cNvSpPr>
            <a:spLocks noGrp="1"/>
          </p:cNvSpPr>
          <p:nvPr>
            <p:ph type="body" idx="1"/>
          </p:nvPr>
        </p:nvSpPr>
        <p:spPr/>
        <p:txBody>
          <a:bodyPr/>
          <a:lstStyle/>
          <a:p>
            <a:r>
              <a:rPr lang="en-US" dirty="0"/>
              <a:t>There are multiple ways to program the peer-to-peer communication. We choose to use the RDMA peer memory, which is generally supported on commodity NICs. [CLICK] In this way, the client can directly use RDMA write operation to enqueue DLB, fully bypassing the server CPU cores. </a:t>
            </a:r>
          </a:p>
        </p:txBody>
      </p:sp>
      <p:sp>
        <p:nvSpPr>
          <p:cNvPr id="4" name="Slide Number Placeholder 3">
            <a:extLst>
              <a:ext uri="{FF2B5EF4-FFF2-40B4-BE49-F238E27FC236}">
                <a16:creationId xmlns:a16="http://schemas.microsoft.com/office/drawing/2014/main" id="{EA508A4B-D629-B495-0912-6D98AA22AA16}"/>
              </a:ext>
            </a:extLst>
          </p:cNvPr>
          <p:cNvSpPr>
            <a:spLocks noGrp="1"/>
          </p:cNvSpPr>
          <p:nvPr>
            <p:ph type="sldNum" sz="quarter" idx="5"/>
          </p:nvPr>
        </p:nvSpPr>
        <p:spPr/>
        <p:txBody>
          <a:bodyPr/>
          <a:lstStyle/>
          <a:p>
            <a:fld id="{77C4D413-1135-7A41-8951-3FC3F2C21F3B}" type="slidenum">
              <a:rPr lang="en-US" smtClean="0"/>
              <a:t>19</a:t>
            </a:fld>
            <a:endParaRPr lang="en-US"/>
          </a:p>
        </p:txBody>
      </p:sp>
    </p:spTree>
    <p:extLst>
      <p:ext uri="{BB962C8B-B14F-4D97-AF65-F5344CB8AC3E}">
        <p14:creationId xmlns:p14="http://schemas.microsoft.com/office/powerpoint/2010/main" val="35777936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trike="noStrike" dirty="0"/>
              <a:t>Inter-host network has advanced rapidly during the past decade. [CLICK] The NIC’s bandwidth has been increased from 10 Gbps to 100Gbps and more. [CLICK] However, CPU performance has been stagnant with the demise of Dennard scaling. The high network rate imposes burdens on the server CPU. For instance, assuming 64B packets are sent, a single CPU core has only around 10 CPU cycles per packet to process it. [CLICK] Therefore, a single CPU core’s processing capability cannot meet the network application’s demand, [CLICK] let alone the emerging 400 and 800 Gbps. Therefore, we will need multiple CPU cores to process packets in order to meet the service-level objectives.</a:t>
            </a:r>
          </a:p>
          <a:p>
            <a:endParaRPr lang="en-US" strike="noStrike" dirty="0"/>
          </a:p>
        </p:txBody>
      </p:sp>
      <p:sp>
        <p:nvSpPr>
          <p:cNvPr id="4" name="Slide Number Placeholder 3"/>
          <p:cNvSpPr>
            <a:spLocks noGrp="1"/>
          </p:cNvSpPr>
          <p:nvPr>
            <p:ph type="sldNum" sz="quarter" idx="5"/>
          </p:nvPr>
        </p:nvSpPr>
        <p:spPr/>
        <p:txBody>
          <a:bodyPr/>
          <a:lstStyle/>
          <a:p>
            <a:fld id="{77C4D413-1135-7A41-8951-3FC3F2C21F3B}" type="slidenum">
              <a:rPr lang="en-US" smtClean="0"/>
              <a:t>2</a:t>
            </a:fld>
            <a:endParaRPr lang="en-US"/>
          </a:p>
        </p:txBody>
      </p:sp>
    </p:spTree>
    <p:extLst>
      <p:ext uri="{BB962C8B-B14F-4D97-AF65-F5344CB8AC3E}">
        <p14:creationId xmlns:p14="http://schemas.microsoft.com/office/powerpoint/2010/main" val="10499004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However, there are two major challenges to achieve such design. [CLICK] The first challenge is how to prevent overwhelming DLB hardware. [CLICK] </a:t>
            </a:r>
            <a:r>
              <a:rPr lang="en-US" sz="1200" kern="1200" dirty="0">
                <a:solidFill>
                  <a:schemeClr val="tx1"/>
                </a:solidFill>
                <a:effectLst/>
                <a:latin typeface="+mn-lt"/>
                <a:ea typeface="+mn-ea"/>
                <a:cs typeface="+mn-cs"/>
              </a:rPr>
              <a:t>Secondly, as we mentioned before, DLB Queuing Element embeds pointer to the payload, it’s still challenging for the NIC get the request or packet address for preparing DLB QEs.</a:t>
            </a:r>
            <a:endParaRPr lang="en-US" strike="noStrike" dirty="0"/>
          </a:p>
        </p:txBody>
      </p:sp>
      <p:sp>
        <p:nvSpPr>
          <p:cNvPr id="4" name="Slide Number Placeholder 3"/>
          <p:cNvSpPr>
            <a:spLocks noGrp="1"/>
          </p:cNvSpPr>
          <p:nvPr>
            <p:ph type="sldNum" sz="quarter" idx="5"/>
          </p:nvPr>
        </p:nvSpPr>
        <p:spPr/>
        <p:txBody>
          <a:bodyPr/>
          <a:lstStyle/>
          <a:p>
            <a:fld id="{77C4D413-1135-7A41-8951-3FC3F2C21F3B}" type="slidenum">
              <a:rPr lang="en-US" smtClean="0"/>
              <a:t>20</a:t>
            </a:fld>
            <a:endParaRPr lang="en-US"/>
          </a:p>
        </p:txBody>
      </p:sp>
    </p:spTree>
    <p:extLst>
      <p:ext uri="{BB962C8B-B14F-4D97-AF65-F5344CB8AC3E}">
        <p14:creationId xmlns:p14="http://schemas.microsoft.com/office/powerpoint/2010/main" val="8351124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E70A56-1CEC-EF24-E90D-9C98817E2A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F03354-8D61-1C9B-91C5-E7C6071FF9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E72E11-E949-B39E-33B4-65F5A585DE10}"/>
              </a:ext>
            </a:extLst>
          </p:cNvPr>
          <p:cNvSpPr>
            <a:spLocks noGrp="1"/>
          </p:cNvSpPr>
          <p:nvPr>
            <p:ph type="body" idx="1"/>
          </p:nvPr>
        </p:nvSpPr>
        <p:spPr/>
        <p:txBody>
          <a:bodyPr/>
          <a:lstStyle/>
          <a:p>
            <a:r>
              <a:rPr lang="en-US" strike="noStrike" dirty="0"/>
              <a:t>Let’s look into the first challenge. As an on-chip accelerator, DLB has limited internal resources, such as queue memory. And it </a:t>
            </a:r>
            <a:r>
              <a:rPr lang="en-US" sz="1200" kern="1200" dirty="0">
                <a:solidFill>
                  <a:schemeClr val="tx1"/>
                </a:solidFill>
                <a:effectLst/>
                <a:latin typeface="+mn-lt"/>
                <a:ea typeface="+mn-ea"/>
                <a:cs typeface="+mn-cs"/>
              </a:rPr>
              <a:t>relies on a credit management scheme [CLICK] to make sure it is not overloaded. [CLICK] Overloading DLB may cause undesired packet drops or system warnings. So, how should we prevent clients from overwhelming the hardware?</a:t>
            </a:r>
            <a:endParaRPr lang="en-US" dirty="0"/>
          </a:p>
        </p:txBody>
      </p:sp>
      <p:sp>
        <p:nvSpPr>
          <p:cNvPr id="4" name="Slide Number Placeholder 3">
            <a:extLst>
              <a:ext uri="{FF2B5EF4-FFF2-40B4-BE49-F238E27FC236}">
                <a16:creationId xmlns:a16="http://schemas.microsoft.com/office/drawing/2014/main" id="{97E9E566-D5EB-E04D-8349-67998ECB5E6F}"/>
              </a:ext>
            </a:extLst>
          </p:cNvPr>
          <p:cNvSpPr>
            <a:spLocks noGrp="1"/>
          </p:cNvSpPr>
          <p:nvPr>
            <p:ph type="sldNum" sz="quarter" idx="5"/>
          </p:nvPr>
        </p:nvSpPr>
        <p:spPr/>
        <p:txBody>
          <a:bodyPr/>
          <a:lstStyle/>
          <a:p>
            <a:fld id="{77C4D413-1135-7A41-8951-3FC3F2C21F3B}" type="slidenum">
              <a:rPr lang="en-US" smtClean="0"/>
              <a:t>21</a:t>
            </a:fld>
            <a:endParaRPr lang="en-US"/>
          </a:p>
        </p:txBody>
      </p:sp>
    </p:spTree>
    <p:extLst>
      <p:ext uri="{BB962C8B-B14F-4D97-AF65-F5344CB8AC3E}">
        <p14:creationId xmlns:p14="http://schemas.microsoft.com/office/powerpoint/2010/main" val="5135262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The key insight of our solution is global atomicity. We use PCIe atomic transactions to actually achieve the RDMA atomic operations on the server side. Therefore, PCIe atomic transactions cooperate credit management with CPU atomically. To be more specific, [CLICK] the client uses RDMA atomic operation to acquire DLB credits from the server. [CLICK] On the server side, RDMA atomic operations are converted into PCIe atomic transactions, which can access server memory atomically with CPU. [CLICK] In this way, the client can use DLB remotely without overwhelming it.</a:t>
            </a:r>
          </a:p>
        </p:txBody>
      </p:sp>
      <p:sp>
        <p:nvSpPr>
          <p:cNvPr id="4" name="Slide Number Placeholder 3"/>
          <p:cNvSpPr>
            <a:spLocks noGrp="1"/>
          </p:cNvSpPr>
          <p:nvPr>
            <p:ph type="sldNum" sz="quarter" idx="5"/>
          </p:nvPr>
        </p:nvSpPr>
        <p:spPr/>
        <p:txBody>
          <a:bodyPr/>
          <a:lstStyle/>
          <a:p>
            <a:fld id="{77C4D413-1135-7A41-8951-3FC3F2C21F3B}" type="slidenum">
              <a:rPr lang="en-US" smtClean="0"/>
              <a:t>22</a:t>
            </a:fld>
            <a:endParaRPr lang="en-US"/>
          </a:p>
        </p:txBody>
      </p:sp>
    </p:spTree>
    <p:extLst>
      <p:ext uri="{BB962C8B-B14F-4D97-AF65-F5344CB8AC3E}">
        <p14:creationId xmlns:p14="http://schemas.microsoft.com/office/powerpoint/2010/main" val="36220980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BACAB7-0943-DDDD-AD7E-DFA3E3EFA9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DD889C-CE83-2F35-974E-0764E6A9CC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3F5D5C-572B-FFAE-B18D-D35EE55271C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However, how should we handle multi-client scenarios?</a:t>
            </a:r>
          </a:p>
        </p:txBody>
      </p:sp>
      <p:sp>
        <p:nvSpPr>
          <p:cNvPr id="4" name="Slide Number Placeholder 3">
            <a:extLst>
              <a:ext uri="{FF2B5EF4-FFF2-40B4-BE49-F238E27FC236}">
                <a16:creationId xmlns:a16="http://schemas.microsoft.com/office/drawing/2014/main" id="{C1EC25D4-92F1-44A0-59B2-D8EE296DA393}"/>
              </a:ext>
            </a:extLst>
          </p:cNvPr>
          <p:cNvSpPr>
            <a:spLocks noGrp="1"/>
          </p:cNvSpPr>
          <p:nvPr>
            <p:ph type="sldNum" sz="quarter" idx="5"/>
          </p:nvPr>
        </p:nvSpPr>
        <p:spPr/>
        <p:txBody>
          <a:bodyPr/>
          <a:lstStyle/>
          <a:p>
            <a:fld id="{77C4D413-1135-7A41-8951-3FC3F2C21F3B}" type="slidenum">
              <a:rPr lang="en-US" smtClean="0"/>
              <a:t>23</a:t>
            </a:fld>
            <a:endParaRPr lang="en-US"/>
          </a:p>
        </p:txBody>
      </p:sp>
    </p:spTree>
    <p:extLst>
      <p:ext uri="{BB962C8B-B14F-4D97-AF65-F5344CB8AC3E}">
        <p14:creationId xmlns:p14="http://schemas.microsoft.com/office/powerpoint/2010/main" val="13622360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believe the best way is to have the server NIC [CLICK] in charge of credit management and serving as an agent to enqueue DLB.  [CLICK] clients send data or requests to the server as normal. On the NIC hardware, [CLICK] the enqueue agent captures the requests from clients and [CLICK] enqueues DLB if there are available credits.</a:t>
            </a:r>
          </a:p>
        </p:txBody>
      </p:sp>
      <p:sp>
        <p:nvSpPr>
          <p:cNvPr id="4" name="Slide Number Placeholder 3"/>
          <p:cNvSpPr>
            <a:spLocks noGrp="1"/>
          </p:cNvSpPr>
          <p:nvPr>
            <p:ph type="sldNum" sz="quarter" idx="5"/>
          </p:nvPr>
        </p:nvSpPr>
        <p:spPr/>
        <p:txBody>
          <a:bodyPr/>
          <a:lstStyle/>
          <a:p>
            <a:fld id="{77C4D413-1135-7A41-8951-3FC3F2C21F3B}" type="slidenum">
              <a:rPr lang="en-US" smtClean="0"/>
              <a:t>24</a:t>
            </a:fld>
            <a:endParaRPr lang="en-US"/>
          </a:p>
        </p:txBody>
      </p:sp>
    </p:spTree>
    <p:extLst>
      <p:ext uri="{BB962C8B-B14F-4D97-AF65-F5344CB8AC3E}">
        <p14:creationId xmlns:p14="http://schemas.microsoft.com/office/powerpoint/2010/main" val="12790511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DLB uses pointer-passing to have the worker cores extract packet data, we need to embed the request address in QEs on the NIC agent. </a:t>
            </a:r>
            <a:r>
              <a:rPr lang="en-US" strike="noStrike" dirty="0"/>
              <a:t>However, during this process, it is impractical for commodity NICs to capture requests and extract request address for creating the queuing elements, especially we cannot modify the hardware. [CLICK] Then, how should we fill this gap and get the addresses on a commodity NIC?</a:t>
            </a:r>
          </a:p>
        </p:txBody>
      </p:sp>
      <p:sp>
        <p:nvSpPr>
          <p:cNvPr id="4" name="Slide Number Placeholder 3"/>
          <p:cNvSpPr>
            <a:spLocks noGrp="1"/>
          </p:cNvSpPr>
          <p:nvPr>
            <p:ph type="sldNum" sz="quarter" idx="5"/>
          </p:nvPr>
        </p:nvSpPr>
        <p:spPr/>
        <p:txBody>
          <a:bodyPr/>
          <a:lstStyle/>
          <a:p>
            <a:fld id="{77C4D413-1135-7A41-8951-3FC3F2C21F3B}" type="slidenum">
              <a:rPr lang="en-US" smtClean="0"/>
              <a:t>25</a:t>
            </a:fld>
            <a:endParaRPr lang="en-US"/>
          </a:p>
        </p:txBody>
      </p:sp>
    </p:spTree>
    <p:extLst>
      <p:ext uri="{BB962C8B-B14F-4D97-AF65-F5344CB8AC3E}">
        <p14:creationId xmlns:p14="http://schemas.microsoft.com/office/powerpoint/2010/main" val="27747645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DA4BB2-145F-3734-464E-40925C5B08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E3316F-5815-B172-A13B-616D49E529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3650D4-2690-C438-6FDF-11884CAA472F}"/>
              </a:ext>
            </a:extLst>
          </p:cNvPr>
          <p:cNvSpPr>
            <a:spLocks noGrp="1"/>
          </p:cNvSpPr>
          <p:nvPr>
            <p:ph type="body" idx="1"/>
          </p:nvPr>
        </p:nvSpPr>
        <p:spPr/>
        <p:txBody>
          <a:bodyPr/>
          <a:lstStyle/>
          <a:p>
            <a:r>
              <a:rPr lang="en-US" strike="noStrike" dirty="0"/>
              <a:t>To tackle this challenge, We therefore prototype </a:t>
            </a:r>
            <a:r>
              <a:rPr lang="en-US" strike="noStrike" dirty="0" err="1"/>
              <a:t>AccDirect</a:t>
            </a:r>
            <a:r>
              <a:rPr lang="en-US" strike="noStrike" dirty="0"/>
              <a:t> with a CPU-based </a:t>
            </a:r>
            <a:r>
              <a:rPr lang="en-US" strike="noStrike" dirty="0" err="1"/>
              <a:t>SmartNIC</a:t>
            </a:r>
            <a:r>
              <a:rPr lang="en-US" strike="noStrike" dirty="0"/>
              <a:t> and RDMA [CLICK]. We implement the enqueue agent and credit manager logic on the </a:t>
            </a:r>
            <a:r>
              <a:rPr lang="en-US" strike="noStrike" dirty="0" err="1"/>
              <a:t>SmartNIC’s</a:t>
            </a:r>
            <a:r>
              <a:rPr lang="en-US" strike="noStrike" dirty="0"/>
              <a:t> CPU. In addition, to obtain the request address, we take advantage of a key property of RDMA: the client always knows the exact remote memory address to write to. So, [CLICK] we have the clients send request metadata to the </a:t>
            </a:r>
            <a:r>
              <a:rPr lang="en-US" strike="noStrike" dirty="0" err="1"/>
              <a:t>SmartNIC</a:t>
            </a:r>
            <a:r>
              <a:rPr lang="en-US" strike="noStrike" dirty="0"/>
              <a:t> enqueue agent for creating the queuing elements. [CLICK] Meanwhile, the actual data or requests are still sent directly to the server memory using standard RDMA operations.</a:t>
            </a:r>
          </a:p>
        </p:txBody>
      </p:sp>
      <p:sp>
        <p:nvSpPr>
          <p:cNvPr id="4" name="Slide Number Placeholder 3">
            <a:extLst>
              <a:ext uri="{FF2B5EF4-FFF2-40B4-BE49-F238E27FC236}">
                <a16:creationId xmlns:a16="http://schemas.microsoft.com/office/drawing/2014/main" id="{7E26589B-C3D9-C415-4560-685B7B2D3B2B}"/>
              </a:ext>
            </a:extLst>
          </p:cNvPr>
          <p:cNvSpPr>
            <a:spLocks noGrp="1"/>
          </p:cNvSpPr>
          <p:nvPr>
            <p:ph type="sldNum" sz="quarter" idx="5"/>
          </p:nvPr>
        </p:nvSpPr>
        <p:spPr/>
        <p:txBody>
          <a:bodyPr/>
          <a:lstStyle/>
          <a:p>
            <a:fld id="{77C4D413-1135-7A41-8951-3FC3F2C21F3B}" type="slidenum">
              <a:rPr lang="en-US" smtClean="0"/>
              <a:t>26</a:t>
            </a:fld>
            <a:endParaRPr lang="en-US"/>
          </a:p>
        </p:txBody>
      </p:sp>
    </p:spTree>
    <p:extLst>
      <p:ext uri="{BB962C8B-B14F-4D97-AF65-F5344CB8AC3E}">
        <p14:creationId xmlns:p14="http://schemas.microsoft.com/office/powerpoint/2010/main" val="25305641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let’s look into some evaluation results of </a:t>
            </a:r>
            <a:r>
              <a:rPr lang="en-US" dirty="0" err="1"/>
              <a:t>AccDirect</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We use a single-socket Intel 4</a:t>
            </a:r>
            <a:r>
              <a:rPr lang="en-US" baseline="30000" dirty="0"/>
              <a:t>th</a:t>
            </a:r>
            <a:r>
              <a:rPr lang="en-US" dirty="0"/>
              <a:t> generation Xeon CPU with DLB enabled. And a CPU-based </a:t>
            </a:r>
            <a:r>
              <a:rPr lang="en-US" dirty="0" err="1"/>
              <a:t>SmartNIC</a:t>
            </a:r>
            <a:r>
              <a:rPr lang="en-US" dirty="0"/>
              <a:t>, Nvidia Bluefield-3.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[CLICK] We use both synthetic workloads and a RDMA-based key-value store application, </a:t>
            </a:r>
            <a:r>
              <a:rPr lang="en-US" strike="noStrike" dirty="0" err="1"/>
              <a:t>Masstree</a:t>
            </a:r>
            <a:r>
              <a:rPr lang="en-US" strike="noStrike" dirty="0"/>
              <a:t>, modified from Turbo.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[CLICK] Our evaluations compare against DLB’s original host CPU-based workflow to show the power saving, and compare with RSS and DPDK software load balancer to show the performance benefits.</a:t>
            </a:r>
          </a:p>
        </p:txBody>
      </p:sp>
      <p:sp>
        <p:nvSpPr>
          <p:cNvPr id="4" name="Slide Number Placeholder 3"/>
          <p:cNvSpPr>
            <a:spLocks noGrp="1"/>
          </p:cNvSpPr>
          <p:nvPr>
            <p:ph type="sldNum" sz="quarter" idx="5"/>
          </p:nvPr>
        </p:nvSpPr>
        <p:spPr/>
        <p:txBody>
          <a:bodyPr/>
          <a:lstStyle/>
          <a:p>
            <a:fld id="{77C4D413-1135-7A41-8951-3FC3F2C21F3B}" type="slidenum">
              <a:rPr lang="en-US" smtClean="0"/>
              <a:t>27</a:t>
            </a:fld>
            <a:endParaRPr lang="en-US"/>
          </a:p>
        </p:txBody>
      </p:sp>
    </p:spTree>
    <p:extLst>
      <p:ext uri="{BB962C8B-B14F-4D97-AF65-F5344CB8AC3E}">
        <p14:creationId xmlns:p14="http://schemas.microsoft.com/office/powerpoint/2010/main" val="42381444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evaluate the power saving of using </a:t>
            </a:r>
            <a:r>
              <a:rPr lang="en-US" dirty="0" err="1"/>
              <a:t>AccDirect</a:t>
            </a:r>
            <a:r>
              <a:rPr lang="en-US" dirty="0"/>
              <a:t>, in comparison with using its original host CPU-based solution. [CLICK] </a:t>
            </a:r>
            <a:r>
              <a:rPr lang="en-US" dirty="0" err="1"/>
              <a:t>AccDirect</a:t>
            </a:r>
            <a:r>
              <a:rPr lang="en-US" dirty="0"/>
              <a:t> demonstrates much better energy efficiency. It is able to save up to 31 Watts, which corresponds to 10% of the system wide power usage. Also, it is able to maintain comparable p99 latency </a:t>
            </a:r>
            <a:r>
              <a:rPr lang="en-US" altLang="zh-CN" dirty="0"/>
              <a:t>as</a:t>
            </a:r>
            <a:r>
              <a:rPr lang="en-US" dirty="0"/>
              <a:t> using host CPU cores.</a:t>
            </a:r>
            <a:endParaRPr lang="en-US" strike="noStrike" dirty="0"/>
          </a:p>
        </p:txBody>
      </p:sp>
      <p:sp>
        <p:nvSpPr>
          <p:cNvPr id="4" name="Slide Number Placeholder 3"/>
          <p:cNvSpPr>
            <a:spLocks noGrp="1"/>
          </p:cNvSpPr>
          <p:nvPr>
            <p:ph type="sldNum" sz="quarter" idx="5"/>
          </p:nvPr>
        </p:nvSpPr>
        <p:spPr/>
        <p:txBody>
          <a:bodyPr/>
          <a:lstStyle/>
          <a:p>
            <a:fld id="{77C4D413-1135-7A41-8951-3FC3F2C21F3B}" type="slidenum">
              <a:rPr lang="en-US" smtClean="0"/>
              <a:t>28</a:t>
            </a:fld>
            <a:endParaRPr lang="en-US"/>
          </a:p>
        </p:txBody>
      </p:sp>
    </p:spTree>
    <p:extLst>
      <p:ext uri="{BB962C8B-B14F-4D97-AF65-F5344CB8AC3E}">
        <p14:creationId xmlns:p14="http://schemas.microsoft.com/office/powerpoint/2010/main" val="972796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further evaluate </a:t>
            </a:r>
            <a:r>
              <a:rPr lang="en-US" sz="1200" kern="1200" dirty="0" err="1">
                <a:solidFill>
                  <a:schemeClr val="tx1"/>
                </a:solidFill>
                <a:effectLst/>
                <a:latin typeface="+mn-lt"/>
                <a:ea typeface="+mn-ea"/>
                <a:cs typeface="+mn-cs"/>
              </a:rPr>
              <a:t>AccDirect</a:t>
            </a:r>
            <a:r>
              <a:rPr lang="en-US" sz="1200" kern="1200" dirty="0">
                <a:solidFill>
                  <a:schemeClr val="tx1"/>
                </a:solidFill>
                <a:effectLst/>
                <a:latin typeface="+mn-lt"/>
                <a:ea typeface="+mn-ea"/>
                <a:cs typeface="+mn-cs"/>
              </a:rPr>
              <a:t> using the end-to-end </a:t>
            </a:r>
            <a:r>
              <a:rPr lang="en-US" sz="1200" kern="1200" dirty="0" err="1">
                <a:solidFill>
                  <a:schemeClr val="tx1"/>
                </a:solidFill>
                <a:effectLst/>
                <a:latin typeface="+mn-lt"/>
                <a:ea typeface="+mn-ea"/>
                <a:cs typeface="+mn-cs"/>
              </a:rPr>
              <a:t>Masstree</a:t>
            </a:r>
            <a:r>
              <a:rPr lang="en-US" sz="1200" kern="1200" dirty="0">
                <a:solidFill>
                  <a:schemeClr val="tx1"/>
                </a:solidFill>
                <a:effectLst/>
                <a:latin typeface="+mn-lt"/>
                <a:ea typeface="+mn-ea"/>
                <a:cs typeface="+mn-cs"/>
              </a:rPr>
              <a:t> Key-Value Store (KVS), taking RSS and software load balancer as the baselines. In the figure, we compare the p99 latency among RSS, software load balancer, and </a:t>
            </a:r>
            <a:r>
              <a:rPr lang="en-US" sz="1200" kern="1200" dirty="0" err="1">
                <a:solidFill>
                  <a:schemeClr val="tx1"/>
                </a:solidFill>
                <a:effectLst/>
                <a:latin typeface="+mn-lt"/>
                <a:ea typeface="+mn-ea"/>
                <a:cs typeface="+mn-cs"/>
              </a:rPr>
              <a:t>AccDirect</a:t>
            </a:r>
            <a:r>
              <a:rPr lang="en-US" sz="1200" kern="1200" dirty="0">
                <a:solidFill>
                  <a:schemeClr val="tx1"/>
                </a:solidFill>
                <a:effectLst/>
                <a:latin typeface="+mn-lt"/>
                <a:ea typeface="+mn-ea"/>
                <a:cs typeface="+mn-cs"/>
              </a:rPr>
              <a:t> with different query mixes. [CLICK] From the plots, we can see that for all mixes, </a:t>
            </a:r>
            <a:r>
              <a:rPr lang="en-US" sz="1200" kern="1200" dirty="0" err="1">
                <a:solidFill>
                  <a:schemeClr val="tx1"/>
                </a:solidFill>
                <a:effectLst/>
                <a:latin typeface="+mn-lt"/>
                <a:ea typeface="+mn-ea"/>
                <a:cs typeface="+mn-cs"/>
              </a:rPr>
              <a:t>AccDirect</a:t>
            </a:r>
            <a:r>
              <a:rPr lang="en-US" sz="1200" kern="1200" dirty="0">
                <a:solidFill>
                  <a:schemeClr val="tx1"/>
                </a:solidFill>
                <a:effectLst/>
                <a:latin typeface="+mn-lt"/>
                <a:ea typeface="+mn-ea"/>
                <a:cs typeface="+mn-cs"/>
              </a:rPr>
              <a:t> offers lower latency at high loads, with the p99 latency gap between </a:t>
            </a:r>
            <a:r>
              <a:rPr lang="en-US" sz="1200" kern="1200" dirty="0" err="1">
                <a:solidFill>
                  <a:schemeClr val="tx1"/>
                </a:solidFill>
                <a:effectLst/>
                <a:latin typeface="+mn-lt"/>
                <a:ea typeface="+mn-ea"/>
                <a:cs typeface="+mn-cs"/>
              </a:rPr>
              <a:t>AccDirect</a:t>
            </a:r>
            <a:r>
              <a:rPr lang="en-US" sz="1200" kern="1200" dirty="0">
                <a:solidFill>
                  <a:schemeClr val="tx1"/>
                </a:solidFill>
                <a:effectLst/>
                <a:latin typeface="+mn-lt"/>
                <a:ea typeface="+mn-ea"/>
                <a:cs typeface="+mn-cs"/>
              </a:rPr>
              <a:t> and both RSS and software load balancer increasing as the load increases. Specifically, </a:t>
            </a:r>
            <a:r>
              <a:rPr lang="en-US" sz="1200" kern="1200" dirty="0" err="1">
                <a:solidFill>
                  <a:schemeClr val="tx1"/>
                </a:solidFill>
                <a:effectLst/>
                <a:latin typeface="+mn-lt"/>
                <a:ea typeface="+mn-ea"/>
                <a:cs typeface="+mn-cs"/>
              </a:rPr>
              <a:t>AccDirect</a:t>
            </a:r>
            <a:r>
              <a:rPr lang="en-US" sz="1200" kern="1200" dirty="0">
                <a:solidFill>
                  <a:schemeClr val="tx1"/>
                </a:solidFill>
                <a:effectLst/>
                <a:latin typeface="+mn-lt"/>
                <a:ea typeface="+mn-ea"/>
                <a:cs typeface="+mn-cs"/>
              </a:rPr>
              <a:t> sustains 31% and 20% higher load under a 60</a:t>
            </a:r>
            <a:r>
              <a:rPr lang="en-US" sz="1200" i="1" kern="1200" dirty="0">
                <a:solidFill>
                  <a:schemeClr val="tx1"/>
                </a:solidFill>
                <a:effectLst/>
                <a:latin typeface="+mn-lt"/>
                <a:ea typeface="+mn-ea"/>
                <a:cs typeface="+mn-cs"/>
              </a:rPr>
              <a:t>𝜇𝑠 </a:t>
            </a:r>
            <a:r>
              <a:rPr lang="en-US" sz="1200" kern="1200" dirty="0">
                <a:solidFill>
                  <a:schemeClr val="tx1"/>
                </a:solidFill>
                <a:effectLst/>
                <a:latin typeface="+mn-lt"/>
                <a:ea typeface="+mn-ea"/>
                <a:cs typeface="+mn-cs"/>
              </a:rPr>
              <a:t>latency target on average. [CLICK] The main takeaway here is that </a:t>
            </a:r>
            <a:r>
              <a:rPr lang="en-US" sz="1200" kern="1200" dirty="0" err="1">
                <a:solidFill>
                  <a:schemeClr val="tx1"/>
                </a:solidFill>
                <a:effectLst/>
                <a:latin typeface="+mn-lt"/>
                <a:ea typeface="+mn-ea"/>
                <a:cs typeface="+mn-cs"/>
              </a:rPr>
              <a:t>AccDirect</a:t>
            </a:r>
            <a:r>
              <a:rPr lang="en-US" sz="1200" kern="1200" dirty="0">
                <a:solidFill>
                  <a:schemeClr val="tx1"/>
                </a:solidFill>
                <a:effectLst/>
                <a:latin typeface="+mn-lt"/>
                <a:ea typeface="+mn-ea"/>
                <a:cs typeface="+mn-cs"/>
              </a:rPr>
              <a:t>-based DLB achieves higher throughput under the same p99 SLO than RSS and the software-based load balancer.</a:t>
            </a:r>
          </a:p>
          <a:p>
            <a:endParaRPr lang="en-US" sz="1200" strike="noStrike" kern="1200" dirty="0">
              <a:solidFill>
                <a:schemeClr val="tx1"/>
              </a:solidFill>
              <a:effectLst/>
              <a:latin typeface="+mn-lt"/>
              <a:ea typeface="+mn-ea"/>
              <a:cs typeface="+mn-cs"/>
            </a:endParaRPr>
          </a:p>
          <a:p>
            <a:endParaRPr lang="en-US" sz="1200" strike="noStrike" kern="1200" dirty="0">
              <a:solidFill>
                <a:schemeClr val="tx1"/>
              </a:solidFill>
              <a:effectLst/>
              <a:latin typeface="+mn-lt"/>
              <a:ea typeface="+mn-ea"/>
              <a:cs typeface="+mn-cs"/>
            </a:endParaRPr>
          </a:p>
          <a:p>
            <a:endParaRPr lang="en-US" sz="1200" strike="noStrike" kern="1200" dirty="0">
              <a:solidFill>
                <a:schemeClr val="tx1"/>
              </a:solidFill>
              <a:effectLst/>
              <a:latin typeface="+mn-lt"/>
              <a:ea typeface="+mn-ea"/>
              <a:cs typeface="+mn-cs"/>
            </a:endParaRPr>
          </a:p>
          <a:p>
            <a:endParaRPr lang="en-US" sz="1200" strike="noStrike" kern="1200" dirty="0">
              <a:solidFill>
                <a:schemeClr val="tx1"/>
              </a:solidFill>
              <a:effectLst/>
              <a:latin typeface="+mn-lt"/>
              <a:ea typeface="+mn-ea"/>
              <a:cs typeface="+mn-cs"/>
            </a:endParaRPr>
          </a:p>
          <a:p>
            <a:endParaRPr lang="en-US" sz="1200" strike="noStrike"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use 16 worker cores for all </a:t>
            </a:r>
            <a:r>
              <a:rPr lang="en-US" sz="1200" kern="1200" dirty="0" err="1">
                <a:solidFill>
                  <a:schemeClr val="tx1"/>
                </a:solidFill>
                <a:effectLst/>
                <a:latin typeface="+mn-lt"/>
                <a:ea typeface="+mn-ea"/>
                <a:cs typeface="+mn-cs"/>
              </a:rPr>
              <a:t>Masstree</a:t>
            </a:r>
            <a:r>
              <a:rPr lang="en-US" sz="1200" kern="1200" dirty="0">
                <a:solidFill>
                  <a:schemeClr val="tx1"/>
                </a:solidFill>
                <a:effectLst/>
                <a:latin typeface="+mn-lt"/>
                <a:ea typeface="+mn-ea"/>
                <a:cs typeface="+mn-cs"/>
              </a:rPr>
              <a:t> evaluations while software load balancer uses another 2 CPU cores for receiving and distributing payload respectively. </a:t>
            </a:r>
            <a:endParaRPr lang="en-US" strike="noStrike" dirty="0"/>
          </a:p>
        </p:txBody>
      </p:sp>
      <p:sp>
        <p:nvSpPr>
          <p:cNvPr id="4" name="Slide Number Placeholder 3"/>
          <p:cNvSpPr>
            <a:spLocks noGrp="1"/>
          </p:cNvSpPr>
          <p:nvPr>
            <p:ph type="sldNum" sz="quarter" idx="5"/>
          </p:nvPr>
        </p:nvSpPr>
        <p:spPr/>
        <p:txBody>
          <a:bodyPr/>
          <a:lstStyle/>
          <a:p>
            <a:fld id="{77C4D413-1135-7A41-8951-3FC3F2C21F3B}" type="slidenum">
              <a:rPr lang="en-US" smtClean="0"/>
              <a:t>29</a:t>
            </a:fld>
            <a:endParaRPr lang="en-US"/>
          </a:p>
        </p:txBody>
      </p:sp>
    </p:spTree>
    <p:extLst>
      <p:ext uri="{BB962C8B-B14F-4D97-AF65-F5344CB8AC3E}">
        <p14:creationId xmlns:p14="http://schemas.microsoft.com/office/powerpoint/2010/main" val="2504308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CB3AD5-10FB-0435-4F6F-C81DC5C9B0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223CC7-2C1F-F523-3253-6BAA3EE15E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A68D03-169A-E285-3126-EFD5DFF8DAB4}"/>
              </a:ext>
            </a:extLst>
          </p:cNvPr>
          <p:cNvSpPr>
            <a:spLocks noGrp="1"/>
          </p:cNvSpPr>
          <p:nvPr>
            <p:ph type="body" idx="1"/>
          </p:nvPr>
        </p:nvSpPr>
        <p:spPr/>
        <p:txBody>
          <a:bodyPr/>
          <a:lstStyle/>
          <a:p>
            <a:r>
              <a:rPr lang="en-US" strike="noStrike" dirty="0"/>
              <a:t>It's not simple to have multiple CPU cores to work together efficiently with optimal performance. [CLICK] Randomly choosing CPU cores can cause load imbalance, and lead to extremely bad tail latency. Incoming packets should be distributed or scheduled to the least busy CPU core for the best performance, which we called load balancing.</a:t>
            </a:r>
          </a:p>
        </p:txBody>
      </p:sp>
      <p:sp>
        <p:nvSpPr>
          <p:cNvPr id="4" name="Slide Number Placeholder 3">
            <a:extLst>
              <a:ext uri="{FF2B5EF4-FFF2-40B4-BE49-F238E27FC236}">
                <a16:creationId xmlns:a16="http://schemas.microsoft.com/office/drawing/2014/main" id="{2EEEEB94-129D-D3B9-32E2-A10F28B6CFD3}"/>
              </a:ext>
            </a:extLst>
          </p:cNvPr>
          <p:cNvSpPr>
            <a:spLocks noGrp="1"/>
          </p:cNvSpPr>
          <p:nvPr>
            <p:ph type="sldNum" sz="quarter" idx="5"/>
          </p:nvPr>
        </p:nvSpPr>
        <p:spPr/>
        <p:txBody>
          <a:bodyPr/>
          <a:lstStyle/>
          <a:p>
            <a:fld id="{77C4D413-1135-7A41-8951-3FC3F2C21F3B}" type="slidenum">
              <a:rPr lang="en-US" smtClean="0"/>
              <a:t>3</a:t>
            </a:fld>
            <a:endParaRPr lang="en-US"/>
          </a:p>
        </p:txBody>
      </p:sp>
    </p:spTree>
    <p:extLst>
      <p:ext uri="{BB962C8B-B14F-4D97-AF65-F5344CB8AC3E}">
        <p14:creationId xmlns:p14="http://schemas.microsoft.com/office/powerpoint/2010/main" val="33164524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Please check out our paper for more evaluation results as well as DLB performance analysis and guidelines!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detail the characterization of DLB through a series of microbenchmarks and outline various trade-offs and beneficial use cases that should be considered when employing DLB to accelerate your workloads. </a:t>
            </a:r>
            <a:endParaRPr lang="en-US" dirty="0"/>
          </a:p>
        </p:txBody>
      </p:sp>
      <p:sp>
        <p:nvSpPr>
          <p:cNvPr id="4" name="Slide Number Placeholder 3"/>
          <p:cNvSpPr>
            <a:spLocks noGrp="1"/>
          </p:cNvSpPr>
          <p:nvPr>
            <p:ph type="sldNum" sz="quarter" idx="5"/>
          </p:nvPr>
        </p:nvSpPr>
        <p:spPr/>
        <p:txBody>
          <a:bodyPr/>
          <a:lstStyle/>
          <a:p>
            <a:fld id="{77C4D413-1135-7A41-8951-3FC3F2C21F3B}" type="slidenum">
              <a:rPr lang="en-US" smtClean="0"/>
              <a:t>30</a:t>
            </a:fld>
            <a:endParaRPr lang="en-US"/>
          </a:p>
        </p:txBody>
      </p:sp>
    </p:spTree>
    <p:extLst>
      <p:ext uri="{BB962C8B-B14F-4D97-AF65-F5344CB8AC3E}">
        <p14:creationId xmlns:p14="http://schemas.microsoft.com/office/powerpoint/2010/main" val="9854624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1"/>
            <a:r>
              <a:rPr lang="en-US" altLang="zh-CN" dirty="0">
                <a:latin typeface="Times New Roman" panose="02020603050405020304" pitchFamily="18" charset="0"/>
                <a:cs typeface="Times New Roman" panose="02020603050405020304" pitchFamily="18" charset="0"/>
              </a:rPr>
              <a:t>In summary, as a new on-chip accelerator, DLB is designed for hardware-based queue management and can deliver high-performance load balancing. Our enhancement, </a:t>
            </a:r>
            <a:r>
              <a:rPr lang="en-US" altLang="zh-CN" dirty="0" err="1">
                <a:latin typeface="Times New Roman" panose="02020603050405020304" pitchFamily="18" charset="0"/>
                <a:cs typeface="Times New Roman" panose="02020603050405020304" pitchFamily="18" charset="0"/>
              </a:rPr>
              <a:t>AccDirect</a:t>
            </a:r>
            <a:r>
              <a:rPr lang="en-US" altLang="zh-CN" dirty="0">
                <a:latin typeface="Times New Roman" panose="02020603050405020304" pitchFamily="18" charset="0"/>
                <a:cs typeface="Times New Roman" panose="02020603050405020304" pitchFamily="18" charset="0"/>
              </a:rPr>
              <a:t>, further enable the direct NIC-DLB data path, saving more CPU cores and thus system power, while achieve a good performance compared to software baselines. </a:t>
            </a:r>
          </a:p>
        </p:txBody>
      </p:sp>
      <p:sp>
        <p:nvSpPr>
          <p:cNvPr id="4" name="灯片编号占位符 3"/>
          <p:cNvSpPr>
            <a:spLocks noGrp="1"/>
          </p:cNvSpPr>
          <p:nvPr>
            <p:ph type="sldNum" sz="quarter" idx="5"/>
          </p:nvPr>
        </p:nvSpPr>
        <p:spPr/>
        <p:txBody>
          <a:bodyPr/>
          <a:lstStyle/>
          <a:p>
            <a:fld id="{040CFE69-9FE5-5443-B0D2-88BF1CBB27FD}" type="slidenum">
              <a:rPr kumimoji="1" lang="zh-CN" altLang="en-US" smtClean="0"/>
              <a:t>31</a:t>
            </a:fld>
            <a:endParaRPr kumimoji="1" lang="zh-CN" altLang="en-US"/>
          </a:p>
        </p:txBody>
      </p:sp>
    </p:spTree>
    <p:extLst>
      <p:ext uri="{BB962C8B-B14F-4D97-AF65-F5344CB8AC3E}">
        <p14:creationId xmlns:p14="http://schemas.microsoft.com/office/powerpoint/2010/main" val="17145036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a:t>
            </a:r>
          </a:p>
        </p:txBody>
      </p:sp>
      <p:sp>
        <p:nvSpPr>
          <p:cNvPr id="4" name="Slide Number Placeholder 3"/>
          <p:cNvSpPr>
            <a:spLocks noGrp="1"/>
          </p:cNvSpPr>
          <p:nvPr>
            <p:ph type="sldNum" sz="quarter" idx="5"/>
          </p:nvPr>
        </p:nvSpPr>
        <p:spPr/>
        <p:txBody>
          <a:bodyPr/>
          <a:lstStyle/>
          <a:p>
            <a:fld id="{77C4D413-1135-7A41-8951-3FC3F2C21F3B}" type="slidenum">
              <a:rPr lang="en-US" smtClean="0"/>
              <a:t>32</a:t>
            </a:fld>
            <a:endParaRPr lang="en-US"/>
          </a:p>
        </p:txBody>
      </p:sp>
    </p:spTree>
    <p:extLst>
      <p:ext uri="{BB962C8B-B14F-4D97-AF65-F5344CB8AC3E}">
        <p14:creationId xmlns:p14="http://schemas.microsoft.com/office/powerpoint/2010/main" val="15562300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D8A473-5A67-7FF1-5F11-97D4F92BE9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429E5F-3DB3-720E-32CB-72DAE67DBE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ECA199-4390-BDC9-D0E7-303268546F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D3F2DAD-726E-5979-484A-A19B9F4A95D2}"/>
              </a:ext>
            </a:extLst>
          </p:cNvPr>
          <p:cNvSpPr>
            <a:spLocks noGrp="1"/>
          </p:cNvSpPr>
          <p:nvPr>
            <p:ph type="sldNum" sz="quarter" idx="5"/>
          </p:nvPr>
        </p:nvSpPr>
        <p:spPr/>
        <p:txBody>
          <a:bodyPr/>
          <a:lstStyle/>
          <a:p>
            <a:fld id="{77C4D413-1135-7A41-8951-3FC3F2C21F3B}" type="slidenum">
              <a:rPr lang="en-US" smtClean="0"/>
              <a:t>34</a:t>
            </a:fld>
            <a:endParaRPr lang="en-US"/>
          </a:p>
        </p:txBody>
      </p:sp>
    </p:spTree>
    <p:extLst>
      <p:ext uri="{BB962C8B-B14F-4D97-AF65-F5344CB8AC3E}">
        <p14:creationId xmlns:p14="http://schemas.microsoft.com/office/powerpoint/2010/main" val="912412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C4D413-1135-7A41-8951-3FC3F2C21F3B}" type="slidenum">
              <a:rPr lang="en-US" smtClean="0"/>
              <a:t>36</a:t>
            </a:fld>
            <a:endParaRPr lang="en-US"/>
          </a:p>
        </p:txBody>
      </p:sp>
    </p:spTree>
    <p:extLst>
      <p:ext uri="{BB962C8B-B14F-4D97-AF65-F5344CB8AC3E}">
        <p14:creationId xmlns:p14="http://schemas.microsoft.com/office/powerpoint/2010/main" val="19352472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85DD6C-4380-74F9-495A-D3B40707F9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861049-CDBB-C1D0-9D3D-6A33D1F291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03CE27-B443-0473-61D8-D619B12836F4}"/>
              </a:ext>
            </a:extLst>
          </p:cNvPr>
          <p:cNvSpPr>
            <a:spLocks noGrp="1"/>
          </p:cNvSpPr>
          <p:nvPr>
            <p:ph type="body" idx="1"/>
          </p:nvPr>
        </p:nvSpPr>
        <p:spPr/>
        <p:txBody>
          <a:bodyPr/>
          <a:lstStyle/>
          <a:p>
            <a:r>
              <a:rPr lang="en-US" dirty="0"/>
              <a:t>To handle these situations, we use a load balancer that smartly spreads packets across CPU cores based on how busy each core is</a:t>
            </a:r>
            <a:r>
              <a:rPr lang="en-US" strike="noStrike" dirty="0"/>
              <a:t>. In this way, we can achieve the maximum system efficiency by exploiting each core’s usage and boost application p</a:t>
            </a:r>
            <a:r>
              <a:rPr lang="en-US" dirty="0">
                <a:cs typeface="Arial" panose="020B0604020202020204" pitchFamily="34" charset="0"/>
              </a:rPr>
              <a:t>erformance at the same time.</a:t>
            </a:r>
            <a:endParaRPr lang="en-US" strike="noStrike" dirty="0"/>
          </a:p>
        </p:txBody>
      </p:sp>
      <p:sp>
        <p:nvSpPr>
          <p:cNvPr id="4" name="Slide Number Placeholder 3">
            <a:extLst>
              <a:ext uri="{FF2B5EF4-FFF2-40B4-BE49-F238E27FC236}">
                <a16:creationId xmlns:a16="http://schemas.microsoft.com/office/drawing/2014/main" id="{CF589AD3-C0E8-01A7-13C5-B16333A59E1E}"/>
              </a:ext>
            </a:extLst>
          </p:cNvPr>
          <p:cNvSpPr>
            <a:spLocks noGrp="1"/>
          </p:cNvSpPr>
          <p:nvPr>
            <p:ph type="sldNum" sz="quarter" idx="5"/>
          </p:nvPr>
        </p:nvSpPr>
        <p:spPr/>
        <p:txBody>
          <a:bodyPr/>
          <a:lstStyle/>
          <a:p>
            <a:fld id="{77C4D413-1135-7A41-8951-3FC3F2C21F3B}" type="slidenum">
              <a:rPr lang="en-US" smtClean="0"/>
              <a:t>4</a:t>
            </a:fld>
            <a:endParaRPr lang="en-US"/>
          </a:p>
        </p:txBody>
      </p:sp>
    </p:spTree>
    <p:extLst>
      <p:ext uri="{BB962C8B-B14F-4D97-AF65-F5344CB8AC3E}">
        <p14:creationId xmlns:p14="http://schemas.microsoft.com/office/powerpoint/2010/main" val="115996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existing intra-host load balancers. Let’s start with the software-based ones. They typically rely on a centralized CPU core to act as a scheduler, making all the load-balancing decisions, as shown in the figure on the right. [CLICK] The benefit of this centralized design is that it can make globally optimal decisions. [CLICK] However, it comes with several drawbacks. Its scalability and throughput are limited, and it requires dedicated CPU cores just for scheduling, which means fewer cores are available for actual work. Plus, the system's throughput is capped by how fast that single scheduler core can run. In practice, software-based solutions usually top out at around 40 million packets per second.</a:t>
            </a:r>
          </a:p>
        </p:txBody>
      </p:sp>
      <p:sp>
        <p:nvSpPr>
          <p:cNvPr id="4" name="Slide Number Placeholder 3"/>
          <p:cNvSpPr>
            <a:spLocks noGrp="1"/>
          </p:cNvSpPr>
          <p:nvPr>
            <p:ph type="sldNum" sz="quarter" idx="5"/>
          </p:nvPr>
        </p:nvSpPr>
        <p:spPr/>
        <p:txBody>
          <a:bodyPr/>
          <a:lstStyle/>
          <a:p>
            <a:fld id="{77C4D413-1135-7A41-8951-3FC3F2C21F3B}" type="slidenum">
              <a:rPr lang="en-US" smtClean="0"/>
              <a:t>5</a:t>
            </a:fld>
            <a:endParaRPr lang="en-US"/>
          </a:p>
        </p:txBody>
      </p:sp>
    </p:spTree>
    <p:extLst>
      <p:ext uri="{BB962C8B-B14F-4D97-AF65-F5344CB8AC3E}">
        <p14:creationId xmlns:p14="http://schemas.microsoft.com/office/powerpoint/2010/main" val="23185485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R</a:t>
            </a:r>
            <a:r>
              <a:rPr lang="en-US" altLang="zh-CN" strike="noStrike" dirty="0"/>
              <a:t>ecently, more hardware-based load balancers are proposed for better performance and scalability. They offload load balancing or scheduling to the NIC hardware. [CLICK] These hardware-based solutions indeed provide better performance, for example, they can process at higher packet rates. [CLICK] However, their operating speed still does not meet future processing needs. Furthermore, some hardware-based solutions are not fully compatible with current networking stacks.</a:t>
            </a:r>
            <a:endParaRPr lang="en-US" strike="noStrike" dirty="0"/>
          </a:p>
        </p:txBody>
      </p:sp>
      <p:sp>
        <p:nvSpPr>
          <p:cNvPr id="4" name="Slide Number Placeholder 3"/>
          <p:cNvSpPr>
            <a:spLocks noGrp="1"/>
          </p:cNvSpPr>
          <p:nvPr>
            <p:ph type="sldNum" sz="quarter" idx="5"/>
          </p:nvPr>
        </p:nvSpPr>
        <p:spPr/>
        <p:txBody>
          <a:bodyPr/>
          <a:lstStyle/>
          <a:p>
            <a:fld id="{77C4D413-1135-7A41-8951-3FC3F2C21F3B}" type="slidenum">
              <a:rPr lang="en-US" smtClean="0"/>
              <a:t>6</a:t>
            </a:fld>
            <a:endParaRPr lang="en-US"/>
          </a:p>
        </p:txBody>
      </p:sp>
    </p:spTree>
    <p:extLst>
      <p:ext uri="{BB962C8B-B14F-4D97-AF65-F5344CB8AC3E}">
        <p14:creationId xmlns:p14="http://schemas.microsoft.com/office/powerpoint/2010/main" val="529513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Intel’s new on-chip accelerator, Dynamic load balancer, is thus introduced to effectively address the performance challenges mentioned beforehand. DLB’s internal architecture is shown in the right figure. </a:t>
            </a:r>
          </a:p>
          <a:p>
            <a:r>
              <a:rPr lang="en-US" dirty="0"/>
              <a:t>[CLICK] DLB uses a producer-consumer model. It consists of hardware-managed queues and arbiters linking producers and consumers. </a:t>
            </a:r>
          </a:p>
          <a:p>
            <a:r>
              <a:rPr lang="en-US" dirty="0"/>
              <a:t>[CLICK] Queuing elements or QEs can be efficiently enqueued into DLB with 64B direct move instruction. And dequeued elements are stored in LLC. </a:t>
            </a:r>
          </a:p>
          <a:p>
            <a:r>
              <a:rPr lang="en-US" dirty="0"/>
              <a:t>[CLICK] DLB has ready-to-use software supports with Linux library and DPDK poll mode driver to make it integrated into network stacks seamlessly.</a:t>
            </a:r>
          </a:p>
        </p:txBody>
      </p:sp>
      <p:sp>
        <p:nvSpPr>
          <p:cNvPr id="4" name="Slide Number Placeholder 3"/>
          <p:cNvSpPr>
            <a:spLocks noGrp="1"/>
          </p:cNvSpPr>
          <p:nvPr>
            <p:ph type="sldNum" sz="quarter" idx="5"/>
          </p:nvPr>
        </p:nvSpPr>
        <p:spPr/>
        <p:txBody>
          <a:bodyPr/>
          <a:lstStyle/>
          <a:p>
            <a:fld id="{77C4D413-1135-7A41-8951-3FC3F2C21F3B}" type="slidenum">
              <a:rPr lang="en-US" smtClean="0"/>
              <a:t>7</a:t>
            </a:fld>
            <a:endParaRPr lang="en-US"/>
          </a:p>
        </p:txBody>
      </p:sp>
    </p:spTree>
    <p:extLst>
      <p:ext uri="{BB962C8B-B14F-4D97-AF65-F5344CB8AC3E}">
        <p14:creationId xmlns:p14="http://schemas.microsoft.com/office/powerpoint/2010/main" val="3516815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Here we show how DLB works.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[CLICK] For enqueuing operations into DLB, the producer embeds the data pointer in the QE and check whether there are available credits. [CLICK] Then it enqueues DLB with MMIO write.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DLB’s internal logic will schedule the QEs to corresponding queues and arbitrate them based on configuration.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For dequeuing operation, [CLICK] DLB will dequeue scheduled QEs to the consumer’s dedicated consumer queue in the LLC. [CLICK] The consumer then gets the QE from it, and uses the data pointer to directly read data from memory. [CLICK] Eventually, the  consumer returns credit back to the credit pool.</a:t>
            </a:r>
          </a:p>
        </p:txBody>
      </p:sp>
      <p:sp>
        <p:nvSpPr>
          <p:cNvPr id="4" name="Slide Number Placeholder 3"/>
          <p:cNvSpPr>
            <a:spLocks noGrp="1"/>
          </p:cNvSpPr>
          <p:nvPr>
            <p:ph type="sldNum" sz="quarter" idx="5"/>
          </p:nvPr>
        </p:nvSpPr>
        <p:spPr/>
        <p:txBody>
          <a:bodyPr/>
          <a:lstStyle/>
          <a:p>
            <a:fld id="{77C4D413-1135-7A41-8951-3FC3F2C21F3B}" type="slidenum">
              <a:rPr lang="en-US" smtClean="0"/>
              <a:t>8</a:t>
            </a:fld>
            <a:endParaRPr lang="en-US"/>
          </a:p>
        </p:txBody>
      </p:sp>
    </p:spTree>
    <p:extLst>
      <p:ext uri="{BB962C8B-B14F-4D97-AF65-F5344CB8AC3E}">
        <p14:creationId xmlns:p14="http://schemas.microsoft.com/office/powerpoint/2010/main" val="3814696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have a picture of DLB’s performance and scalability. We create benchmarks to compare with state-of-the-art DPDK load balancers. We first show the core-to-core experiment results. [CLICK] From the figure, we can see that the DPDK load balancer does not scale well and can achieve only 42 Mpps. [CLICK] For DLB implementation with either DPDK poll mode driver or </a:t>
            </a:r>
            <a:r>
              <a:rPr lang="en-US" dirty="0" err="1"/>
              <a:t>linux</a:t>
            </a:r>
            <a:r>
              <a:rPr lang="en-US" dirty="0"/>
              <a:t> library, they both have good scalability as more worker cores are used. In addition, both of them can achieve 100Mpps which is the cap of one instance of DLB hardware.</a:t>
            </a:r>
          </a:p>
        </p:txBody>
      </p:sp>
      <p:sp>
        <p:nvSpPr>
          <p:cNvPr id="4" name="Slide Number Placeholder 3"/>
          <p:cNvSpPr>
            <a:spLocks noGrp="1"/>
          </p:cNvSpPr>
          <p:nvPr>
            <p:ph type="sldNum" sz="quarter" idx="5"/>
          </p:nvPr>
        </p:nvSpPr>
        <p:spPr/>
        <p:txBody>
          <a:bodyPr/>
          <a:lstStyle/>
          <a:p>
            <a:fld id="{77C4D413-1135-7A41-8951-3FC3F2C21F3B}" type="slidenum">
              <a:rPr lang="en-US" smtClean="0"/>
              <a:t>9</a:t>
            </a:fld>
            <a:endParaRPr lang="en-US"/>
          </a:p>
        </p:txBody>
      </p:sp>
    </p:spTree>
    <p:extLst>
      <p:ext uri="{BB962C8B-B14F-4D97-AF65-F5344CB8AC3E}">
        <p14:creationId xmlns:p14="http://schemas.microsoft.com/office/powerpoint/2010/main" val="726502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3A123-F35D-F075-AF4D-742A66BDD1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95DCF8-65AB-CA2D-F2B4-51730C09A5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19F7D3-C16F-581F-E4B2-302CE0510C28}"/>
              </a:ext>
            </a:extLst>
          </p:cNvPr>
          <p:cNvSpPr>
            <a:spLocks noGrp="1"/>
          </p:cNvSpPr>
          <p:nvPr>
            <p:ph type="dt" sz="half" idx="10"/>
          </p:nvPr>
        </p:nvSpPr>
        <p:spPr/>
        <p:txBody>
          <a:bodyPr/>
          <a:lstStyle/>
          <a:p>
            <a:fld id="{AFBCC067-71CF-482B-8945-0FDA07CB94BC}" type="datetime1">
              <a:rPr lang="en-US" smtClean="0"/>
              <a:t>6/19/25</a:t>
            </a:fld>
            <a:endParaRPr lang="en-US"/>
          </a:p>
        </p:txBody>
      </p:sp>
      <p:sp>
        <p:nvSpPr>
          <p:cNvPr id="5" name="Footer Placeholder 4">
            <a:extLst>
              <a:ext uri="{FF2B5EF4-FFF2-40B4-BE49-F238E27FC236}">
                <a16:creationId xmlns:a16="http://schemas.microsoft.com/office/drawing/2014/main" id="{C5A03335-5552-EFC6-6DA3-83041C6B1A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00DCC5-7F94-B181-A8A4-9BB408A38807}"/>
              </a:ext>
            </a:extLst>
          </p:cNvPr>
          <p:cNvSpPr>
            <a:spLocks noGrp="1"/>
          </p:cNvSpPr>
          <p:nvPr>
            <p:ph type="sldNum" sz="quarter" idx="12"/>
          </p:nvPr>
        </p:nvSpPr>
        <p:spPr/>
        <p:txBody>
          <a:bodyPr/>
          <a:lstStyle/>
          <a:p>
            <a:fld id="{E23A660C-4BA6-8146-88A2-8F54BEB04FB8}" type="slidenum">
              <a:rPr lang="en-US" smtClean="0"/>
              <a:t>‹#›</a:t>
            </a:fld>
            <a:endParaRPr lang="en-US"/>
          </a:p>
        </p:txBody>
      </p:sp>
    </p:spTree>
    <p:extLst>
      <p:ext uri="{BB962C8B-B14F-4D97-AF65-F5344CB8AC3E}">
        <p14:creationId xmlns:p14="http://schemas.microsoft.com/office/powerpoint/2010/main" val="10963533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56694-5240-7ECE-C0DA-3D07CD66CDC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8965FB3-1449-38A1-536F-F5CE6AC7F7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F97AAA-4E5F-4BE3-B634-AF6A4BF20ED4}"/>
              </a:ext>
            </a:extLst>
          </p:cNvPr>
          <p:cNvSpPr>
            <a:spLocks noGrp="1"/>
          </p:cNvSpPr>
          <p:nvPr>
            <p:ph type="dt" sz="half" idx="10"/>
          </p:nvPr>
        </p:nvSpPr>
        <p:spPr/>
        <p:txBody>
          <a:bodyPr/>
          <a:lstStyle/>
          <a:p>
            <a:fld id="{B39D4BDE-E297-4285-9095-D227ECA667BD}" type="datetime1">
              <a:rPr lang="en-US" smtClean="0"/>
              <a:t>6/19/25</a:t>
            </a:fld>
            <a:endParaRPr lang="en-US"/>
          </a:p>
        </p:txBody>
      </p:sp>
      <p:sp>
        <p:nvSpPr>
          <p:cNvPr id="5" name="Footer Placeholder 4">
            <a:extLst>
              <a:ext uri="{FF2B5EF4-FFF2-40B4-BE49-F238E27FC236}">
                <a16:creationId xmlns:a16="http://schemas.microsoft.com/office/drawing/2014/main" id="{843B05B0-C83E-9B68-0F46-4039EAFB79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324BEE-90E1-58C0-8111-3885179EAF51}"/>
              </a:ext>
            </a:extLst>
          </p:cNvPr>
          <p:cNvSpPr>
            <a:spLocks noGrp="1"/>
          </p:cNvSpPr>
          <p:nvPr>
            <p:ph type="sldNum" sz="quarter" idx="12"/>
          </p:nvPr>
        </p:nvSpPr>
        <p:spPr/>
        <p:txBody>
          <a:bodyPr/>
          <a:lstStyle/>
          <a:p>
            <a:fld id="{E23A660C-4BA6-8146-88A2-8F54BEB04FB8}" type="slidenum">
              <a:rPr lang="en-US" smtClean="0"/>
              <a:t>‹#›</a:t>
            </a:fld>
            <a:endParaRPr lang="en-US"/>
          </a:p>
        </p:txBody>
      </p:sp>
    </p:spTree>
    <p:extLst>
      <p:ext uri="{BB962C8B-B14F-4D97-AF65-F5344CB8AC3E}">
        <p14:creationId xmlns:p14="http://schemas.microsoft.com/office/powerpoint/2010/main" val="41736273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ADE1F4-16BD-5323-66ED-5E39C8CDDE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92EF1E7-8B07-E6F9-3D6C-59E0BFB60E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E42F47-1921-BD0F-D510-562B6591A2CB}"/>
              </a:ext>
            </a:extLst>
          </p:cNvPr>
          <p:cNvSpPr>
            <a:spLocks noGrp="1"/>
          </p:cNvSpPr>
          <p:nvPr>
            <p:ph type="dt" sz="half" idx="10"/>
          </p:nvPr>
        </p:nvSpPr>
        <p:spPr/>
        <p:txBody>
          <a:bodyPr/>
          <a:lstStyle/>
          <a:p>
            <a:fld id="{471740C0-A0A2-4688-9453-08D27F8143D9}" type="datetime1">
              <a:rPr lang="en-US" smtClean="0"/>
              <a:t>6/19/25</a:t>
            </a:fld>
            <a:endParaRPr lang="en-US"/>
          </a:p>
        </p:txBody>
      </p:sp>
      <p:sp>
        <p:nvSpPr>
          <p:cNvPr id="5" name="Footer Placeholder 4">
            <a:extLst>
              <a:ext uri="{FF2B5EF4-FFF2-40B4-BE49-F238E27FC236}">
                <a16:creationId xmlns:a16="http://schemas.microsoft.com/office/drawing/2014/main" id="{2D772CA2-41D8-182E-08A8-2DA17EA42D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9A6EEA-8917-B851-4547-09776570E6A4}"/>
              </a:ext>
            </a:extLst>
          </p:cNvPr>
          <p:cNvSpPr>
            <a:spLocks noGrp="1"/>
          </p:cNvSpPr>
          <p:nvPr>
            <p:ph type="sldNum" sz="quarter" idx="12"/>
          </p:nvPr>
        </p:nvSpPr>
        <p:spPr/>
        <p:txBody>
          <a:bodyPr/>
          <a:lstStyle/>
          <a:p>
            <a:fld id="{E23A660C-4BA6-8146-88A2-8F54BEB04FB8}" type="slidenum">
              <a:rPr lang="en-US" smtClean="0"/>
              <a:t>‹#›</a:t>
            </a:fld>
            <a:endParaRPr lang="en-US"/>
          </a:p>
        </p:txBody>
      </p:sp>
    </p:spTree>
    <p:extLst>
      <p:ext uri="{BB962C8B-B14F-4D97-AF65-F5344CB8AC3E}">
        <p14:creationId xmlns:p14="http://schemas.microsoft.com/office/powerpoint/2010/main" val="2540887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2D077-3340-0889-9B1D-91E4C3751F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75EDB6-E6A6-9354-EA26-3A9EBBA760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4D41C3-9B1F-7125-D0BC-099B5810F25C}"/>
              </a:ext>
            </a:extLst>
          </p:cNvPr>
          <p:cNvSpPr>
            <a:spLocks noGrp="1"/>
          </p:cNvSpPr>
          <p:nvPr>
            <p:ph type="dt" sz="half" idx="10"/>
          </p:nvPr>
        </p:nvSpPr>
        <p:spPr/>
        <p:txBody>
          <a:bodyPr/>
          <a:lstStyle/>
          <a:p>
            <a:fld id="{E9DE48B2-DC3E-4109-BC61-658E7CB9F124}" type="datetime1">
              <a:rPr lang="en-US" smtClean="0"/>
              <a:t>6/19/25</a:t>
            </a:fld>
            <a:endParaRPr lang="en-US"/>
          </a:p>
        </p:txBody>
      </p:sp>
      <p:sp>
        <p:nvSpPr>
          <p:cNvPr id="5" name="Footer Placeholder 4">
            <a:extLst>
              <a:ext uri="{FF2B5EF4-FFF2-40B4-BE49-F238E27FC236}">
                <a16:creationId xmlns:a16="http://schemas.microsoft.com/office/drawing/2014/main" id="{0D4A0203-7874-79C4-1BEB-664576E7AD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728C3C-0333-5578-815E-F335DE50E484}"/>
              </a:ext>
            </a:extLst>
          </p:cNvPr>
          <p:cNvSpPr>
            <a:spLocks noGrp="1"/>
          </p:cNvSpPr>
          <p:nvPr>
            <p:ph type="sldNum" sz="quarter" idx="12"/>
          </p:nvPr>
        </p:nvSpPr>
        <p:spPr/>
        <p:txBody>
          <a:bodyPr/>
          <a:lstStyle/>
          <a:p>
            <a:fld id="{E23A660C-4BA6-8146-88A2-8F54BEB04FB8}" type="slidenum">
              <a:rPr lang="en-US" smtClean="0"/>
              <a:t>‹#›</a:t>
            </a:fld>
            <a:endParaRPr lang="en-US" dirty="0"/>
          </a:p>
        </p:txBody>
      </p:sp>
    </p:spTree>
    <p:extLst>
      <p:ext uri="{BB962C8B-B14F-4D97-AF65-F5344CB8AC3E}">
        <p14:creationId xmlns:p14="http://schemas.microsoft.com/office/powerpoint/2010/main" val="30109995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B8071-3529-90B4-F1D0-14266AF635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0179220-969E-1B5C-3167-A51AE7846B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D9870CD-E5B9-BE3F-30AA-5D5425B81F0C}"/>
              </a:ext>
            </a:extLst>
          </p:cNvPr>
          <p:cNvSpPr>
            <a:spLocks noGrp="1"/>
          </p:cNvSpPr>
          <p:nvPr>
            <p:ph type="dt" sz="half" idx="10"/>
          </p:nvPr>
        </p:nvSpPr>
        <p:spPr/>
        <p:txBody>
          <a:bodyPr/>
          <a:lstStyle/>
          <a:p>
            <a:fld id="{9730F2A0-5441-4694-A610-929E220EEAA8}" type="datetime1">
              <a:rPr lang="en-US" smtClean="0"/>
              <a:t>6/19/25</a:t>
            </a:fld>
            <a:endParaRPr lang="en-US"/>
          </a:p>
        </p:txBody>
      </p:sp>
      <p:sp>
        <p:nvSpPr>
          <p:cNvPr id="5" name="Footer Placeholder 4">
            <a:extLst>
              <a:ext uri="{FF2B5EF4-FFF2-40B4-BE49-F238E27FC236}">
                <a16:creationId xmlns:a16="http://schemas.microsoft.com/office/drawing/2014/main" id="{15B7E649-1BCA-A778-EED1-667C0169DB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4AF62F-7652-E8BB-5702-0C0D5CD81D64}"/>
              </a:ext>
            </a:extLst>
          </p:cNvPr>
          <p:cNvSpPr>
            <a:spLocks noGrp="1"/>
          </p:cNvSpPr>
          <p:nvPr>
            <p:ph type="sldNum" sz="quarter" idx="12"/>
          </p:nvPr>
        </p:nvSpPr>
        <p:spPr/>
        <p:txBody>
          <a:bodyPr/>
          <a:lstStyle/>
          <a:p>
            <a:fld id="{E23A660C-4BA6-8146-88A2-8F54BEB04FB8}" type="slidenum">
              <a:rPr lang="en-US" smtClean="0"/>
              <a:t>‹#›</a:t>
            </a:fld>
            <a:endParaRPr lang="en-US"/>
          </a:p>
        </p:txBody>
      </p:sp>
    </p:spTree>
    <p:extLst>
      <p:ext uri="{BB962C8B-B14F-4D97-AF65-F5344CB8AC3E}">
        <p14:creationId xmlns:p14="http://schemas.microsoft.com/office/powerpoint/2010/main" val="3818008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895B0-01D1-48A7-41E3-443456DA5A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DA1393-A4F5-5A41-DEEE-D5417CA9D20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F1C357-987B-160C-827D-B2C5652DD3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ADFA0D9-29D4-F5A0-6682-8CC1921E0B9B}"/>
              </a:ext>
            </a:extLst>
          </p:cNvPr>
          <p:cNvSpPr>
            <a:spLocks noGrp="1"/>
          </p:cNvSpPr>
          <p:nvPr>
            <p:ph type="dt" sz="half" idx="10"/>
          </p:nvPr>
        </p:nvSpPr>
        <p:spPr/>
        <p:txBody>
          <a:bodyPr/>
          <a:lstStyle/>
          <a:p>
            <a:fld id="{50479C9E-8E71-4DAA-B45D-DAEAA7AE72BB}" type="datetime1">
              <a:rPr lang="en-US" smtClean="0"/>
              <a:t>6/19/25</a:t>
            </a:fld>
            <a:endParaRPr lang="en-US"/>
          </a:p>
        </p:txBody>
      </p:sp>
      <p:sp>
        <p:nvSpPr>
          <p:cNvPr id="6" name="Footer Placeholder 5">
            <a:extLst>
              <a:ext uri="{FF2B5EF4-FFF2-40B4-BE49-F238E27FC236}">
                <a16:creationId xmlns:a16="http://schemas.microsoft.com/office/drawing/2014/main" id="{6E54642C-33CD-CFDD-0C94-91DF2324FB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29252C-4AE5-B836-190B-2222508189D1}"/>
              </a:ext>
            </a:extLst>
          </p:cNvPr>
          <p:cNvSpPr>
            <a:spLocks noGrp="1"/>
          </p:cNvSpPr>
          <p:nvPr>
            <p:ph type="sldNum" sz="quarter" idx="12"/>
          </p:nvPr>
        </p:nvSpPr>
        <p:spPr/>
        <p:txBody>
          <a:bodyPr/>
          <a:lstStyle/>
          <a:p>
            <a:fld id="{E23A660C-4BA6-8146-88A2-8F54BEB04FB8}" type="slidenum">
              <a:rPr lang="en-US" smtClean="0"/>
              <a:t>‹#›</a:t>
            </a:fld>
            <a:endParaRPr lang="en-US"/>
          </a:p>
        </p:txBody>
      </p:sp>
    </p:spTree>
    <p:extLst>
      <p:ext uri="{BB962C8B-B14F-4D97-AF65-F5344CB8AC3E}">
        <p14:creationId xmlns:p14="http://schemas.microsoft.com/office/powerpoint/2010/main" val="1897492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957D8-757D-A3F7-D0C7-EC6A406ED83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8CB522-E25A-8D62-8F0D-D6EDEBCC98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438387F-0EED-B0ED-71FA-18640EFA8E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85F063-DE0B-9185-4556-6F90AC21D0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AB037D-2458-AD14-7394-8740DF1E17E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3E3C22-6E0A-CDAA-9411-F65D63C0B82A}"/>
              </a:ext>
            </a:extLst>
          </p:cNvPr>
          <p:cNvSpPr>
            <a:spLocks noGrp="1"/>
          </p:cNvSpPr>
          <p:nvPr>
            <p:ph type="dt" sz="half" idx="10"/>
          </p:nvPr>
        </p:nvSpPr>
        <p:spPr/>
        <p:txBody>
          <a:bodyPr/>
          <a:lstStyle/>
          <a:p>
            <a:fld id="{8B62484B-D740-4F6D-83E4-DB401DFE6020}" type="datetime1">
              <a:rPr lang="en-US" smtClean="0"/>
              <a:t>6/19/25</a:t>
            </a:fld>
            <a:endParaRPr lang="en-US"/>
          </a:p>
        </p:txBody>
      </p:sp>
      <p:sp>
        <p:nvSpPr>
          <p:cNvPr id="8" name="Footer Placeholder 7">
            <a:extLst>
              <a:ext uri="{FF2B5EF4-FFF2-40B4-BE49-F238E27FC236}">
                <a16:creationId xmlns:a16="http://schemas.microsoft.com/office/drawing/2014/main" id="{03B94BD6-362D-59E7-4B38-0EE10B91642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9F36C20-7043-35D2-AA0B-D36FA2352EB0}"/>
              </a:ext>
            </a:extLst>
          </p:cNvPr>
          <p:cNvSpPr>
            <a:spLocks noGrp="1"/>
          </p:cNvSpPr>
          <p:nvPr>
            <p:ph type="sldNum" sz="quarter" idx="12"/>
          </p:nvPr>
        </p:nvSpPr>
        <p:spPr/>
        <p:txBody>
          <a:bodyPr/>
          <a:lstStyle/>
          <a:p>
            <a:fld id="{E23A660C-4BA6-8146-88A2-8F54BEB04FB8}" type="slidenum">
              <a:rPr lang="en-US" smtClean="0"/>
              <a:t>‹#›</a:t>
            </a:fld>
            <a:endParaRPr lang="en-US"/>
          </a:p>
        </p:txBody>
      </p:sp>
    </p:spTree>
    <p:extLst>
      <p:ext uri="{BB962C8B-B14F-4D97-AF65-F5344CB8AC3E}">
        <p14:creationId xmlns:p14="http://schemas.microsoft.com/office/powerpoint/2010/main" val="826462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1701D-8E1C-0504-A9C0-E0D526EF0E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CFAA01-AA54-0A72-BDA0-397EE0D3782C}"/>
              </a:ext>
            </a:extLst>
          </p:cNvPr>
          <p:cNvSpPr>
            <a:spLocks noGrp="1"/>
          </p:cNvSpPr>
          <p:nvPr>
            <p:ph type="dt" sz="half" idx="10"/>
          </p:nvPr>
        </p:nvSpPr>
        <p:spPr/>
        <p:txBody>
          <a:bodyPr/>
          <a:lstStyle/>
          <a:p>
            <a:fld id="{65B001E1-70DD-4341-8CA2-EF3CE76A17B3}" type="datetime1">
              <a:rPr lang="en-US" smtClean="0"/>
              <a:t>6/19/25</a:t>
            </a:fld>
            <a:endParaRPr lang="en-US"/>
          </a:p>
        </p:txBody>
      </p:sp>
      <p:sp>
        <p:nvSpPr>
          <p:cNvPr id="4" name="Footer Placeholder 3">
            <a:extLst>
              <a:ext uri="{FF2B5EF4-FFF2-40B4-BE49-F238E27FC236}">
                <a16:creationId xmlns:a16="http://schemas.microsoft.com/office/drawing/2014/main" id="{146582C8-B276-ACC9-CA10-9190415B4BC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019843-6FC8-F817-5138-7DEEF2149AEC}"/>
              </a:ext>
            </a:extLst>
          </p:cNvPr>
          <p:cNvSpPr>
            <a:spLocks noGrp="1"/>
          </p:cNvSpPr>
          <p:nvPr>
            <p:ph type="sldNum" sz="quarter" idx="12"/>
          </p:nvPr>
        </p:nvSpPr>
        <p:spPr/>
        <p:txBody>
          <a:bodyPr/>
          <a:lstStyle/>
          <a:p>
            <a:fld id="{E23A660C-4BA6-8146-88A2-8F54BEB04FB8}" type="slidenum">
              <a:rPr lang="en-US" smtClean="0"/>
              <a:t>‹#›</a:t>
            </a:fld>
            <a:endParaRPr lang="en-US"/>
          </a:p>
        </p:txBody>
      </p:sp>
    </p:spTree>
    <p:extLst>
      <p:ext uri="{BB962C8B-B14F-4D97-AF65-F5344CB8AC3E}">
        <p14:creationId xmlns:p14="http://schemas.microsoft.com/office/powerpoint/2010/main" val="25123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4DB657-8D72-E0A6-A3AB-0CF2C6C506B0}"/>
              </a:ext>
            </a:extLst>
          </p:cNvPr>
          <p:cNvSpPr>
            <a:spLocks noGrp="1"/>
          </p:cNvSpPr>
          <p:nvPr>
            <p:ph type="dt" sz="half" idx="10"/>
          </p:nvPr>
        </p:nvSpPr>
        <p:spPr/>
        <p:txBody>
          <a:bodyPr/>
          <a:lstStyle/>
          <a:p>
            <a:fld id="{D8B68440-2433-46B4-81C9-631CE7C6645D}" type="datetime1">
              <a:rPr lang="en-US" smtClean="0"/>
              <a:t>6/19/25</a:t>
            </a:fld>
            <a:endParaRPr lang="en-US"/>
          </a:p>
        </p:txBody>
      </p:sp>
      <p:sp>
        <p:nvSpPr>
          <p:cNvPr id="3" name="Footer Placeholder 2">
            <a:extLst>
              <a:ext uri="{FF2B5EF4-FFF2-40B4-BE49-F238E27FC236}">
                <a16:creationId xmlns:a16="http://schemas.microsoft.com/office/drawing/2014/main" id="{F757BFFB-81A9-08D1-AF46-F5FB6735DA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009AB6-6DDF-AF84-3F6A-7F7BC03BADC7}"/>
              </a:ext>
            </a:extLst>
          </p:cNvPr>
          <p:cNvSpPr>
            <a:spLocks noGrp="1"/>
          </p:cNvSpPr>
          <p:nvPr>
            <p:ph type="sldNum" sz="quarter" idx="12"/>
          </p:nvPr>
        </p:nvSpPr>
        <p:spPr/>
        <p:txBody>
          <a:bodyPr/>
          <a:lstStyle/>
          <a:p>
            <a:fld id="{E23A660C-4BA6-8146-88A2-8F54BEB04FB8}" type="slidenum">
              <a:rPr lang="en-US" smtClean="0"/>
              <a:t>‹#›</a:t>
            </a:fld>
            <a:endParaRPr lang="en-US"/>
          </a:p>
        </p:txBody>
      </p:sp>
    </p:spTree>
    <p:extLst>
      <p:ext uri="{BB962C8B-B14F-4D97-AF65-F5344CB8AC3E}">
        <p14:creationId xmlns:p14="http://schemas.microsoft.com/office/powerpoint/2010/main" val="1413732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1C9B5-DB18-3795-D1C9-9878202BA8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8FBDF36-C857-B226-BF04-A5A564BF7F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6A1D99-022C-A89D-6C7B-5C4C34EF47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1E3BE2-2042-ED94-FED5-58A77CCB16D8}"/>
              </a:ext>
            </a:extLst>
          </p:cNvPr>
          <p:cNvSpPr>
            <a:spLocks noGrp="1"/>
          </p:cNvSpPr>
          <p:nvPr>
            <p:ph type="dt" sz="half" idx="10"/>
          </p:nvPr>
        </p:nvSpPr>
        <p:spPr/>
        <p:txBody>
          <a:bodyPr/>
          <a:lstStyle/>
          <a:p>
            <a:fld id="{A51DD2A5-7012-44E8-859B-9628C22949B1}" type="datetime1">
              <a:rPr lang="en-US" smtClean="0"/>
              <a:t>6/19/25</a:t>
            </a:fld>
            <a:endParaRPr lang="en-US"/>
          </a:p>
        </p:txBody>
      </p:sp>
      <p:sp>
        <p:nvSpPr>
          <p:cNvPr id="6" name="Footer Placeholder 5">
            <a:extLst>
              <a:ext uri="{FF2B5EF4-FFF2-40B4-BE49-F238E27FC236}">
                <a16:creationId xmlns:a16="http://schemas.microsoft.com/office/drawing/2014/main" id="{4AF8688B-0616-39D8-CE50-625ED8D8DB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29B143-7EDF-4647-45D1-7920F926EACA}"/>
              </a:ext>
            </a:extLst>
          </p:cNvPr>
          <p:cNvSpPr>
            <a:spLocks noGrp="1"/>
          </p:cNvSpPr>
          <p:nvPr>
            <p:ph type="sldNum" sz="quarter" idx="12"/>
          </p:nvPr>
        </p:nvSpPr>
        <p:spPr/>
        <p:txBody>
          <a:bodyPr/>
          <a:lstStyle/>
          <a:p>
            <a:fld id="{E23A660C-4BA6-8146-88A2-8F54BEB04FB8}" type="slidenum">
              <a:rPr lang="en-US" smtClean="0"/>
              <a:t>‹#›</a:t>
            </a:fld>
            <a:endParaRPr lang="en-US"/>
          </a:p>
        </p:txBody>
      </p:sp>
    </p:spTree>
    <p:extLst>
      <p:ext uri="{BB962C8B-B14F-4D97-AF65-F5344CB8AC3E}">
        <p14:creationId xmlns:p14="http://schemas.microsoft.com/office/powerpoint/2010/main" val="26681358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72728-B63A-655A-5A16-BBA3580E60D9}"/>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1B7ED42F-2527-85B5-F458-E5CF0827A3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936B37-4FC0-34A7-3F7D-A58E88C087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BB38A7-A632-3AB2-40E4-A10C87A5B8D9}"/>
              </a:ext>
            </a:extLst>
          </p:cNvPr>
          <p:cNvSpPr>
            <a:spLocks noGrp="1"/>
          </p:cNvSpPr>
          <p:nvPr>
            <p:ph type="dt" sz="half" idx="10"/>
          </p:nvPr>
        </p:nvSpPr>
        <p:spPr/>
        <p:txBody>
          <a:bodyPr/>
          <a:lstStyle/>
          <a:p>
            <a:fld id="{A41199C8-796F-4D1E-ACF3-B933A4FA4354}" type="datetime1">
              <a:rPr lang="en-US" smtClean="0"/>
              <a:t>6/19/25</a:t>
            </a:fld>
            <a:endParaRPr lang="en-US"/>
          </a:p>
        </p:txBody>
      </p:sp>
      <p:sp>
        <p:nvSpPr>
          <p:cNvPr id="6" name="Footer Placeholder 5">
            <a:extLst>
              <a:ext uri="{FF2B5EF4-FFF2-40B4-BE49-F238E27FC236}">
                <a16:creationId xmlns:a16="http://schemas.microsoft.com/office/drawing/2014/main" id="{6E8C1027-A7E7-C344-B5C9-709CBF25B3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0553AA-0912-A5C3-7EFC-57AED5038780}"/>
              </a:ext>
            </a:extLst>
          </p:cNvPr>
          <p:cNvSpPr>
            <a:spLocks noGrp="1"/>
          </p:cNvSpPr>
          <p:nvPr>
            <p:ph type="sldNum" sz="quarter" idx="12"/>
          </p:nvPr>
        </p:nvSpPr>
        <p:spPr/>
        <p:txBody>
          <a:bodyPr/>
          <a:lstStyle/>
          <a:p>
            <a:fld id="{E23A660C-4BA6-8146-88A2-8F54BEB04FB8}" type="slidenum">
              <a:rPr lang="en-US" smtClean="0"/>
              <a:t>‹#›</a:t>
            </a:fld>
            <a:endParaRPr lang="en-US"/>
          </a:p>
        </p:txBody>
      </p:sp>
    </p:spTree>
    <p:extLst>
      <p:ext uri="{BB962C8B-B14F-4D97-AF65-F5344CB8AC3E}">
        <p14:creationId xmlns:p14="http://schemas.microsoft.com/office/powerpoint/2010/main" val="1702228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B17D1A-47EC-69AD-62F0-0B1DF27FB3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B97680-8DDB-F80E-D18D-2B34AFD678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3F6FA8-6184-4702-237D-777183A64F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A53791-C402-4B34-A0B8-BE44E1EC57D0}" type="datetime1">
              <a:rPr lang="en-US" smtClean="0"/>
              <a:t>6/19/25</a:t>
            </a:fld>
            <a:endParaRPr lang="en-US"/>
          </a:p>
        </p:txBody>
      </p:sp>
      <p:sp>
        <p:nvSpPr>
          <p:cNvPr id="5" name="Footer Placeholder 4">
            <a:extLst>
              <a:ext uri="{FF2B5EF4-FFF2-40B4-BE49-F238E27FC236}">
                <a16:creationId xmlns:a16="http://schemas.microsoft.com/office/drawing/2014/main" id="{F3688386-AFD9-2B9D-37D9-4B81E39E1A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704E00A-8397-13EB-6C1D-380029797F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3A660C-4BA6-8146-88A2-8F54BEB04FB8}" type="slidenum">
              <a:rPr lang="en-US" smtClean="0"/>
              <a:t>‹#›</a:t>
            </a:fld>
            <a:endParaRPr lang="en-US"/>
          </a:p>
        </p:txBody>
      </p:sp>
    </p:spTree>
    <p:extLst>
      <p:ext uri="{BB962C8B-B14F-4D97-AF65-F5344CB8AC3E}">
        <p14:creationId xmlns:p14="http://schemas.microsoft.com/office/powerpoint/2010/main" val="3454456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7.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7.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0.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9.sv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github.com/ece-fast-lab/ISCA-2025-DLB" TargetMode="External"/><Relationship Id="rId7"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mailto:yifanyuan@meta.com" TargetMode="External"/><Relationship Id="rId4" Type="http://schemas.openxmlformats.org/officeDocument/2006/relationships/hyperlink" Target="mailto:jiaqil6@illinois.edu"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2ACD7-6208-A955-4FCA-93A01D81A1B2}"/>
              </a:ext>
            </a:extLst>
          </p:cNvPr>
          <p:cNvSpPr>
            <a:spLocks noGrp="1"/>
          </p:cNvSpPr>
          <p:nvPr>
            <p:ph type="ctrTitle"/>
          </p:nvPr>
        </p:nvSpPr>
        <p:spPr>
          <a:xfrm>
            <a:off x="1" y="1245651"/>
            <a:ext cx="12192000" cy="2387600"/>
          </a:xfrm>
        </p:spPr>
        <p:txBody>
          <a:bodyPr>
            <a:normAutofit/>
          </a:bodyPr>
          <a:lstStyle/>
          <a:p>
            <a:r>
              <a:rPr lang="en-US" sz="4800" dirty="0">
                <a:cs typeface="Arial" panose="020B0604020202020204" pitchFamily="34" charset="0"/>
              </a:rPr>
              <a:t>Dynamic Load Balancer in Intel Xeon Scalable Processor: Performance Analyses, Enhancements, and Guidelines</a:t>
            </a:r>
          </a:p>
        </p:txBody>
      </p:sp>
      <p:sp>
        <p:nvSpPr>
          <p:cNvPr id="3" name="Subtitle 2">
            <a:extLst>
              <a:ext uri="{FF2B5EF4-FFF2-40B4-BE49-F238E27FC236}">
                <a16:creationId xmlns:a16="http://schemas.microsoft.com/office/drawing/2014/main" id="{025790A4-5023-1134-B879-4DA3E82B0471}"/>
              </a:ext>
            </a:extLst>
          </p:cNvPr>
          <p:cNvSpPr>
            <a:spLocks noGrp="1"/>
          </p:cNvSpPr>
          <p:nvPr>
            <p:ph type="subTitle" idx="1"/>
          </p:nvPr>
        </p:nvSpPr>
        <p:spPr>
          <a:xfrm>
            <a:off x="1524000" y="3988899"/>
            <a:ext cx="9144000" cy="965034"/>
          </a:xfrm>
        </p:spPr>
        <p:txBody>
          <a:bodyPr>
            <a:normAutofit/>
          </a:bodyPr>
          <a:lstStyle/>
          <a:p>
            <a:r>
              <a:rPr lang="en-US" sz="2800" dirty="0">
                <a:cs typeface="Arial" panose="020B0604020202020204" pitchFamily="34" charset="0"/>
              </a:rPr>
              <a:t>Jiaqi Lou, Srikar </a:t>
            </a:r>
            <a:r>
              <a:rPr lang="en-US" sz="2800" dirty="0" err="1">
                <a:cs typeface="Arial" panose="020B0604020202020204" pitchFamily="34" charset="0"/>
              </a:rPr>
              <a:t>Vanavasam</a:t>
            </a:r>
            <a:r>
              <a:rPr lang="en-US" sz="2800" dirty="0">
                <a:cs typeface="Arial" panose="020B0604020202020204" pitchFamily="34" charset="0"/>
              </a:rPr>
              <a:t>, </a:t>
            </a:r>
            <a:r>
              <a:rPr lang="en-US" sz="2800" b="1" dirty="0">
                <a:cs typeface="Arial" panose="020B0604020202020204" pitchFamily="34" charset="0"/>
              </a:rPr>
              <a:t>Yifan Yuan</a:t>
            </a:r>
            <a:r>
              <a:rPr lang="en-US" sz="2800" dirty="0">
                <a:cs typeface="Arial" panose="020B0604020202020204" pitchFamily="34" charset="0"/>
              </a:rPr>
              <a:t>, </a:t>
            </a:r>
            <a:br>
              <a:rPr lang="en-US" sz="2800" dirty="0">
                <a:cs typeface="Arial" panose="020B0604020202020204" pitchFamily="34" charset="0"/>
              </a:rPr>
            </a:br>
            <a:r>
              <a:rPr lang="en-US" sz="2800" dirty="0">
                <a:cs typeface="Arial" panose="020B0604020202020204" pitchFamily="34" charset="0"/>
              </a:rPr>
              <a:t>Ren Wang, Nam Sung Kim</a:t>
            </a:r>
          </a:p>
        </p:txBody>
      </p:sp>
      <p:pic>
        <p:nvPicPr>
          <p:cNvPr id="6" name="Picture 5">
            <a:extLst>
              <a:ext uri="{FF2B5EF4-FFF2-40B4-BE49-F238E27FC236}">
                <a16:creationId xmlns:a16="http://schemas.microsoft.com/office/drawing/2014/main" id="{DCBEF6DD-A974-E5D3-1F83-8AB5A7F00E00}"/>
              </a:ext>
            </a:extLst>
          </p:cNvPr>
          <p:cNvPicPr>
            <a:picLocks noChangeAspect="1"/>
          </p:cNvPicPr>
          <p:nvPr/>
        </p:nvPicPr>
        <p:blipFill>
          <a:blip r:embed="rId3"/>
          <a:stretch>
            <a:fillRect/>
          </a:stretch>
        </p:blipFill>
        <p:spPr>
          <a:xfrm>
            <a:off x="777520" y="5325361"/>
            <a:ext cx="3166481" cy="820550"/>
          </a:xfrm>
          <a:prstGeom prst="rect">
            <a:avLst/>
          </a:prstGeom>
        </p:spPr>
      </p:pic>
      <p:pic>
        <p:nvPicPr>
          <p:cNvPr id="1026" name="Picture 2">
            <a:extLst>
              <a:ext uri="{FF2B5EF4-FFF2-40B4-BE49-F238E27FC236}">
                <a16:creationId xmlns:a16="http://schemas.microsoft.com/office/drawing/2014/main" id="{549C237B-3A38-ABC3-856B-DE47C4E7C0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45500" y="5341142"/>
            <a:ext cx="2032000" cy="78898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eta's Approach to Sustainable Data Centers: Energy Efficiency, Renewable  Energy, and More">
            <a:extLst>
              <a:ext uri="{FF2B5EF4-FFF2-40B4-BE49-F238E27FC236}">
                <a16:creationId xmlns:a16="http://schemas.microsoft.com/office/drawing/2014/main" id="{38AFCC74-8E1D-56DF-E4A2-6DF39B71F8B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12760" y="4845064"/>
            <a:ext cx="3166481" cy="178114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86359A96-97DA-C072-CDE0-393C67E41B6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09679" y="267964"/>
            <a:ext cx="914400" cy="90955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D757E291-FD4B-8198-A10A-6E9A4511ECF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813727" y="267964"/>
            <a:ext cx="914400" cy="90955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1C30DA2D-0F6B-B159-6B5B-055B70E9EE1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805631" y="267964"/>
            <a:ext cx="914400" cy="909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39183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4AEF8-DECF-04EE-AC01-491BD4FEA0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6EB008-47D6-EADE-2AFD-6F4789737C9A}"/>
              </a:ext>
            </a:extLst>
          </p:cNvPr>
          <p:cNvSpPr>
            <a:spLocks noGrp="1"/>
          </p:cNvSpPr>
          <p:nvPr>
            <p:ph type="title"/>
          </p:nvPr>
        </p:nvSpPr>
        <p:spPr/>
        <p:txBody>
          <a:bodyPr/>
          <a:lstStyle/>
          <a:p>
            <a:r>
              <a:rPr lang="en-US" dirty="0"/>
              <a:t>DLB – Performance and Scalability (2)</a:t>
            </a:r>
          </a:p>
        </p:txBody>
      </p:sp>
      <p:sp>
        <p:nvSpPr>
          <p:cNvPr id="3" name="Content Placeholder 2">
            <a:extLst>
              <a:ext uri="{FF2B5EF4-FFF2-40B4-BE49-F238E27FC236}">
                <a16:creationId xmlns:a16="http://schemas.microsoft.com/office/drawing/2014/main" id="{BEE74FA5-6B39-CBB0-A545-7510D21E3EBB}"/>
              </a:ext>
            </a:extLst>
          </p:cNvPr>
          <p:cNvSpPr>
            <a:spLocks noGrp="1"/>
          </p:cNvSpPr>
          <p:nvPr>
            <p:ph idx="1"/>
          </p:nvPr>
        </p:nvSpPr>
        <p:spPr>
          <a:xfrm>
            <a:off x="838199" y="1825625"/>
            <a:ext cx="10648167" cy="4351338"/>
          </a:xfrm>
        </p:spPr>
        <p:txBody>
          <a:bodyPr/>
          <a:lstStyle/>
          <a:p>
            <a:r>
              <a:rPr lang="en-US" dirty="0"/>
              <a:t>DPDK benchmarks comparing existing DPDK load balancers and on-NIC receive side scaling (RSS).</a:t>
            </a:r>
          </a:p>
          <a:p>
            <a:pPr lvl="1"/>
            <a:r>
              <a:rPr lang="en-US" dirty="0"/>
              <a:t>End-to-end setup.</a:t>
            </a:r>
          </a:p>
          <a:p>
            <a:pPr lvl="1"/>
            <a:r>
              <a:rPr lang="en-US" dirty="0"/>
              <a:t>Packet processing time follows an exponential distribution (mean=100ns).</a:t>
            </a:r>
          </a:p>
        </p:txBody>
      </p:sp>
      <p:graphicFrame>
        <p:nvGraphicFramePr>
          <p:cNvPr id="4" name="Chart 3">
            <a:extLst>
              <a:ext uri="{FF2B5EF4-FFF2-40B4-BE49-F238E27FC236}">
                <a16:creationId xmlns:a16="http://schemas.microsoft.com/office/drawing/2014/main" id="{03586FEE-A4C6-D468-F411-0A4E51B24737}"/>
              </a:ext>
            </a:extLst>
          </p:cNvPr>
          <p:cNvGraphicFramePr>
            <a:graphicFrameLocks/>
          </p:cNvGraphicFramePr>
          <p:nvPr>
            <p:extLst>
              <p:ext uri="{D42A27DB-BD31-4B8C-83A1-F6EECF244321}">
                <p14:modId xmlns:p14="http://schemas.microsoft.com/office/powerpoint/2010/main" val="807269752"/>
              </p:ext>
            </p:extLst>
          </p:nvPr>
        </p:nvGraphicFramePr>
        <p:xfrm>
          <a:off x="2339235" y="3429000"/>
          <a:ext cx="7010401" cy="3522072"/>
        </p:xfrm>
        <a:graphic>
          <a:graphicData uri="http://schemas.openxmlformats.org/drawingml/2006/chart">
            <c:chart xmlns:c="http://schemas.openxmlformats.org/drawingml/2006/chart" xmlns:r="http://schemas.openxmlformats.org/officeDocument/2006/relationships" r:id="rId3"/>
          </a:graphicData>
        </a:graphic>
      </p:graphicFrame>
      <p:sp>
        <p:nvSpPr>
          <p:cNvPr id="5" name="Oval 4">
            <a:extLst>
              <a:ext uri="{FF2B5EF4-FFF2-40B4-BE49-F238E27FC236}">
                <a16:creationId xmlns:a16="http://schemas.microsoft.com/office/drawing/2014/main" id="{983C051A-B925-87B6-F2B6-CCF8572DB703}"/>
              </a:ext>
            </a:extLst>
          </p:cNvPr>
          <p:cNvSpPr/>
          <p:nvPr/>
        </p:nvSpPr>
        <p:spPr>
          <a:xfrm>
            <a:off x="7482736" y="3744322"/>
            <a:ext cx="1117600" cy="1860550"/>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A7A3468B-8A6C-21E7-C7C2-0DCDEAD0A3CD}"/>
              </a:ext>
            </a:extLst>
          </p:cNvPr>
          <p:cNvSpPr>
            <a:spLocks noGrp="1"/>
          </p:cNvSpPr>
          <p:nvPr>
            <p:ph type="sldNum" sz="quarter" idx="12"/>
          </p:nvPr>
        </p:nvSpPr>
        <p:spPr/>
        <p:txBody>
          <a:bodyPr/>
          <a:lstStyle/>
          <a:p>
            <a:fld id="{E23A660C-4BA6-8146-88A2-8F54BEB04FB8}" type="slidenum">
              <a:rPr lang="en-US" smtClean="0"/>
              <a:t>10</a:t>
            </a:fld>
            <a:endParaRPr lang="en-US" dirty="0"/>
          </a:p>
        </p:txBody>
      </p:sp>
    </p:spTree>
    <p:extLst>
      <p:ext uri="{BB962C8B-B14F-4D97-AF65-F5344CB8AC3E}">
        <p14:creationId xmlns:p14="http://schemas.microsoft.com/office/powerpoint/2010/main" val="2675081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C7501-8D36-661C-7977-4B45A72294BE}"/>
              </a:ext>
            </a:extLst>
          </p:cNvPr>
          <p:cNvSpPr>
            <a:spLocks noGrp="1"/>
          </p:cNvSpPr>
          <p:nvPr>
            <p:ph type="title"/>
          </p:nvPr>
        </p:nvSpPr>
        <p:spPr/>
        <p:txBody>
          <a:bodyPr/>
          <a:lstStyle/>
          <a:p>
            <a:r>
              <a:rPr lang="en-US" dirty="0"/>
              <a:t>Limitation of Current DLB Datapath</a:t>
            </a:r>
          </a:p>
        </p:txBody>
      </p:sp>
      <p:pic>
        <p:nvPicPr>
          <p:cNvPr id="13" name="Picture 6" descr="Network Interface Card - Free computer icons">
            <a:extLst>
              <a:ext uri="{FF2B5EF4-FFF2-40B4-BE49-F238E27FC236}">
                <a16:creationId xmlns:a16="http://schemas.microsoft.com/office/drawing/2014/main" id="{2C0C8595-13AA-C870-18A2-77968C911A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831848" y="2906354"/>
            <a:ext cx="1932823" cy="1920119"/>
          </a:xfrm>
          <a:prstGeom prst="rect">
            <a:avLst/>
          </a:prstGeom>
          <a:noFill/>
          <a:extLst>
            <a:ext uri="{909E8E84-426E-40DD-AFC4-6F175D3DCCD1}">
              <a14:hiddenFill xmlns:a14="http://schemas.microsoft.com/office/drawing/2010/main">
                <a:solidFill>
                  <a:srgbClr val="FFFFFF"/>
                </a:solidFill>
              </a14:hiddenFill>
            </a:ext>
          </a:extLst>
        </p:spPr>
      </p:pic>
      <p:grpSp>
        <p:nvGrpSpPr>
          <p:cNvPr id="3072" name="Group 3071">
            <a:extLst>
              <a:ext uri="{FF2B5EF4-FFF2-40B4-BE49-F238E27FC236}">
                <a16:creationId xmlns:a16="http://schemas.microsoft.com/office/drawing/2014/main" id="{17ECD985-D5B3-D6F3-72E6-E59F3BBBA292}"/>
              </a:ext>
            </a:extLst>
          </p:cNvPr>
          <p:cNvGrpSpPr/>
          <p:nvPr/>
        </p:nvGrpSpPr>
        <p:grpSpPr>
          <a:xfrm>
            <a:off x="3678874" y="2906294"/>
            <a:ext cx="1179534" cy="1924749"/>
            <a:chOff x="3678874" y="2563394"/>
            <a:chExt cx="1179534" cy="1924749"/>
          </a:xfrm>
        </p:grpSpPr>
        <p:pic>
          <p:nvPicPr>
            <p:cNvPr id="23" name="Picture 8" descr="Cpu - Free computer icons">
              <a:extLst>
                <a:ext uri="{FF2B5EF4-FFF2-40B4-BE49-F238E27FC236}">
                  <a16:creationId xmlns:a16="http://schemas.microsoft.com/office/drawing/2014/main" id="{30444B84-0E9B-8DA6-89F6-5F435C03075B}"/>
                </a:ext>
              </a:extLst>
            </p:cNvPr>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765721" y="2584241"/>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8" descr="Cpu - Free computer icons">
              <a:extLst>
                <a:ext uri="{FF2B5EF4-FFF2-40B4-BE49-F238E27FC236}">
                  <a16:creationId xmlns:a16="http://schemas.microsoft.com/office/drawing/2014/main" id="{CE976BBD-E438-0411-A540-218E37397C1D}"/>
                </a:ext>
              </a:extLst>
            </p:cNvPr>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765721" y="3482303"/>
              <a:ext cx="1005840" cy="1005840"/>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2DAD37C5-A6E0-D047-F5CA-D1B7610E5D36}"/>
                </a:ext>
              </a:extLst>
            </p:cNvPr>
            <p:cNvSpPr/>
            <p:nvPr/>
          </p:nvSpPr>
          <p:spPr>
            <a:xfrm>
              <a:off x="3678874" y="2563394"/>
              <a:ext cx="1179534" cy="1920240"/>
            </a:xfrm>
            <a:prstGeom prst="rect">
              <a:avLst/>
            </a:prstGeom>
            <a:noFill/>
            <a:ln w="28575">
              <a:solidFill>
                <a:schemeClr val="accent4"/>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grpSp>
      <p:grpSp>
        <p:nvGrpSpPr>
          <p:cNvPr id="3073" name="Group 3072">
            <a:extLst>
              <a:ext uri="{FF2B5EF4-FFF2-40B4-BE49-F238E27FC236}">
                <a16:creationId xmlns:a16="http://schemas.microsoft.com/office/drawing/2014/main" id="{F2579694-177C-3E55-B71F-F420047A4BEF}"/>
              </a:ext>
            </a:extLst>
          </p:cNvPr>
          <p:cNvGrpSpPr/>
          <p:nvPr/>
        </p:nvGrpSpPr>
        <p:grpSpPr>
          <a:xfrm>
            <a:off x="8598691" y="2906294"/>
            <a:ext cx="2201052" cy="1920240"/>
            <a:chOff x="8598691" y="2563394"/>
            <a:chExt cx="2201052" cy="1920240"/>
          </a:xfrm>
        </p:grpSpPr>
        <p:pic>
          <p:nvPicPr>
            <p:cNvPr id="27" name="Picture 8" descr="Cpu - Free computer icons">
              <a:extLst>
                <a:ext uri="{FF2B5EF4-FFF2-40B4-BE49-F238E27FC236}">
                  <a16:creationId xmlns:a16="http://schemas.microsoft.com/office/drawing/2014/main" id="{FFE81251-F662-156D-9F9A-BB46072A5D85}"/>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693377" y="2579732"/>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8" descr="Cpu - Free computer icons">
              <a:extLst>
                <a:ext uri="{FF2B5EF4-FFF2-40B4-BE49-F238E27FC236}">
                  <a16:creationId xmlns:a16="http://schemas.microsoft.com/office/drawing/2014/main" id="{385CA522-072F-744F-CAF2-9AF9407BDA1D}"/>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693377" y="3477794"/>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8" descr="Cpu - Free computer icons">
              <a:extLst>
                <a:ext uri="{FF2B5EF4-FFF2-40B4-BE49-F238E27FC236}">
                  <a16:creationId xmlns:a16="http://schemas.microsoft.com/office/drawing/2014/main" id="{008BB31E-192B-CDC9-E557-A63BAE4C788D}"/>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99217" y="2579732"/>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8" descr="Cpu - Free computer icons">
              <a:extLst>
                <a:ext uri="{FF2B5EF4-FFF2-40B4-BE49-F238E27FC236}">
                  <a16:creationId xmlns:a16="http://schemas.microsoft.com/office/drawing/2014/main" id="{870A467A-7149-B457-D3CF-980D09C0023C}"/>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99217" y="3477794"/>
              <a:ext cx="1005840" cy="1005840"/>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E00063B0-A956-5872-1FE3-DB36B21E03C6}"/>
                </a:ext>
              </a:extLst>
            </p:cNvPr>
            <p:cNvSpPr/>
            <p:nvPr/>
          </p:nvSpPr>
          <p:spPr>
            <a:xfrm>
              <a:off x="8598691" y="2563394"/>
              <a:ext cx="2201052" cy="1920240"/>
            </a:xfrm>
            <a:prstGeom prst="rect">
              <a:avLst/>
            </a:prstGeom>
            <a:noFill/>
            <a:ln w="28575">
              <a:solidFill>
                <a:schemeClr val="accent5"/>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grpSp>
      <p:cxnSp>
        <p:nvCxnSpPr>
          <p:cNvPr id="36" name="Straight Arrow Connector 35">
            <a:extLst>
              <a:ext uri="{FF2B5EF4-FFF2-40B4-BE49-F238E27FC236}">
                <a16:creationId xmlns:a16="http://schemas.microsoft.com/office/drawing/2014/main" id="{9FF93E8A-F7BF-EC7F-0CD2-DBDF496BC15D}"/>
              </a:ext>
            </a:extLst>
          </p:cNvPr>
          <p:cNvCxnSpPr>
            <a:cxnSpLocks/>
            <a:endCxn id="25" idx="1"/>
          </p:cNvCxnSpPr>
          <p:nvPr/>
        </p:nvCxnSpPr>
        <p:spPr>
          <a:xfrm>
            <a:off x="2374727" y="3866414"/>
            <a:ext cx="1304147"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3076" name="Picture 4" descr="Generated image">
            <a:extLst>
              <a:ext uri="{FF2B5EF4-FFF2-40B4-BE49-F238E27FC236}">
                <a16:creationId xmlns:a16="http://schemas.microsoft.com/office/drawing/2014/main" id="{EBBDFC3C-3E65-4D41-1FD1-D82D4AB71F52}"/>
              </a:ext>
            </a:extLst>
          </p:cNvPr>
          <p:cNvPicPr>
            <a:picLocks noChangeAspect="1" noChangeArrowheads="1"/>
          </p:cNvPicPr>
          <p:nvPr/>
        </p:nvPicPr>
        <p:blipFill rotWithShape="1">
          <a:blip r:embed="rId5">
            <a:duotone>
              <a:schemeClr val="accent6">
                <a:shade val="45000"/>
                <a:satMod val="135000"/>
              </a:schemeClr>
              <a:prstClr val="white"/>
            </a:duotone>
            <a:extLst>
              <a:ext uri="{28A0092B-C50C-407E-A947-70E740481C1C}">
                <a14:useLocalDpi xmlns:a14="http://schemas.microsoft.com/office/drawing/2010/main" val="0"/>
              </a:ext>
            </a:extLst>
          </a:blip>
          <a:srcRect l="11955" t="15350" r="12508" b="12991"/>
          <a:stretch>
            <a:fillRect/>
          </a:stretch>
        </p:blipFill>
        <p:spPr bwMode="auto">
          <a:xfrm>
            <a:off x="5859593" y="3067901"/>
            <a:ext cx="1823793" cy="1730160"/>
          </a:xfrm>
          <a:prstGeom prst="rect">
            <a:avLst/>
          </a:prstGeom>
          <a:noFill/>
          <a:extLst>
            <a:ext uri="{909E8E84-426E-40DD-AFC4-6F175D3DCCD1}">
              <a14:hiddenFill xmlns:a14="http://schemas.microsoft.com/office/drawing/2010/main">
                <a:solidFill>
                  <a:srgbClr val="FFFFFF"/>
                </a:solidFill>
              </a14:hiddenFill>
            </a:ext>
          </a:extLst>
        </p:spPr>
      </p:pic>
      <p:cxnSp>
        <p:nvCxnSpPr>
          <p:cNvPr id="40" name="Straight Arrow Connector 39">
            <a:extLst>
              <a:ext uri="{FF2B5EF4-FFF2-40B4-BE49-F238E27FC236}">
                <a16:creationId xmlns:a16="http://schemas.microsoft.com/office/drawing/2014/main" id="{E83BF3BE-BFBC-C112-FF55-857E0CF1EE75}"/>
              </a:ext>
            </a:extLst>
          </p:cNvPr>
          <p:cNvCxnSpPr>
            <a:cxnSpLocks/>
          </p:cNvCxnSpPr>
          <p:nvPr/>
        </p:nvCxnSpPr>
        <p:spPr>
          <a:xfrm>
            <a:off x="4903192" y="3866413"/>
            <a:ext cx="1097280"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8BA081D4-44B9-4240-80F2-E2C43B1BE80E}"/>
              </a:ext>
            </a:extLst>
          </p:cNvPr>
          <p:cNvCxnSpPr>
            <a:cxnSpLocks/>
          </p:cNvCxnSpPr>
          <p:nvPr/>
        </p:nvCxnSpPr>
        <p:spPr>
          <a:xfrm>
            <a:off x="7573448" y="3196880"/>
            <a:ext cx="1005840"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F5278D32-83B4-5A34-AB10-E7BC66CEBF04}"/>
              </a:ext>
            </a:extLst>
          </p:cNvPr>
          <p:cNvCxnSpPr>
            <a:cxnSpLocks/>
          </p:cNvCxnSpPr>
          <p:nvPr/>
        </p:nvCxnSpPr>
        <p:spPr>
          <a:xfrm>
            <a:off x="7573448" y="3667779"/>
            <a:ext cx="1005840"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99E4D3D4-50E5-D8DB-BC25-D8374980C90B}"/>
              </a:ext>
            </a:extLst>
          </p:cNvPr>
          <p:cNvCxnSpPr>
            <a:cxnSpLocks/>
          </p:cNvCxnSpPr>
          <p:nvPr/>
        </p:nvCxnSpPr>
        <p:spPr>
          <a:xfrm>
            <a:off x="7573448" y="4148952"/>
            <a:ext cx="1005840"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A74A53DD-0DC8-3A34-5D20-D44A4A7D061B}"/>
              </a:ext>
            </a:extLst>
          </p:cNvPr>
          <p:cNvSpPr/>
          <p:nvPr/>
        </p:nvSpPr>
        <p:spPr>
          <a:xfrm>
            <a:off x="2476072" y="3495019"/>
            <a:ext cx="580006" cy="317977"/>
          </a:xfrm>
          <a:prstGeom prst="rect">
            <a:avLst/>
          </a:prstGeom>
          <a:solidFill>
            <a:schemeClr val="tx2"/>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Pkt</a:t>
            </a:r>
          </a:p>
        </p:txBody>
      </p:sp>
      <p:sp>
        <p:nvSpPr>
          <p:cNvPr id="57" name="Rectangle 56">
            <a:extLst>
              <a:ext uri="{FF2B5EF4-FFF2-40B4-BE49-F238E27FC236}">
                <a16:creationId xmlns:a16="http://schemas.microsoft.com/office/drawing/2014/main" id="{B1DF0832-4A69-4EDD-E498-800AA7487FE6}"/>
              </a:ext>
            </a:extLst>
          </p:cNvPr>
          <p:cNvSpPr/>
          <p:nvPr/>
        </p:nvSpPr>
        <p:spPr>
          <a:xfrm>
            <a:off x="4975259" y="3495018"/>
            <a:ext cx="580006" cy="317977"/>
          </a:xfrm>
          <a:prstGeom prst="rect">
            <a:avLst/>
          </a:prstGeom>
          <a:solidFill>
            <a:schemeClr val="tx2"/>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QE</a:t>
            </a:r>
          </a:p>
        </p:txBody>
      </p:sp>
      <p:sp>
        <p:nvSpPr>
          <p:cNvPr id="58" name="Rectangle 57">
            <a:extLst>
              <a:ext uri="{FF2B5EF4-FFF2-40B4-BE49-F238E27FC236}">
                <a16:creationId xmlns:a16="http://schemas.microsoft.com/office/drawing/2014/main" id="{496CBCBD-4197-D0A5-8DC3-15EC720B88C4}"/>
              </a:ext>
            </a:extLst>
          </p:cNvPr>
          <p:cNvSpPr/>
          <p:nvPr/>
        </p:nvSpPr>
        <p:spPr>
          <a:xfrm>
            <a:off x="7573448" y="2832645"/>
            <a:ext cx="580006" cy="317977"/>
          </a:xfrm>
          <a:prstGeom prst="rect">
            <a:avLst/>
          </a:prstGeom>
          <a:solidFill>
            <a:schemeClr val="tx2"/>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QE</a:t>
            </a:r>
          </a:p>
        </p:txBody>
      </p:sp>
      <p:sp>
        <p:nvSpPr>
          <p:cNvPr id="3075" name="TextBox 3074">
            <a:extLst>
              <a:ext uri="{FF2B5EF4-FFF2-40B4-BE49-F238E27FC236}">
                <a16:creationId xmlns:a16="http://schemas.microsoft.com/office/drawing/2014/main" id="{990EEA75-622E-D6EF-DD14-1B19B372A2CA}"/>
              </a:ext>
            </a:extLst>
          </p:cNvPr>
          <p:cNvSpPr txBox="1"/>
          <p:nvPr/>
        </p:nvSpPr>
        <p:spPr>
          <a:xfrm>
            <a:off x="1000125" y="1533525"/>
            <a:ext cx="10067925" cy="830997"/>
          </a:xfrm>
          <a:prstGeom prst="rect">
            <a:avLst/>
          </a:prstGeom>
          <a:noFill/>
        </p:spPr>
        <p:txBody>
          <a:bodyPr wrap="square" rtlCol="0">
            <a:spAutoFit/>
          </a:bodyPr>
          <a:lstStyle/>
          <a:p>
            <a:pPr marL="285750" indent="-285750">
              <a:buFont typeface="Arial" panose="020B0604020202020204" pitchFamily="34" charset="0"/>
              <a:buChar char="•"/>
            </a:pPr>
            <a:r>
              <a:rPr lang="en-US" sz="2400" dirty="0"/>
              <a:t>Network packets need to be received by receiving CPU cores (RXs) first.</a:t>
            </a:r>
          </a:p>
          <a:p>
            <a:pPr marL="285750" indent="-285750">
              <a:buFont typeface="Arial" panose="020B0604020202020204" pitchFamily="34" charset="0"/>
              <a:buChar char="•"/>
            </a:pPr>
            <a:r>
              <a:rPr lang="en-US" sz="2400" dirty="0"/>
              <a:t>RXs create Queuing Elements (QEs) and enqueue DLB.</a:t>
            </a:r>
          </a:p>
        </p:txBody>
      </p:sp>
      <p:sp>
        <p:nvSpPr>
          <p:cNvPr id="3078" name="Slide Number Placeholder 3077">
            <a:extLst>
              <a:ext uri="{FF2B5EF4-FFF2-40B4-BE49-F238E27FC236}">
                <a16:creationId xmlns:a16="http://schemas.microsoft.com/office/drawing/2014/main" id="{36C1A74B-EF1B-BA16-A514-A8F9F13B9BB5}"/>
              </a:ext>
            </a:extLst>
          </p:cNvPr>
          <p:cNvSpPr>
            <a:spLocks noGrp="1"/>
          </p:cNvSpPr>
          <p:nvPr>
            <p:ph type="sldNum" sz="quarter" idx="12"/>
          </p:nvPr>
        </p:nvSpPr>
        <p:spPr/>
        <p:txBody>
          <a:bodyPr/>
          <a:lstStyle/>
          <a:p>
            <a:fld id="{E23A660C-4BA6-8146-88A2-8F54BEB04FB8}" type="slidenum">
              <a:rPr lang="en-US" smtClean="0"/>
              <a:t>11</a:t>
            </a:fld>
            <a:endParaRPr lang="en-US" dirty="0"/>
          </a:p>
        </p:txBody>
      </p:sp>
      <p:sp>
        <p:nvSpPr>
          <p:cNvPr id="4" name="TextBox 3">
            <a:extLst>
              <a:ext uri="{FF2B5EF4-FFF2-40B4-BE49-F238E27FC236}">
                <a16:creationId xmlns:a16="http://schemas.microsoft.com/office/drawing/2014/main" id="{E2BCBBC5-1E0B-D9B0-B7E2-D54145269067}"/>
              </a:ext>
            </a:extLst>
          </p:cNvPr>
          <p:cNvSpPr txBox="1"/>
          <p:nvPr/>
        </p:nvSpPr>
        <p:spPr>
          <a:xfrm>
            <a:off x="3678874" y="4903978"/>
            <a:ext cx="1179534" cy="461665"/>
          </a:xfrm>
          <a:prstGeom prst="rect">
            <a:avLst/>
          </a:prstGeom>
          <a:noFill/>
        </p:spPr>
        <p:txBody>
          <a:bodyPr wrap="square">
            <a:spAutoFit/>
          </a:bodyPr>
          <a:lstStyle/>
          <a:p>
            <a:pPr algn="ctr"/>
            <a:r>
              <a:rPr lang="en-US" sz="2400" b="1" dirty="0">
                <a:solidFill>
                  <a:schemeClr val="tx2"/>
                </a:solidFill>
              </a:rPr>
              <a:t>RXs</a:t>
            </a:r>
          </a:p>
        </p:txBody>
      </p:sp>
      <p:sp>
        <p:nvSpPr>
          <p:cNvPr id="6" name="TextBox 5">
            <a:extLst>
              <a:ext uri="{FF2B5EF4-FFF2-40B4-BE49-F238E27FC236}">
                <a16:creationId xmlns:a16="http://schemas.microsoft.com/office/drawing/2014/main" id="{19762F4D-4E57-5F39-32C3-51ABB162278D}"/>
              </a:ext>
            </a:extLst>
          </p:cNvPr>
          <p:cNvSpPr txBox="1"/>
          <p:nvPr/>
        </p:nvSpPr>
        <p:spPr>
          <a:xfrm>
            <a:off x="8751501" y="4906233"/>
            <a:ext cx="1895432" cy="461665"/>
          </a:xfrm>
          <a:prstGeom prst="rect">
            <a:avLst/>
          </a:prstGeom>
          <a:noFill/>
        </p:spPr>
        <p:txBody>
          <a:bodyPr wrap="square">
            <a:spAutoFit/>
          </a:bodyPr>
          <a:lstStyle/>
          <a:p>
            <a:pPr algn="ctr"/>
            <a:r>
              <a:rPr lang="en-US" sz="2400" b="1" dirty="0">
                <a:solidFill>
                  <a:schemeClr val="tx2"/>
                </a:solidFill>
              </a:rPr>
              <a:t>Workers</a:t>
            </a:r>
          </a:p>
        </p:txBody>
      </p:sp>
    </p:spTree>
    <p:extLst>
      <p:ext uri="{BB962C8B-B14F-4D97-AF65-F5344CB8AC3E}">
        <p14:creationId xmlns:p14="http://schemas.microsoft.com/office/powerpoint/2010/main" val="2553435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7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7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07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07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07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animBg="1"/>
      <p:bldP spid="4"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C0C63D-3A4C-F547-2A0B-69BEF1FB41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46446F-FB02-CDA7-0760-A480FA9AC6B0}"/>
              </a:ext>
            </a:extLst>
          </p:cNvPr>
          <p:cNvSpPr>
            <a:spLocks noGrp="1"/>
          </p:cNvSpPr>
          <p:nvPr>
            <p:ph type="title"/>
          </p:nvPr>
        </p:nvSpPr>
        <p:spPr/>
        <p:txBody>
          <a:bodyPr/>
          <a:lstStyle/>
          <a:p>
            <a:r>
              <a:rPr lang="en-US" dirty="0"/>
              <a:t>Limitation of Current DLB Datapath</a:t>
            </a:r>
          </a:p>
        </p:txBody>
      </p:sp>
      <p:pic>
        <p:nvPicPr>
          <p:cNvPr id="13" name="Picture 6" descr="Network Interface Card - Free computer icons">
            <a:extLst>
              <a:ext uri="{FF2B5EF4-FFF2-40B4-BE49-F238E27FC236}">
                <a16:creationId xmlns:a16="http://schemas.microsoft.com/office/drawing/2014/main" id="{291C1436-60C0-F45A-A8F2-0C5B078DAE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831848" y="2563454"/>
            <a:ext cx="1932823" cy="1920119"/>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8" descr="Cpu - Free computer icons">
            <a:extLst>
              <a:ext uri="{FF2B5EF4-FFF2-40B4-BE49-F238E27FC236}">
                <a16:creationId xmlns:a16="http://schemas.microsoft.com/office/drawing/2014/main" id="{D75E747B-EBE8-1E73-5F77-2307C3FB82CD}"/>
              </a:ext>
            </a:extLst>
          </p:cNvPr>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765721" y="2584241"/>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8" descr="Cpu - Free computer icons">
            <a:extLst>
              <a:ext uri="{FF2B5EF4-FFF2-40B4-BE49-F238E27FC236}">
                <a16:creationId xmlns:a16="http://schemas.microsoft.com/office/drawing/2014/main" id="{862A6D4F-74BC-98EE-0188-22FC009749AD}"/>
              </a:ext>
            </a:extLst>
          </p:cNvPr>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765721" y="3482303"/>
            <a:ext cx="1005840" cy="1005840"/>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17A3253F-554E-D5E2-EF37-F5B92F5C0D60}"/>
              </a:ext>
            </a:extLst>
          </p:cNvPr>
          <p:cNvSpPr/>
          <p:nvPr/>
        </p:nvSpPr>
        <p:spPr>
          <a:xfrm>
            <a:off x="3678874" y="2563394"/>
            <a:ext cx="1179534" cy="1920240"/>
          </a:xfrm>
          <a:prstGeom prst="rect">
            <a:avLst/>
          </a:prstGeom>
          <a:noFill/>
          <a:ln w="28575">
            <a:solidFill>
              <a:schemeClr val="accent4"/>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pic>
        <p:nvPicPr>
          <p:cNvPr id="27" name="Picture 8" descr="Cpu - Free computer icons">
            <a:extLst>
              <a:ext uri="{FF2B5EF4-FFF2-40B4-BE49-F238E27FC236}">
                <a16:creationId xmlns:a16="http://schemas.microsoft.com/office/drawing/2014/main" id="{8E1B0694-8BCD-71EF-7BB3-E47D404EC2A8}"/>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693377" y="2579732"/>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8" descr="Cpu - Free computer icons">
            <a:extLst>
              <a:ext uri="{FF2B5EF4-FFF2-40B4-BE49-F238E27FC236}">
                <a16:creationId xmlns:a16="http://schemas.microsoft.com/office/drawing/2014/main" id="{49A66971-0F1A-FABF-2B47-2998920FBED4}"/>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693377" y="3477794"/>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8" descr="Cpu - Free computer icons">
            <a:extLst>
              <a:ext uri="{FF2B5EF4-FFF2-40B4-BE49-F238E27FC236}">
                <a16:creationId xmlns:a16="http://schemas.microsoft.com/office/drawing/2014/main" id="{42909711-8D9F-26F1-BEEF-EF3FFFF1656D}"/>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99217" y="2579732"/>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8" descr="Cpu - Free computer icons">
            <a:extLst>
              <a:ext uri="{FF2B5EF4-FFF2-40B4-BE49-F238E27FC236}">
                <a16:creationId xmlns:a16="http://schemas.microsoft.com/office/drawing/2014/main" id="{C964DB3F-43BA-1D01-B36A-C652FBC8B003}"/>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99217" y="3477794"/>
            <a:ext cx="1005840" cy="1005840"/>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6147641E-7FF4-0339-CF29-0158219998D3}"/>
              </a:ext>
            </a:extLst>
          </p:cNvPr>
          <p:cNvSpPr/>
          <p:nvPr/>
        </p:nvSpPr>
        <p:spPr>
          <a:xfrm>
            <a:off x="8598691" y="2563394"/>
            <a:ext cx="2201052" cy="1920240"/>
          </a:xfrm>
          <a:prstGeom prst="rect">
            <a:avLst/>
          </a:prstGeom>
          <a:noFill/>
          <a:ln w="28575">
            <a:solidFill>
              <a:schemeClr val="accent5"/>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cxnSp>
        <p:nvCxnSpPr>
          <p:cNvPr id="36" name="Straight Arrow Connector 35">
            <a:extLst>
              <a:ext uri="{FF2B5EF4-FFF2-40B4-BE49-F238E27FC236}">
                <a16:creationId xmlns:a16="http://schemas.microsoft.com/office/drawing/2014/main" id="{D8C1C05E-382E-05CA-CD0A-1B4D4AE724F8}"/>
              </a:ext>
            </a:extLst>
          </p:cNvPr>
          <p:cNvCxnSpPr>
            <a:cxnSpLocks/>
            <a:endCxn id="25" idx="1"/>
          </p:cNvCxnSpPr>
          <p:nvPr/>
        </p:nvCxnSpPr>
        <p:spPr>
          <a:xfrm>
            <a:off x="2374727" y="3523514"/>
            <a:ext cx="1304147"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3076" name="Picture 4" descr="Generated image">
            <a:extLst>
              <a:ext uri="{FF2B5EF4-FFF2-40B4-BE49-F238E27FC236}">
                <a16:creationId xmlns:a16="http://schemas.microsoft.com/office/drawing/2014/main" id="{E60B8C29-18E6-AE75-3BCA-B7D95AA8B76A}"/>
              </a:ext>
            </a:extLst>
          </p:cNvPr>
          <p:cNvPicPr>
            <a:picLocks noChangeAspect="1" noChangeArrowheads="1"/>
          </p:cNvPicPr>
          <p:nvPr/>
        </p:nvPicPr>
        <p:blipFill rotWithShape="1">
          <a:blip r:embed="rId5">
            <a:duotone>
              <a:schemeClr val="accent6">
                <a:shade val="45000"/>
                <a:satMod val="135000"/>
              </a:schemeClr>
              <a:prstClr val="white"/>
            </a:duotone>
            <a:extLst>
              <a:ext uri="{28A0092B-C50C-407E-A947-70E740481C1C}">
                <a14:useLocalDpi xmlns:a14="http://schemas.microsoft.com/office/drawing/2010/main" val="0"/>
              </a:ext>
            </a:extLst>
          </a:blip>
          <a:srcRect l="11955" t="15350" r="12508" b="12991"/>
          <a:stretch>
            <a:fillRect/>
          </a:stretch>
        </p:blipFill>
        <p:spPr bwMode="auto">
          <a:xfrm>
            <a:off x="5859593" y="2725001"/>
            <a:ext cx="1823793" cy="1730160"/>
          </a:xfrm>
          <a:prstGeom prst="rect">
            <a:avLst/>
          </a:prstGeom>
          <a:noFill/>
          <a:extLst>
            <a:ext uri="{909E8E84-426E-40DD-AFC4-6F175D3DCCD1}">
              <a14:hiddenFill xmlns:a14="http://schemas.microsoft.com/office/drawing/2010/main">
                <a:solidFill>
                  <a:srgbClr val="FFFFFF"/>
                </a:solidFill>
              </a14:hiddenFill>
            </a:ext>
          </a:extLst>
        </p:spPr>
      </p:pic>
      <p:cxnSp>
        <p:nvCxnSpPr>
          <p:cNvPr id="40" name="Straight Arrow Connector 39">
            <a:extLst>
              <a:ext uri="{FF2B5EF4-FFF2-40B4-BE49-F238E27FC236}">
                <a16:creationId xmlns:a16="http://schemas.microsoft.com/office/drawing/2014/main" id="{18C2C968-5ACE-D286-BD77-700E6AECEEFE}"/>
              </a:ext>
            </a:extLst>
          </p:cNvPr>
          <p:cNvCxnSpPr>
            <a:cxnSpLocks/>
          </p:cNvCxnSpPr>
          <p:nvPr/>
        </p:nvCxnSpPr>
        <p:spPr>
          <a:xfrm>
            <a:off x="4903192" y="3523513"/>
            <a:ext cx="1097280"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F1532E27-D211-12C8-010C-8FC3C72E7206}"/>
              </a:ext>
            </a:extLst>
          </p:cNvPr>
          <p:cNvCxnSpPr>
            <a:cxnSpLocks/>
          </p:cNvCxnSpPr>
          <p:nvPr/>
        </p:nvCxnSpPr>
        <p:spPr>
          <a:xfrm>
            <a:off x="7573448" y="2853980"/>
            <a:ext cx="1005840"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15A872F3-7FBE-5AAD-8D93-89DC04691601}"/>
              </a:ext>
            </a:extLst>
          </p:cNvPr>
          <p:cNvCxnSpPr>
            <a:cxnSpLocks/>
          </p:cNvCxnSpPr>
          <p:nvPr/>
        </p:nvCxnSpPr>
        <p:spPr>
          <a:xfrm>
            <a:off x="7573448" y="3324879"/>
            <a:ext cx="1005840"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4A26125-C7FB-118F-E7F9-4B9545410455}"/>
              </a:ext>
            </a:extLst>
          </p:cNvPr>
          <p:cNvCxnSpPr>
            <a:cxnSpLocks/>
          </p:cNvCxnSpPr>
          <p:nvPr/>
        </p:nvCxnSpPr>
        <p:spPr>
          <a:xfrm>
            <a:off x="7573448" y="3806052"/>
            <a:ext cx="1005840"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077580D4-5D2C-5E02-CF0E-F392D8CCE493}"/>
              </a:ext>
            </a:extLst>
          </p:cNvPr>
          <p:cNvSpPr/>
          <p:nvPr/>
        </p:nvSpPr>
        <p:spPr>
          <a:xfrm>
            <a:off x="2476072" y="3152119"/>
            <a:ext cx="580006" cy="317977"/>
          </a:xfrm>
          <a:prstGeom prst="rect">
            <a:avLst/>
          </a:prstGeom>
          <a:solidFill>
            <a:schemeClr val="tx2"/>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Pkt</a:t>
            </a:r>
          </a:p>
        </p:txBody>
      </p:sp>
      <p:sp>
        <p:nvSpPr>
          <p:cNvPr id="57" name="Rectangle 56">
            <a:extLst>
              <a:ext uri="{FF2B5EF4-FFF2-40B4-BE49-F238E27FC236}">
                <a16:creationId xmlns:a16="http://schemas.microsoft.com/office/drawing/2014/main" id="{B527CAD5-6E62-92B7-BF6B-28C81CA9E631}"/>
              </a:ext>
            </a:extLst>
          </p:cNvPr>
          <p:cNvSpPr/>
          <p:nvPr/>
        </p:nvSpPr>
        <p:spPr>
          <a:xfrm>
            <a:off x="4975259" y="3152118"/>
            <a:ext cx="580006" cy="317977"/>
          </a:xfrm>
          <a:prstGeom prst="rect">
            <a:avLst/>
          </a:prstGeom>
          <a:solidFill>
            <a:schemeClr val="tx2"/>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QE</a:t>
            </a:r>
          </a:p>
        </p:txBody>
      </p:sp>
      <p:sp>
        <p:nvSpPr>
          <p:cNvPr id="58" name="Rectangle 57">
            <a:extLst>
              <a:ext uri="{FF2B5EF4-FFF2-40B4-BE49-F238E27FC236}">
                <a16:creationId xmlns:a16="http://schemas.microsoft.com/office/drawing/2014/main" id="{05F87D06-D0CB-794D-DD5D-88237B8E1C7D}"/>
              </a:ext>
            </a:extLst>
          </p:cNvPr>
          <p:cNvSpPr/>
          <p:nvPr/>
        </p:nvSpPr>
        <p:spPr>
          <a:xfrm>
            <a:off x="7573448" y="2489745"/>
            <a:ext cx="580006" cy="317977"/>
          </a:xfrm>
          <a:prstGeom prst="rect">
            <a:avLst/>
          </a:prstGeom>
          <a:solidFill>
            <a:schemeClr val="tx2"/>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QE</a:t>
            </a:r>
          </a:p>
        </p:txBody>
      </p:sp>
      <p:sp>
        <p:nvSpPr>
          <p:cNvPr id="61" name="Arc 60">
            <a:extLst>
              <a:ext uri="{FF2B5EF4-FFF2-40B4-BE49-F238E27FC236}">
                <a16:creationId xmlns:a16="http://schemas.microsoft.com/office/drawing/2014/main" id="{E2C3E588-474B-A3D1-CF1B-F5D8A6D56FE0}"/>
              </a:ext>
            </a:extLst>
          </p:cNvPr>
          <p:cNvSpPr/>
          <p:nvPr/>
        </p:nvSpPr>
        <p:spPr>
          <a:xfrm rot="10800000">
            <a:off x="1817384" y="3116382"/>
            <a:ext cx="4829407" cy="2341575"/>
          </a:xfrm>
          <a:prstGeom prst="arc">
            <a:avLst>
              <a:gd name="adj1" fmla="val 10878971"/>
              <a:gd name="adj2" fmla="val 21378881"/>
            </a:avLst>
          </a:prstGeom>
          <a:ln w="76200">
            <a:solidFill>
              <a:srgbClr val="01A0A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2" name="Multiplication Sign 61">
            <a:extLst>
              <a:ext uri="{FF2B5EF4-FFF2-40B4-BE49-F238E27FC236}">
                <a16:creationId xmlns:a16="http://schemas.microsoft.com/office/drawing/2014/main" id="{896BD0FA-E7D9-552C-C04B-7BC555C63F0C}"/>
              </a:ext>
            </a:extLst>
          </p:cNvPr>
          <p:cNvSpPr/>
          <p:nvPr/>
        </p:nvSpPr>
        <p:spPr>
          <a:xfrm>
            <a:off x="3683179" y="4908291"/>
            <a:ext cx="1092687" cy="1099335"/>
          </a:xfrm>
          <a:prstGeom prst="mathMultiply">
            <a:avLst>
              <a:gd name="adj1" fmla="val 14117"/>
            </a:avLst>
          </a:prstGeom>
          <a:solidFill>
            <a:srgbClr val="FF000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2BD849E-DAE5-C06A-F9FB-EB68971EF4CA}"/>
              </a:ext>
            </a:extLst>
          </p:cNvPr>
          <p:cNvSpPr txBox="1"/>
          <p:nvPr/>
        </p:nvSpPr>
        <p:spPr>
          <a:xfrm>
            <a:off x="1766916" y="5755032"/>
            <a:ext cx="8433405" cy="830997"/>
          </a:xfrm>
          <a:prstGeom prst="rect">
            <a:avLst/>
          </a:prstGeom>
          <a:noFill/>
        </p:spPr>
        <p:txBody>
          <a:bodyPr wrap="square" rtlCol="0">
            <a:spAutoFit/>
          </a:bodyPr>
          <a:lstStyle/>
          <a:p>
            <a:r>
              <a:rPr lang="en-US" sz="2400" dirty="0">
                <a:solidFill>
                  <a:srgbClr val="FF0000"/>
                </a:solidFill>
              </a:rPr>
              <a:t>There is no direct path from NIC to DLB.</a:t>
            </a:r>
          </a:p>
          <a:p>
            <a:r>
              <a:rPr lang="en-US" sz="2400" dirty="0">
                <a:solidFill>
                  <a:srgbClr val="FF0000"/>
                </a:solidFill>
              </a:rPr>
              <a:t>Still need host CPU cores to simply receive and enqueue DLB.</a:t>
            </a:r>
          </a:p>
        </p:txBody>
      </p:sp>
      <p:sp>
        <p:nvSpPr>
          <p:cNvPr id="4" name="TextBox 3">
            <a:extLst>
              <a:ext uri="{FF2B5EF4-FFF2-40B4-BE49-F238E27FC236}">
                <a16:creationId xmlns:a16="http://schemas.microsoft.com/office/drawing/2014/main" id="{AEAEC776-8E82-8572-5D15-3EEB143344C8}"/>
              </a:ext>
            </a:extLst>
          </p:cNvPr>
          <p:cNvSpPr txBox="1"/>
          <p:nvPr/>
        </p:nvSpPr>
        <p:spPr>
          <a:xfrm>
            <a:off x="1000125" y="1533525"/>
            <a:ext cx="10067925" cy="830997"/>
          </a:xfrm>
          <a:prstGeom prst="rect">
            <a:avLst/>
          </a:prstGeom>
          <a:noFill/>
        </p:spPr>
        <p:txBody>
          <a:bodyPr wrap="square" rtlCol="0">
            <a:spAutoFit/>
          </a:bodyPr>
          <a:lstStyle/>
          <a:p>
            <a:pPr marL="285750" indent="-285750">
              <a:buFont typeface="Arial" panose="020B0604020202020204" pitchFamily="34" charset="0"/>
              <a:buChar char="•"/>
            </a:pPr>
            <a:r>
              <a:rPr lang="en-US" sz="2400" dirty="0"/>
              <a:t>Network packets need to be received by receiving CPU cores (RXs) first.</a:t>
            </a:r>
          </a:p>
          <a:p>
            <a:pPr marL="285750" indent="-285750">
              <a:buFont typeface="Arial" panose="020B0604020202020204" pitchFamily="34" charset="0"/>
              <a:buChar char="•"/>
            </a:pPr>
            <a:r>
              <a:rPr lang="en-US" sz="2400" dirty="0"/>
              <a:t>RXs create Queuing Elements and enqueue DLB.</a:t>
            </a:r>
          </a:p>
        </p:txBody>
      </p:sp>
      <p:sp>
        <p:nvSpPr>
          <p:cNvPr id="5" name="Slide Number Placeholder 4">
            <a:extLst>
              <a:ext uri="{FF2B5EF4-FFF2-40B4-BE49-F238E27FC236}">
                <a16:creationId xmlns:a16="http://schemas.microsoft.com/office/drawing/2014/main" id="{EC272A67-AFBA-CE0D-5362-B5FA3F25F977}"/>
              </a:ext>
            </a:extLst>
          </p:cNvPr>
          <p:cNvSpPr>
            <a:spLocks noGrp="1"/>
          </p:cNvSpPr>
          <p:nvPr>
            <p:ph type="sldNum" sz="quarter" idx="12"/>
          </p:nvPr>
        </p:nvSpPr>
        <p:spPr/>
        <p:txBody>
          <a:bodyPr/>
          <a:lstStyle/>
          <a:p>
            <a:fld id="{E23A660C-4BA6-8146-88A2-8F54BEB04FB8}" type="slidenum">
              <a:rPr lang="en-US" smtClean="0"/>
              <a:t>12</a:t>
            </a:fld>
            <a:endParaRPr lang="en-US" dirty="0"/>
          </a:p>
        </p:txBody>
      </p:sp>
      <p:sp>
        <p:nvSpPr>
          <p:cNvPr id="6" name="TextBox 5">
            <a:extLst>
              <a:ext uri="{FF2B5EF4-FFF2-40B4-BE49-F238E27FC236}">
                <a16:creationId xmlns:a16="http://schemas.microsoft.com/office/drawing/2014/main" id="{FE844174-B896-9461-579C-D996939B7763}"/>
              </a:ext>
            </a:extLst>
          </p:cNvPr>
          <p:cNvSpPr txBox="1"/>
          <p:nvPr/>
        </p:nvSpPr>
        <p:spPr>
          <a:xfrm>
            <a:off x="3678874" y="4482954"/>
            <a:ext cx="1179534" cy="461665"/>
          </a:xfrm>
          <a:prstGeom prst="rect">
            <a:avLst/>
          </a:prstGeom>
          <a:noFill/>
        </p:spPr>
        <p:txBody>
          <a:bodyPr wrap="square">
            <a:spAutoFit/>
          </a:bodyPr>
          <a:lstStyle/>
          <a:p>
            <a:pPr algn="ctr"/>
            <a:r>
              <a:rPr lang="en-US" sz="2400" b="1" dirty="0">
                <a:solidFill>
                  <a:schemeClr val="tx2"/>
                </a:solidFill>
              </a:rPr>
              <a:t>RXs</a:t>
            </a:r>
          </a:p>
        </p:txBody>
      </p:sp>
      <p:sp>
        <p:nvSpPr>
          <p:cNvPr id="7" name="TextBox 6">
            <a:extLst>
              <a:ext uri="{FF2B5EF4-FFF2-40B4-BE49-F238E27FC236}">
                <a16:creationId xmlns:a16="http://schemas.microsoft.com/office/drawing/2014/main" id="{E25F1AF6-6A10-149F-B832-3EF43765AC33}"/>
              </a:ext>
            </a:extLst>
          </p:cNvPr>
          <p:cNvSpPr txBox="1"/>
          <p:nvPr/>
        </p:nvSpPr>
        <p:spPr>
          <a:xfrm>
            <a:off x="8751501" y="4485209"/>
            <a:ext cx="1895432" cy="461665"/>
          </a:xfrm>
          <a:prstGeom prst="rect">
            <a:avLst/>
          </a:prstGeom>
          <a:noFill/>
        </p:spPr>
        <p:txBody>
          <a:bodyPr wrap="square">
            <a:spAutoFit/>
          </a:bodyPr>
          <a:lstStyle/>
          <a:p>
            <a:pPr algn="ctr"/>
            <a:r>
              <a:rPr lang="en-US" sz="2400" b="1" dirty="0">
                <a:solidFill>
                  <a:schemeClr val="tx2"/>
                </a:solidFill>
              </a:rPr>
              <a:t>Workers</a:t>
            </a:r>
          </a:p>
        </p:txBody>
      </p:sp>
    </p:spTree>
    <p:extLst>
      <p:ext uri="{BB962C8B-B14F-4D97-AF65-F5344CB8AC3E}">
        <p14:creationId xmlns:p14="http://schemas.microsoft.com/office/powerpoint/2010/main" val="23576577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556FA5-794D-A220-9AE3-CD35E67C11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D4469E-FB68-9CA2-297C-2A18CBB2C04E}"/>
              </a:ext>
            </a:extLst>
          </p:cNvPr>
          <p:cNvSpPr>
            <a:spLocks noGrp="1"/>
          </p:cNvSpPr>
          <p:nvPr>
            <p:ph type="title"/>
          </p:nvPr>
        </p:nvSpPr>
        <p:spPr/>
        <p:txBody>
          <a:bodyPr/>
          <a:lstStyle/>
          <a:p>
            <a:r>
              <a:rPr lang="en-US" dirty="0"/>
              <a:t>Limitation of Current DLB Datapath</a:t>
            </a:r>
          </a:p>
        </p:txBody>
      </p:sp>
      <p:graphicFrame>
        <p:nvGraphicFramePr>
          <p:cNvPr id="4" name="图表 2">
            <a:extLst>
              <a:ext uri="{FF2B5EF4-FFF2-40B4-BE49-F238E27FC236}">
                <a16:creationId xmlns:a16="http://schemas.microsoft.com/office/drawing/2014/main" id="{42A4E5B2-BF36-7466-DE00-3F6529D44C59}"/>
              </a:ext>
            </a:extLst>
          </p:cNvPr>
          <p:cNvGraphicFramePr>
            <a:graphicFrameLocks/>
          </p:cNvGraphicFramePr>
          <p:nvPr/>
        </p:nvGraphicFramePr>
        <p:xfrm>
          <a:off x="5354320" y="1650047"/>
          <a:ext cx="6593840" cy="3660140"/>
        </p:xfrm>
        <a:graphic>
          <a:graphicData uri="http://schemas.openxmlformats.org/drawingml/2006/chart">
            <c:chart xmlns:c="http://schemas.openxmlformats.org/drawingml/2006/chart" xmlns:r="http://schemas.openxmlformats.org/officeDocument/2006/relationships" r:id="rId3"/>
          </a:graphicData>
        </a:graphic>
      </p:graphicFrame>
      <p:sp>
        <p:nvSpPr>
          <p:cNvPr id="8" name="Rectangle: Rounded Corners 7">
            <a:extLst>
              <a:ext uri="{FF2B5EF4-FFF2-40B4-BE49-F238E27FC236}">
                <a16:creationId xmlns:a16="http://schemas.microsoft.com/office/drawing/2014/main" id="{9897EA01-5B8A-3124-8A24-2FF81963D288}"/>
              </a:ext>
            </a:extLst>
          </p:cNvPr>
          <p:cNvSpPr/>
          <p:nvPr/>
        </p:nvSpPr>
        <p:spPr>
          <a:xfrm>
            <a:off x="5303520" y="5214295"/>
            <a:ext cx="6736080" cy="1133165"/>
          </a:xfrm>
          <a:prstGeom prst="roundRec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Using the DLB at 100MPPS still requires at least 5 CPU cores to prepare and enqueue QEs to DLB. </a:t>
            </a:r>
          </a:p>
        </p:txBody>
      </p:sp>
      <p:pic>
        <p:nvPicPr>
          <p:cNvPr id="46" name="Picture 6" descr="Network Interface Card - Free computer icons">
            <a:extLst>
              <a:ext uri="{FF2B5EF4-FFF2-40B4-BE49-F238E27FC236}">
                <a16:creationId xmlns:a16="http://schemas.microsoft.com/office/drawing/2014/main" id="{9F2C907D-7225-54D1-B43C-00F9E77511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553130" y="2042433"/>
            <a:ext cx="1623974" cy="1613300"/>
          </a:xfrm>
          <a:prstGeom prst="rect">
            <a:avLst/>
          </a:prstGeom>
          <a:noFill/>
          <a:extLst>
            <a:ext uri="{909E8E84-426E-40DD-AFC4-6F175D3DCCD1}">
              <a14:hiddenFill xmlns:a14="http://schemas.microsoft.com/office/drawing/2010/main">
                <a:solidFill>
                  <a:srgbClr val="FFFFFF"/>
                </a:solidFill>
              </a14:hiddenFill>
            </a:ext>
          </a:extLst>
        </p:spPr>
      </p:pic>
      <p:grpSp>
        <p:nvGrpSpPr>
          <p:cNvPr id="47" name="Group 46">
            <a:extLst>
              <a:ext uri="{FF2B5EF4-FFF2-40B4-BE49-F238E27FC236}">
                <a16:creationId xmlns:a16="http://schemas.microsoft.com/office/drawing/2014/main" id="{3A11A8B8-C3B3-A46B-9ACE-01E142CA1330}"/>
              </a:ext>
            </a:extLst>
          </p:cNvPr>
          <p:cNvGrpSpPr/>
          <p:nvPr/>
        </p:nvGrpSpPr>
        <p:grpSpPr>
          <a:xfrm>
            <a:off x="2945225" y="2042382"/>
            <a:ext cx="991054" cy="1617190"/>
            <a:chOff x="3678874" y="2563394"/>
            <a:chExt cx="1179534" cy="1924749"/>
          </a:xfrm>
        </p:grpSpPr>
        <p:pic>
          <p:nvPicPr>
            <p:cNvPr id="50" name="Picture 8" descr="Cpu - Free computer icons">
              <a:extLst>
                <a:ext uri="{FF2B5EF4-FFF2-40B4-BE49-F238E27FC236}">
                  <a16:creationId xmlns:a16="http://schemas.microsoft.com/office/drawing/2014/main" id="{E53EBDAA-51A5-1D52-29BD-1B792312C0A4}"/>
                </a:ext>
              </a:extLst>
            </p:cNvPr>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765721" y="2584241"/>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8" descr="Cpu - Free computer icons">
              <a:extLst>
                <a:ext uri="{FF2B5EF4-FFF2-40B4-BE49-F238E27FC236}">
                  <a16:creationId xmlns:a16="http://schemas.microsoft.com/office/drawing/2014/main" id="{37704557-6AFE-0E42-5587-FE1A8C0C8907}"/>
                </a:ext>
              </a:extLst>
            </p:cNvPr>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765721" y="3482303"/>
              <a:ext cx="1005840" cy="1005840"/>
            </a:xfrm>
            <a:prstGeom prst="rect">
              <a:avLst/>
            </a:prstGeom>
            <a:noFill/>
            <a:extLst>
              <a:ext uri="{909E8E84-426E-40DD-AFC4-6F175D3DCCD1}">
                <a14:hiddenFill xmlns:a14="http://schemas.microsoft.com/office/drawing/2010/main">
                  <a:solidFill>
                    <a:srgbClr val="FFFFFF"/>
                  </a:solidFill>
                </a14:hiddenFill>
              </a:ext>
            </a:extLst>
          </p:spPr>
        </p:pic>
        <p:sp>
          <p:nvSpPr>
            <p:cNvPr id="52" name="Rectangle 51">
              <a:extLst>
                <a:ext uri="{FF2B5EF4-FFF2-40B4-BE49-F238E27FC236}">
                  <a16:creationId xmlns:a16="http://schemas.microsoft.com/office/drawing/2014/main" id="{45D53596-B72A-0D98-6786-B606C8751EF4}"/>
                </a:ext>
              </a:extLst>
            </p:cNvPr>
            <p:cNvSpPr/>
            <p:nvPr/>
          </p:nvSpPr>
          <p:spPr>
            <a:xfrm>
              <a:off x="3678874" y="2563394"/>
              <a:ext cx="1179534" cy="1920240"/>
            </a:xfrm>
            <a:prstGeom prst="rect">
              <a:avLst/>
            </a:prstGeom>
            <a:noFill/>
            <a:ln w="28575">
              <a:solidFill>
                <a:schemeClr val="accent4"/>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endParaRPr>
            </a:p>
          </p:txBody>
        </p:sp>
      </p:grpSp>
      <p:grpSp>
        <p:nvGrpSpPr>
          <p:cNvPr id="53" name="Group 52">
            <a:extLst>
              <a:ext uri="{FF2B5EF4-FFF2-40B4-BE49-F238E27FC236}">
                <a16:creationId xmlns:a16="http://schemas.microsoft.com/office/drawing/2014/main" id="{3240D246-BB9A-4791-812F-5D712E3C05E6}"/>
              </a:ext>
            </a:extLst>
          </p:cNvPr>
          <p:cNvGrpSpPr/>
          <p:nvPr/>
        </p:nvGrpSpPr>
        <p:grpSpPr>
          <a:xfrm>
            <a:off x="2938639" y="4445083"/>
            <a:ext cx="1849342" cy="1613402"/>
            <a:chOff x="8598691" y="2563394"/>
            <a:chExt cx="2201052" cy="1920240"/>
          </a:xfrm>
        </p:grpSpPr>
        <p:pic>
          <p:nvPicPr>
            <p:cNvPr id="54" name="Picture 8" descr="Cpu - Free computer icons">
              <a:extLst>
                <a:ext uri="{FF2B5EF4-FFF2-40B4-BE49-F238E27FC236}">
                  <a16:creationId xmlns:a16="http://schemas.microsoft.com/office/drawing/2014/main" id="{9122F288-6915-4A75-7027-6099E9C6FC97}"/>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693377" y="2579732"/>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8" descr="Cpu - Free computer icons">
              <a:extLst>
                <a:ext uri="{FF2B5EF4-FFF2-40B4-BE49-F238E27FC236}">
                  <a16:creationId xmlns:a16="http://schemas.microsoft.com/office/drawing/2014/main" id="{2C8D29D6-439B-88FD-9DD5-E297A83A9B88}"/>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693377" y="3477794"/>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8" descr="Cpu - Free computer icons">
              <a:extLst>
                <a:ext uri="{FF2B5EF4-FFF2-40B4-BE49-F238E27FC236}">
                  <a16:creationId xmlns:a16="http://schemas.microsoft.com/office/drawing/2014/main" id="{B6EA3CAB-18E4-6114-E29B-1DC4B8A98702}"/>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99217" y="2579732"/>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8" descr="Cpu - Free computer icons">
              <a:extLst>
                <a:ext uri="{FF2B5EF4-FFF2-40B4-BE49-F238E27FC236}">
                  <a16:creationId xmlns:a16="http://schemas.microsoft.com/office/drawing/2014/main" id="{6CA6E3C9-2F3D-0BA3-4631-320C7ADAE571}"/>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99217" y="3477794"/>
              <a:ext cx="1005840" cy="1005840"/>
            </a:xfrm>
            <a:prstGeom prst="rect">
              <a:avLst/>
            </a:prstGeom>
            <a:noFill/>
            <a:extLst>
              <a:ext uri="{909E8E84-426E-40DD-AFC4-6F175D3DCCD1}">
                <a14:hiddenFill xmlns:a14="http://schemas.microsoft.com/office/drawing/2010/main">
                  <a:solidFill>
                    <a:srgbClr val="FFFFFF"/>
                  </a:solidFill>
                </a14:hiddenFill>
              </a:ext>
            </a:extLst>
          </p:spPr>
        </p:pic>
        <p:sp>
          <p:nvSpPr>
            <p:cNvPr id="58" name="Rectangle 57">
              <a:extLst>
                <a:ext uri="{FF2B5EF4-FFF2-40B4-BE49-F238E27FC236}">
                  <a16:creationId xmlns:a16="http://schemas.microsoft.com/office/drawing/2014/main" id="{33257CF0-CDE2-BEAC-FAA6-BA231926DBC4}"/>
                </a:ext>
              </a:extLst>
            </p:cNvPr>
            <p:cNvSpPr/>
            <p:nvPr/>
          </p:nvSpPr>
          <p:spPr>
            <a:xfrm>
              <a:off x="8598691" y="2563394"/>
              <a:ext cx="2201052" cy="1920240"/>
            </a:xfrm>
            <a:prstGeom prst="rect">
              <a:avLst/>
            </a:prstGeom>
            <a:noFill/>
            <a:ln w="28575">
              <a:solidFill>
                <a:schemeClr val="accent5"/>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endParaRPr>
            </a:p>
          </p:txBody>
        </p:sp>
      </p:grpSp>
      <p:cxnSp>
        <p:nvCxnSpPr>
          <p:cNvPr id="59" name="Straight Arrow Connector 58">
            <a:extLst>
              <a:ext uri="{FF2B5EF4-FFF2-40B4-BE49-F238E27FC236}">
                <a16:creationId xmlns:a16="http://schemas.microsoft.com/office/drawing/2014/main" id="{28A0504B-0F95-6241-A17C-92F806656839}"/>
              </a:ext>
            </a:extLst>
          </p:cNvPr>
          <p:cNvCxnSpPr>
            <a:cxnSpLocks/>
            <a:endCxn id="52" idx="1"/>
          </p:cNvCxnSpPr>
          <p:nvPr/>
        </p:nvCxnSpPr>
        <p:spPr>
          <a:xfrm>
            <a:off x="1849470" y="2849083"/>
            <a:ext cx="1095755"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60" name="Picture 4" descr="Generated image">
            <a:extLst>
              <a:ext uri="{FF2B5EF4-FFF2-40B4-BE49-F238E27FC236}">
                <a16:creationId xmlns:a16="http://schemas.microsoft.com/office/drawing/2014/main" id="{70BDE019-A69A-BC1C-E282-0CC651E474C9}"/>
              </a:ext>
            </a:extLst>
          </p:cNvPr>
          <p:cNvPicPr>
            <a:picLocks noChangeAspect="1" noChangeArrowheads="1"/>
          </p:cNvPicPr>
          <p:nvPr/>
        </p:nvPicPr>
        <p:blipFill rotWithShape="1">
          <a:blip r:embed="rId6">
            <a:duotone>
              <a:schemeClr val="accent6">
                <a:shade val="45000"/>
                <a:satMod val="135000"/>
              </a:schemeClr>
              <a:prstClr val="white"/>
            </a:duotone>
            <a:extLst>
              <a:ext uri="{28A0092B-C50C-407E-A947-70E740481C1C}">
                <a14:useLocalDpi xmlns:a14="http://schemas.microsoft.com/office/drawing/2010/main" val="0"/>
              </a:ext>
            </a:extLst>
          </a:blip>
          <a:srcRect l="11955" t="15350" r="12508" b="12991"/>
          <a:stretch>
            <a:fillRect/>
          </a:stretch>
        </p:blipFill>
        <p:spPr bwMode="auto">
          <a:xfrm>
            <a:off x="637227" y="4580867"/>
            <a:ext cx="1532366" cy="1453695"/>
          </a:xfrm>
          <a:prstGeom prst="rect">
            <a:avLst/>
          </a:prstGeom>
          <a:noFill/>
          <a:extLst>
            <a:ext uri="{909E8E84-426E-40DD-AFC4-6F175D3DCCD1}">
              <a14:hiddenFill xmlns:a14="http://schemas.microsoft.com/office/drawing/2010/main">
                <a:solidFill>
                  <a:srgbClr val="FFFFFF"/>
                </a:solidFill>
              </a14:hiddenFill>
            </a:ext>
          </a:extLst>
        </p:spPr>
      </p:pic>
      <p:cxnSp>
        <p:nvCxnSpPr>
          <p:cNvPr id="61" name="Straight Arrow Connector 60">
            <a:extLst>
              <a:ext uri="{FF2B5EF4-FFF2-40B4-BE49-F238E27FC236}">
                <a16:creationId xmlns:a16="http://schemas.microsoft.com/office/drawing/2014/main" id="{F8ABC26F-6187-8C41-6ACB-2495B39413C1}"/>
              </a:ext>
            </a:extLst>
          </p:cNvPr>
          <p:cNvCxnSpPr>
            <a:cxnSpLocks/>
            <a:stCxn id="52" idx="2"/>
            <a:endCxn id="60" idx="0"/>
          </p:cNvCxnSpPr>
          <p:nvPr/>
        </p:nvCxnSpPr>
        <p:spPr>
          <a:xfrm flipH="1">
            <a:off x="1403410" y="3655784"/>
            <a:ext cx="2037342" cy="925083"/>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F3FA82CC-01AD-E6CD-9F16-A8CAFA890277}"/>
              </a:ext>
            </a:extLst>
          </p:cNvPr>
          <p:cNvCxnSpPr>
            <a:cxnSpLocks/>
          </p:cNvCxnSpPr>
          <p:nvPr/>
        </p:nvCxnSpPr>
        <p:spPr>
          <a:xfrm>
            <a:off x="2077222" y="4689236"/>
            <a:ext cx="845115"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64979D2F-2340-D1F3-8F5B-45D718A7CD33}"/>
              </a:ext>
            </a:extLst>
          </p:cNvPr>
          <p:cNvCxnSpPr>
            <a:cxnSpLocks/>
          </p:cNvCxnSpPr>
          <p:nvPr/>
        </p:nvCxnSpPr>
        <p:spPr>
          <a:xfrm>
            <a:off x="2077222" y="5084889"/>
            <a:ext cx="845115"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9449C070-7820-EA8A-429F-87A36D11B44B}"/>
              </a:ext>
            </a:extLst>
          </p:cNvPr>
          <p:cNvCxnSpPr>
            <a:cxnSpLocks/>
          </p:cNvCxnSpPr>
          <p:nvPr/>
        </p:nvCxnSpPr>
        <p:spPr>
          <a:xfrm>
            <a:off x="2077222" y="5489174"/>
            <a:ext cx="845115"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4" name="Slide Number Placeholder 73">
            <a:extLst>
              <a:ext uri="{FF2B5EF4-FFF2-40B4-BE49-F238E27FC236}">
                <a16:creationId xmlns:a16="http://schemas.microsoft.com/office/drawing/2014/main" id="{91AA670F-C435-F8FF-5D17-6D53FEBAC17D}"/>
              </a:ext>
            </a:extLst>
          </p:cNvPr>
          <p:cNvSpPr>
            <a:spLocks noGrp="1"/>
          </p:cNvSpPr>
          <p:nvPr>
            <p:ph type="sldNum" sz="quarter" idx="12"/>
          </p:nvPr>
        </p:nvSpPr>
        <p:spPr/>
        <p:txBody>
          <a:bodyPr/>
          <a:lstStyle/>
          <a:p>
            <a:fld id="{E23A660C-4BA6-8146-88A2-8F54BEB04FB8}" type="slidenum">
              <a:rPr lang="en-US" smtClean="0"/>
              <a:t>13</a:t>
            </a:fld>
            <a:endParaRPr lang="en-US" dirty="0"/>
          </a:p>
        </p:txBody>
      </p:sp>
      <p:sp>
        <p:nvSpPr>
          <p:cNvPr id="3" name="TextBox 2">
            <a:extLst>
              <a:ext uri="{FF2B5EF4-FFF2-40B4-BE49-F238E27FC236}">
                <a16:creationId xmlns:a16="http://schemas.microsoft.com/office/drawing/2014/main" id="{CBFD9296-7AB6-D88B-E659-B733E765B2DD}"/>
              </a:ext>
            </a:extLst>
          </p:cNvPr>
          <p:cNvSpPr txBox="1"/>
          <p:nvPr/>
        </p:nvSpPr>
        <p:spPr>
          <a:xfrm>
            <a:off x="2870342" y="3685190"/>
            <a:ext cx="1179534" cy="400110"/>
          </a:xfrm>
          <a:prstGeom prst="rect">
            <a:avLst/>
          </a:prstGeom>
          <a:noFill/>
        </p:spPr>
        <p:txBody>
          <a:bodyPr wrap="square">
            <a:spAutoFit/>
          </a:bodyPr>
          <a:lstStyle/>
          <a:p>
            <a:pPr algn="ctr"/>
            <a:r>
              <a:rPr lang="en-US" sz="2000" b="1" dirty="0">
                <a:solidFill>
                  <a:schemeClr val="tx2"/>
                </a:solidFill>
              </a:rPr>
              <a:t>RXs</a:t>
            </a:r>
          </a:p>
        </p:txBody>
      </p:sp>
      <p:sp>
        <p:nvSpPr>
          <p:cNvPr id="5" name="TextBox 4">
            <a:extLst>
              <a:ext uri="{FF2B5EF4-FFF2-40B4-BE49-F238E27FC236}">
                <a16:creationId xmlns:a16="http://schemas.microsoft.com/office/drawing/2014/main" id="{317092E7-80FB-8269-B161-A416E938ABAA}"/>
              </a:ext>
            </a:extLst>
          </p:cNvPr>
          <p:cNvSpPr txBox="1"/>
          <p:nvPr/>
        </p:nvSpPr>
        <p:spPr>
          <a:xfrm>
            <a:off x="2924677" y="6068759"/>
            <a:ext cx="1895432" cy="400110"/>
          </a:xfrm>
          <a:prstGeom prst="rect">
            <a:avLst/>
          </a:prstGeom>
          <a:noFill/>
        </p:spPr>
        <p:txBody>
          <a:bodyPr wrap="square">
            <a:spAutoFit/>
          </a:bodyPr>
          <a:lstStyle/>
          <a:p>
            <a:pPr algn="ctr"/>
            <a:r>
              <a:rPr lang="en-US" sz="2000" b="1" dirty="0">
                <a:solidFill>
                  <a:schemeClr val="tx2"/>
                </a:solidFill>
              </a:rPr>
              <a:t>Workers</a:t>
            </a:r>
          </a:p>
        </p:txBody>
      </p:sp>
      <p:sp>
        <p:nvSpPr>
          <p:cNvPr id="6" name="Oval 5">
            <a:extLst>
              <a:ext uri="{FF2B5EF4-FFF2-40B4-BE49-F238E27FC236}">
                <a16:creationId xmlns:a16="http://schemas.microsoft.com/office/drawing/2014/main" id="{45CFBCF1-7DC6-6BDD-5B6E-F264470381D0}"/>
              </a:ext>
            </a:extLst>
          </p:cNvPr>
          <p:cNvSpPr/>
          <p:nvPr/>
        </p:nvSpPr>
        <p:spPr>
          <a:xfrm>
            <a:off x="2422080" y="1700961"/>
            <a:ext cx="2037341" cy="2442887"/>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50047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chart seriesIdx="0" categoryIdx="-4" bldStep="series"/>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graphicEl>
                                              <a:chart seriesIdx="1" categoryIdx="-4" bldStep="series"/>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Chart bld="series"/>
        </p:bldSub>
      </p:bldGraphic>
      <p:bldP spid="8" grpId="0" animBg="1"/>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90712A-C66E-239D-74A0-6FD301BB8E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C53275-1E0D-625A-1C97-13CD7B740157}"/>
              </a:ext>
            </a:extLst>
          </p:cNvPr>
          <p:cNvSpPr>
            <a:spLocks noGrp="1"/>
          </p:cNvSpPr>
          <p:nvPr>
            <p:ph type="title"/>
          </p:nvPr>
        </p:nvSpPr>
        <p:spPr/>
        <p:txBody>
          <a:bodyPr/>
          <a:lstStyle/>
          <a:p>
            <a:r>
              <a:rPr lang="en-US" dirty="0"/>
              <a:t>Limitation of Current DLB Datapath</a:t>
            </a:r>
          </a:p>
        </p:txBody>
      </p:sp>
      <p:graphicFrame>
        <p:nvGraphicFramePr>
          <p:cNvPr id="4" name="图表 2">
            <a:extLst>
              <a:ext uri="{FF2B5EF4-FFF2-40B4-BE49-F238E27FC236}">
                <a16:creationId xmlns:a16="http://schemas.microsoft.com/office/drawing/2014/main" id="{FC22D2B6-8EC2-6BA6-A40B-A2C26644C010}"/>
              </a:ext>
            </a:extLst>
          </p:cNvPr>
          <p:cNvGraphicFramePr>
            <a:graphicFrameLocks/>
          </p:cNvGraphicFramePr>
          <p:nvPr/>
        </p:nvGraphicFramePr>
        <p:xfrm>
          <a:off x="5354320" y="1650047"/>
          <a:ext cx="6593840" cy="3660140"/>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a:extLst>
              <a:ext uri="{FF2B5EF4-FFF2-40B4-BE49-F238E27FC236}">
                <a16:creationId xmlns:a16="http://schemas.microsoft.com/office/drawing/2014/main" id="{132DEC0E-C7EE-DC44-EBD1-9FA800AA4C12}"/>
              </a:ext>
            </a:extLst>
          </p:cNvPr>
          <p:cNvSpPr/>
          <p:nvPr/>
        </p:nvSpPr>
        <p:spPr>
          <a:xfrm>
            <a:off x="0" y="5557878"/>
            <a:ext cx="12192000" cy="1257252"/>
          </a:xfrm>
          <a:prstGeom prst="rect">
            <a:avLst/>
          </a:prstGeom>
          <a:solidFill>
            <a:srgbClr val="156082">
              <a:alpha val="8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rPr>
              <a:t>Can we also bypass or offload receiving cores to maximize the benefit of DLB?</a:t>
            </a:r>
          </a:p>
        </p:txBody>
      </p:sp>
      <p:pic>
        <p:nvPicPr>
          <p:cNvPr id="17" name="Picture 6" descr="Network Interface Card - Free computer icons">
            <a:extLst>
              <a:ext uri="{FF2B5EF4-FFF2-40B4-BE49-F238E27FC236}">
                <a16:creationId xmlns:a16="http://schemas.microsoft.com/office/drawing/2014/main" id="{7C537106-23CB-ADA0-5263-EA1622FF48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563402" y="1518721"/>
            <a:ext cx="1623974" cy="1613300"/>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Group 24">
            <a:extLst>
              <a:ext uri="{FF2B5EF4-FFF2-40B4-BE49-F238E27FC236}">
                <a16:creationId xmlns:a16="http://schemas.microsoft.com/office/drawing/2014/main" id="{ACD904F9-CD60-A40B-D094-060A0D7C05A4}"/>
              </a:ext>
            </a:extLst>
          </p:cNvPr>
          <p:cNvGrpSpPr/>
          <p:nvPr/>
        </p:nvGrpSpPr>
        <p:grpSpPr>
          <a:xfrm>
            <a:off x="2910618" y="3649160"/>
            <a:ext cx="1849342" cy="1613402"/>
            <a:chOff x="8598691" y="2563394"/>
            <a:chExt cx="2201052" cy="1920240"/>
          </a:xfrm>
        </p:grpSpPr>
        <p:pic>
          <p:nvPicPr>
            <p:cNvPr id="26" name="Picture 8" descr="Cpu - Free computer icons">
              <a:extLst>
                <a:ext uri="{FF2B5EF4-FFF2-40B4-BE49-F238E27FC236}">
                  <a16:creationId xmlns:a16="http://schemas.microsoft.com/office/drawing/2014/main" id="{6F0DD2CF-8288-B5EA-8D2E-E1AF8A442B6D}"/>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693377" y="2579732"/>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8" descr="Cpu - Free computer icons">
              <a:extLst>
                <a:ext uri="{FF2B5EF4-FFF2-40B4-BE49-F238E27FC236}">
                  <a16:creationId xmlns:a16="http://schemas.microsoft.com/office/drawing/2014/main" id="{7DE6DB34-62BF-A7AD-C323-CE72F7217AEE}"/>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693377" y="3477794"/>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8" descr="Cpu - Free computer icons">
              <a:extLst>
                <a:ext uri="{FF2B5EF4-FFF2-40B4-BE49-F238E27FC236}">
                  <a16:creationId xmlns:a16="http://schemas.microsoft.com/office/drawing/2014/main" id="{0BA9620A-C708-FC7E-BFF5-C3CFE7716437}"/>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99217" y="2579732"/>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8" descr="Cpu - Free computer icons">
              <a:extLst>
                <a:ext uri="{FF2B5EF4-FFF2-40B4-BE49-F238E27FC236}">
                  <a16:creationId xmlns:a16="http://schemas.microsoft.com/office/drawing/2014/main" id="{9C6D0809-4717-81C7-F757-93FD444F4A5E}"/>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99217" y="3477794"/>
              <a:ext cx="1005840" cy="1005840"/>
            </a:xfrm>
            <a:prstGeom prst="rect">
              <a:avLst/>
            </a:prstGeom>
            <a:noFill/>
            <a:extLst>
              <a:ext uri="{909E8E84-426E-40DD-AFC4-6F175D3DCCD1}">
                <a14:hiddenFill xmlns:a14="http://schemas.microsoft.com/office/drawing/2010/main">
                  <a:solidFill>
                    <a:srgbClr val="FFFFFF"/>
                  </a:solidFill>
                </a14:hiddenFill>
              </a:ext>
            </a:extLst>
          </p:spPr>
        </p:pic>
        <p:sp>
          <p:nvSpPr>
            <p:cNvPr id="30" name="Rectangle 29">
              <a:extLst>
                <a:ext uri="{FF2B5EF4-FFF2-40B4-BE49-F238E27FC236}">
                  <a16:creationId xmlns:a16="http://schemas.microsoft.com/office/drawing/2014/main" id="{DC8083FF-402C-0714-80B0-C2C72819628D}"/>
                </a:ext>
              </a:extLst>
            </p:cNvPr>
            <p:cNvSpPr/>
            <p:nvPr/>
          </p:nvSpPr>
          <p:spPr>
            <a:xfrm>
              <a:off x="8598691" y="2563394"/>
              <a:ext cx="2201052" cy="1920240"/>
            </a:xfrm>
            <a:prstGeom prst="rect">
              <a:avLst/>
            </a:prstGeom>
            <a:noFill/>
            <a:ln w="28575">
              <a:solidFill>
                <a:schemeClr val="accent5"/>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endParaRPr>
            </a:p>
          </p:txBody>
        </p:sp>
      </p:grpSp>
      <p:pic>
        <p:nvPicPr>
          <p:cNvPr id="32" name="Picture 4" descr="Generated image">
            <a:extLst>
              <a:ext uri="{FF2B5EF4-FFF2-40B4-BE49-F238E27FC236}">
                <a16:creationId xmlns:a16="http://schemas.microsoft.com/office/drawing/2014/main" id="{26A1A284-2AC7-C557-E711-3389370EFE5C}"/>
              </a:ext>
            </a:extLst>
          </p:cNvPr>
          <p:cNvPicPr>
            <a:picLocks noChangeAspect="1" noChangeArrowheads="1"/>
          </p:cNvPicPr>
          <p:nvPr/>
        </p:nvPicPr>
        <p:blipFill rotWithShape="1">
          <a:blip r:embed="rId6">
            <a:duotone>
              <a:schemeClr val="accent6">
                <a:shade val="45000"/>
                <a:satMod val="135000"/>
              </a:schemeClr>
              <a:prstClr val="white"/>
            </a:duotone>
            <a:extLst>
              <a:ext uri="{28A0092B-C50C-407E-A947-70E740481C1C}">
                <a14:useLocalDpi xmlns:a14="http://schemas.microsoft.com/office/drawing/2010/main" val="0"/>
              </a:ext>
            </a:extLst>
          </a:blip>
          <a:srcRect l="11955" t="15350" r="12508" b="12991"/>
          <a:stretch>
            <a:fillRect/>
          </a:stretch>
        </p:blipFill>
        <p:spPr bwMode="auto">
          <a:xfrm>
            <a:off x="609206" y="3784944"/>
            <a:ext cx="1532366" cy="1453695"/>
          </a:xfrm>
          <a:prstGeom prst="rect">
            <a:avLst/>
          </a:prstGeom>
          <a:noFill/>
          <a:extLst>
            <a:ext uri="{909E8E84-426E-40DD-AFC4-6F175D3DCCD1}">
              <a14:hiddenFill xmlns:a14="http://schemas.microsoft.com/office/drawing/2010/main">
                <a:solidFill>
                  <a:srgbClr val="FFFFFF"/>
                </a:solidFill>
              </a14:hiddenFill>
            </a:ext>
          </a:extLst>
        </p:spPr>
      </p:pic>
      <p:cxnSp>
        <p:nvCxnSpPr>
          <p:cNvPr id="34" name="Straight Arrow Connector 33">
            <a:extLst>
              <a:ext uri="{FF2B5EF4-FFF2-40B4-BE49-F238E27FC236}">
                <a16:creationId xmlns:a16="http://schemas.microsoft.com/office/drawing/2014/main" id="{63D8CAAE-CDD9-04F9-9B17-9B9F50050D4E}"/>
              </a:ext>
            </a:extLst>
          </p:cNvPr>
          <p:cNvCxnSpPr>
            <a:cxnSpLocks/>
          </p:cNvCxnSpPr>
          <p:nvPr/>
        </p:nvCxnSpPr>
        <p:spPr>
          <a:xfrm>
            <a:off x="2049201" y="3893313"/>
            <a:ext cx="845115"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C6E5C69-4A52-82D1-583B-C9034E480CC9}"/>
              </a:ext>
            </a:extLst>
          </p:cNvPr>
          <p:cNvCxnSpPr>
            <a:cxnSpLocks/>
          </p:cNvCxnSpPr>
          <p:nvPr/>
        </p:nvCxnSpPr>
        <p:spPr>
          <a:xfrm>
            <a:off x="2049201" y="4288966"/>
            <a:ext cx="845115"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9BA4D639-658D-8271-9335-FD753F70BB59}"/>
              </a:ext>
            </a:extLst>
          </p:cNvPr>
          <p:cNvCxnSpPr>
            <a:cxnSpLocks/>
          </p:cNvCxnSpPr>
          <p:nvPr/>
        </p:nvCxnSpPr>
        <p:spPr>
          <a:xfrm>
            <a:off x="2049201" y="4693251"/>
            <a:ext cx="845115"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0005F80-FAFA-DEEE-5F7E-865E56E3C9D4}"/>
              </a:ext>
            </a:extLst>
          </p:cNvPr>
          <p:cNvCxnSpPr>
            <a:cxnSpLocks/>
            <a:stCxn id="17" idx="3"/>
            <a:endCxn id="32" idx="0"/>
          </p:cNvCxnSpPr>
          <p:nvPr/>
        </p:nvCxnSpPr>
        <p:spPr>
          <a:xfrm>
            <a:off x="1375389" y="3137358"/>
            <a:ext cx="0" cy="647586"/>
          </a:xfrm>
          <a:prstGeom prst="straightConnector1">
            <a:avLst/>
          </a:prstGeom>
          <a:ln w="76200">
            <a:solidFill>
              <a:srgbClr val="01A0A1"/>
            </a:solidFill>
            <a:tailEnd type="triangle"/>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8E297B9D-8C61-9089-497D-E5E8DC24BFB6}"/>
              </a:ext>
            </a:extLst>
          </p:cNvPr>
          <p:cNvGrpSpPr/>
          <p:nvPr/>
        </p:nvGrpSpPr>
        <p:grpSpPr>
          <a:xfrm>
            <a:off x="2917204" y="1605428"/>
            <a:ext cx="991054" cy="1617190"/>
            <a:chOff x="3678874" y="2563394"/>
            <a:chExt cx="1179534" cy="1924749"/>
          </a:xfrm>
        </p:grpSpPr>
        <p:pic>
          <p:nvPicPr>
            <p:cNvPr id="55" name="Picture 8" descr="Cpu - Free computer icons">
              <a:extLst>
                <a:ext uri="{FF2B5EF4-FFF2-40B4-BE49-F238E27FC236}">
                  <a16:creationId xmlns:a16="http://schemas.microsoft.com/office/drawing/2014/main" id="{A4FB7411-092E-02D8-085D-643D6E9AD0AC}"/>
                </a:ext>
              </a:extLst>
            </p:cNvPr>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765721" y="2584241"/>
              <a:ext cx="1005840" cy="1005840"/>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8" descr="Cpu - Free computer icons">
              <a:extLst>
                <a:ext uri="{FF2B5EF4-FFF2-40B4-BE49-F238E27FC236}">
                  <a16:creationId xmlns:a16="http://schemas.microsoft.com/office/drawing/2014/main" id="{F6A1F295-9AFB-68B8-9F84-6097115EAA85}"/>
                </a:ext>
              </a:extLst>
            </p:cNvPr>
            <p:cNvPicPr>
              <a:picLocks noChangeAspect="1" noChangeArrowheads="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765721" y="3482303"/>
              <a:ext cx="1005840" cy="1005840"/>
            </a:xfrm>
            <a:prstGeom prst="rect">
              <a:avLst/>
            </a:prstGeom>
            <a:noFill/>
            <a:extLst>
              <a:ext uri="{909E8E84-426E-40DD-AFC4-6F175D3DCCD1}">
                <a14:hiddenFill xmlns:a14="http://schemas.microsoft.com/office/drawing/2010/main">
                  <a:solidFill>
                    <a:srgbClr val="FFFFFF"/>
                  </a:solidFill>
                </a14:hiddenFill>
              </a:ext>
            </a:extLst>
          </p:spPr>
        </p:pic>
        <p:sp>
          <p:nvSpPr>
            <p:cNvPr id="57" name="Rectangle 56">
              <a:extLst>
                <a:ext uri="{FF2B5EF4-FFF2-40B4-BE49-F238E27FC236}">
                  <a16:creationId xmlns:a16="http://schemas.microsoft.com/office/drawing/2014/main" id="{6F3898A9-CD09-B823-B799-01D0CBA7905B}"/>
                </a:ext>
              </a:extLst>
            </p:cNvPr>
            <p:cNvSpPr/>
            <p:nvPr/>
          </p:nvSpPr>
          <p:spPr>
            <a:xfrm>
              <a:off x="3678874" y="2563394"/>
              <a:ext cx="1179534" cy="1920240"/>
            </a:xfrm>
            <a:prstGeom prst="rect">
              <a:avLst/>
            </a:prstGeom>
            <a:noFill/>
            <a:ln w="28575">
              <a:solidFill>
                <a:schemeClr val="accent4"/>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2"/>
                </a:solidFill>
              </a:endParaRPr>
            </a:p>
          </p:txBody>
        </p:sp>
      </p:grpSp>
      <p:sp>
        <p:nvSpPr>
          <p:cNvPr id="58" name="Multiplication Sign 57">
            <a:extLst>
              <a:ext uri="{FF2B5EF4-FFF2-40B4-BE49-F238E27FC236}">
                <a16:creationId xmlns:a16="http://schemas.microsoft.com/office/drawing/2014/main" id="{644C9524-1D1C-5541-42CD-EB5E9E5FD84B}"/>
              </a:ext>
            </a:extLst>
          </p:cNvPr>
          <p:cNvSpPr/>
          <p:nvPr/>
        </p:nvSpPr>
        <p:spPr>
          <a:xfrm>
            <a:off x="3449363" y="2707973"/>
            <a:ext cx="771851" cy="721027"/>
          </a:xfrm>
          <a:prstGeom prst="mathMultiply">
            <a:avLst>
              <a:gd name="adj1" fmla="val 14117"/>
            </a:avLst>
          </a:prstGeom>
          <a:solidFill>
            <a:srgbClr val="FF000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9" name="Slide Number Placeholder 58">
            <a:extLst>
              <a:ext uri="{FF2B5EF4-FFF2-40B4-BE49-F238E27FC236}">
                <a16:creationId xmlns:a16="http://schemas.microsoft.com/office/drawing/2014/main" id="{42F4ECCC-FBDD-C2D9-1D35-37DF055F98B8}"/>
              </a:ext>
            </a:extLst>
          </p:cNvPr>
          <p:cNvSpPr>
            <a:spLocks noGrp="1"/>
          </p:cNvSpPr>
          <p:nvPr>
            <p:ph type="sldNum" sz="quarter" idx="12"/>
          </p:nvPr>
        </p:nvSpPr>
        <p:spPr/>
        <p:txBody>
          <a:bodyPr/>
          <a:lstStyle/>
          <a:p>
            <a:fld id="{E23A660C-4BA6-8146-88A2-8F54BEB04FB8}" type="slidenum">
              <a:rPr lang="en-US" smtClean="0"/>
              <a:t>14</a:t>
            </a:fld>
            <a:endParaRPr lang="en-US" dirty="0"/>
          </a:p>
        </p:txBody>
      </p:sp>
      <p:sp>
        <p:nvSpPr>
          <p:cNvPr id="5" name="TextBox 4">
            <a:extLst>
              <a:ext uri="{FF2B5EF4-FFF2-40B4-BE49-F238E27FC236}">
                <a16:creationId xmlns:a16="http://schemas.microsoft.com/office/drawing/2014/main" id="{F758FA1D-BAFF-0729-D4C3-16C55F8C55C7}"/>
              </a:ext>
            </a:extLst>
          </p:cNvPr>
          <p:cNvSpPr txBox="1"/>
          <p:nvPr/>
        </p:nvSpPr>
        <p:spPr>
          <a:xfrm>
            <a:off x="2847276" y="3198268"/>
            <a:ext cx="1179534" cy="400110"/>
          </a:xfrm>
          <a:prstGeom prst="rect">
            <a:avLst/>
          </a:prstGeom>
          <a:noFill/>
        </p:spPr>
        <p:txBody>
          <a:bodyPr wrap="square">
            <a:spAutoFit/>
          </a:bodyPr>
          <a:lstStyle/>
          <a:p>
            <a:pPr algn="ctr"/>
            <a:r>
              <a:rPr lang="en-US" sz="2000" b="1" dirty="0">
                <a:solidFill>
                  <a:schemeClr val="tx2"/>
                </a:solidFill>
              </a:rPr>
              <a:t>RXs</a:t>
            </a:r>
          </a:p>
        </p:txBody>
      </p:sp>
      <p:sp>
        <p:nvSpPr>
          <p:cNvPr id="6" name="TextBox 5">
            <a:extLst>
              <a:ext uri="{FF2B5EF4-FFF2-40B4-BE49-F238E27FC236}">
                <a16:creationId xmlns:a16="http://schemas.microsoft.com/office/drawing/2014/main" id="{17228374-92BD-0F77-B6C8-B241EB288A23}"/>
              </a:ext>
            </a:extLst>
          </p:cNvPr>
          <p:cNvSpPr txBox="1"/>
          <p:nvPr/>
        </p:nvSpPr>
        <p:spPr>
          <a:xfrm>
            <a:off x="2917204" y="5228966"/>
            <a:ext cx="1895432" cy="400110"/>
          </a:xfrm>
          <a:prstGeom prst="rect">
            <a:avLst/>
          </a:prstGeom>
          <a:noFill/>
        </p:spPr>
        <p:txBody>
          <a:bodyPr wrap="square">
            <a:spAutoFit/>
          </a:bodyPr>
          <a:lstStyle/>
          <a:p>
            <a:pPr algn="ctr"/>
            <a:r>
              <a:rPr lang="en-US" sz="2000" b="1" dirty="0">
                <a:solidFill>
                  <a:schemeClr val="tx2"/>
                </a:solidFill>
              </a:rPr>
              <a:t>Workers</a:t>
            </a:r>
          </a:p>
        </p:txBody>
      </p:sp>
    </p:spTree>
    <p:extLst>
      <p:ext uri="{BB962C8B-B14F-4D97-AF65-F5344CB8AC3E}">
        <p14:creationId xmlns:p14="http://schemas.microsoft.com/office/powerpoint/2010/main" val="923514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CA0F47-62E2-FC9D-1F11-CB7AA3A391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6E841F-66E8-56EC-A32F-48042917DB87}"/>
              </a:ext>
            </a:extLst>
          </p:cNvPr>
          <p:cNvSpPr>
            <a:spLocks noGrp="1"/>
          </p:cNvSpPr>
          <p:nvPr>
            <p:ph type="title"/>
          </p:nvPr>
        </p:nvSpPr>
        <p:spPr/>
        <p:txBody>
          <a:bodyPr/>
          <a:lstStyle/>
          <a:p>
            <a:r>
              <a:rPr lang="en-US" dirty="0" err="1"/>
              <a:t>AccDirect</a:t>
            </a:r>
            <a:r>
              <a:rPr lang="en-US" dirty="0"/>
              <a:t>: Direct Enqueue from NIC</a:t>
            </a:r>
          </a:p>
        </p:txBody>
      </p:sp>
      <p:sp>
        <p:nvSpPr>
          <p:cNvPr id="3" name="Content Placeholder 2">
            <a:extLst>
              <a:ext uri="{FF2B5EF4-FFF2-40B4-BE49-F238E27FC236}">
                <a16:creationId xmlns:a16="http://schemas.microsoft.com/office/drawing/2014/main" id="{DB05B08B-889A-BC1E-70A3-DC9CE39E696E}"/>
              </a:ext>
            </a:extLst>
          </p:cNvPr>
          <p:cNvSpPr>
            <a:spLocks noGrp="1"/>
          </p:cNvSpPr>
          <p:nvPr>
            <p:ph idx="1"/>
          </p:nvPr>
        </p:nvSpPr>
        <p:spPr>
          <a:xfrm>
            <a:off x="838200" y="1825624"/>
            <a:ext cx="10515600" cy="1625733"/>
          </a:xfrm>
        </p:spPr>
        <p:txBody>
          <a:bodyPr/>
          <a:lstStyle/>
          <a:p>
            <a:r>
              <a:rPr lang="en-US" dirty="0"/>
              <a:t>Key insight: PCIe peer-to-peer communication</a:t>
            </a:r>
          </a:p>
        </p:txBody>
      </p:sp>
      <p:sp>
        <p:nvSpPr>
          <p:cNvPr id="55" name="Slide Number Placeholder 54">
            <a:extLst>
              <a:ext uri="{FF2B5EF4-FFF2-40B4-BE49-F238E27FC236}">
                <a16:creationId xmlns:a16="http://schemas.microsoft.com/office/drawing/2014/main" id="{070B5D3F-55C9-C9D1-ED06-8C46354E3EDD}"/>
              </a:ext>
            </a:extLst>
          </p:cNvPr>
          <p:cNvSpPr>
            <a:spLocks noGrp="1"/>
          </p:cNvSpPr>
          <p:nvPr>
            <p:ph type="sldNum" sz="quarter" idx="12"/>
          </p:nvPr>
        </p:nvSpPr>
        <p:spPr/>
        <p:txBody>
          <a:bodyPr/>
          <a:lstStyle/>
          <a:p>
            <a:fld id="{E23A660C-4BA6-8146-88A2-8F54BEB04FB8}" type="slidenum">
              <a:rPr lang="en-US" smtClean="0"/>
              <a:t>15</a:t>
            </a:fld>
            <a:endParaRPr lang="en-US" dirty="0"/>
          </a:p>
        </p:txBody>
      </p:sp>
    </p:spTree>
    <p:extLst>
      <p:ext uri="{BB962C8B-B14F-4D97-AF65-F5344CB8AC3E}">
        <p14:creationId xmlns:p14="http://schemas.microsoft.com/office/powerpoint/2010/main" val="4006892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91050-BD0E-5774-056A-2BEEAEC22F1A}"/>
            </a:ext>
          </a:extLst>
        </p:cNvPr>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2EAADE55-8816-97A1-685A-0EA4A05A72D8}"/>
              </a:ext>
            </a:extLst>
          </p:cNvPr>
          <p:cNvSpPr/>
          <p:nvPr/>
        </p:nvSpPr>
        <p:spPr>
          <a:xfrm>
            <a:off x="1583169" y="2474774"/>
            <a:ext cx="2374900" cy="49044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DRAM</a:t>
            </a:r>
          </a:p>
        </p:txBody>
      </p:sp>
      <p:sp>
        <p:nvSpPr>
          <p:cNvPr id="2" name="Title 1">
            <a:extLst>
              <a:ext uri="{FF2B5EF4-FFF2-40B4-BE49-F238E27FC236}">
                <a16:creationId xmlns:a16="http://schemas.microsoft.com/office/drawing/2014/main" id="{6DEEDF4A-69E3-E1EF-A786-4A989B609567}"/>
              </a:ext>
            </a:extLst>
          </p:cNvPr>
          <p:cNvSpPr>
            <a:spLocks noGrp="1"/>
          </p:cNvSpPr>
          <p:nvPr>
            <p:ph type="title"/>
          </p:nvPr>
        </p:nvSpPr>
        <p:spPr/>
        <p:txBody>
          <a:bodyPr/>
          <a:lstStyle/>
          <a:p>
            <a:r>
              <a:rPr lang="en-US" dirty="0" err="1"/>
              <a:t>AccDirect</a:t>
            </a:r>
            <a:r>
              <a:rPr lang="en-US" dirty="0"/>
              <a:t>: Direct Enqueue from NIC</a:t>
            </a:r>
          </a:p>
        </p:txBody>
      </p:sp>
      <p:sp>
        <p:nvSpPr>
          <p:cNvPr id="3" name="Content Placeholder 2">
            <a:extLst>
              <a:ext uri="{FF2B5EF4-FFF2-40B4-BE49-F238E27FC236}">
                <a16:creationId xmlns:a16="http://schemas.microsoft.com/office/drawing/2014/main" id="{A2DCA470-55AB-AFDC-5679-D4D536030485}"/>
              </a:ext>
            </a:extLst>
          </p:cNvPr>
          <p:cNvSpPr>
            <a:spLocks noGrp="1"/>
          </p:cNvSpPr>
          <p:nvPr>
            <p:ph idx="1"/>
          </p:nvPr>
        </p:nvSpPr>
        <p:spPr>
          <a:xfrm>
            <a:off x="838200" y="1825624"/>
            <a:ext cx="10515600" cy="1625733"/>
          </a:xfrm>
        </p:spPr>
        <p:txBody>
          <a:bodyPr/>
          <a:lstStyle/>
          <a:p>
            <a:r>
              <a:rPr lang="en-US" dirty="0"/>
              <a:t>Key insight: PCIe peer-to-peer communication</a:t>
            </a:r>
          </a:p>
        </p:txBody>
      </p:sp>
      <p:sp>
        <p:nvSpPr>
          <p:cNvPr id="5" name="Rectangle: Rounded Corners 4">
            <a:extLst>
              <a:ext uri="{FF2B5EF4-FFF2-40B4-BE49-F238E27FC236}">
                <a16:creationId xmlns:a16="http://schemas.microsoft.com/office/drawing/2014/main" id="{087AAE17-8991-8192-2964-F04FBB43C540}"/>
              </a:ext>
            </a:extLst>
          </p:cNvPr>
          <p:cNvSpPr/>
          <p:nvPr/>
        </p:nvSpPr>
        <p:spPr>
          <a:xfrm>
            <a:off x="1010836" y="3238935"/>
            <a:ext cx="3519567" cy="1717048"/>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ectangle: Rounded Corners 7">
            <a:extLst>
              <a:ext uri="{FF2B5EF4-FFF2-40B4-BE49-F238E27FC236}">
                <a16:creationId xmlns:a16="http://schemas.microsoft.com/office/drawing/2014/main" id="{51CCFB7C-8EDE-4FDE-45DE-6C4D90371E13}"/>
              </a:ext>
            </a:extLst>
          </p:cNvPr>
          <p:cNvSpPr/>
          <p:nvPr/>
        </p:nvSpPr>
        <p:spPr>
          <a:xfrm>
            <a:off x="1457376" y="5205565"/>
            <a:ext cx="869950" cy="914400"/>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pPr algn="ctr"/>
            <a:r>
              <a:rPr lang="en-US" dirty="0">
                <a:solidFill>
                  <a:schemeClr val="tx1"/>
                </a:solidFill>
              </a:rPr>
              <a:t>NIC</a:t>
            </a:r>
          </a:p>
        </p:txBody>
      </p:sp>
      <p:sp>
        <p:nvSpPr>
          <p:cNvPr id="9" name="Rectangle: Rounded Corners 8">
            <a:extLst>
              <a:ext uri="{FF2B5EF4-FFF2-40B4-BE49-F238E27FC236}">
                <a16:creationId xmlns:a16="http://schemas.microsoft.com/office/drawing/2014/main" id="{EB9DCA6A-FC3E-B32E-722E-CAD79824FAEE}"/>
              </a:ext>
            </a:extLst>
          </p:cNvPr>
          <p:cNvSpPr/>
          <p:nvPr/>
        </p:nvSpPr>
        <p:spPr>
          <a:xfrm>
            <a:off x="2902647" y="4125629"/>
            <a:ext cx="1431304" cy="66733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DLB</a:t>
            </a:r>
          </a:p>
        </p:txBody>
      </p:sp>
      <p:sp>
        <p:nvSpPr>
          <p:cNvPr id="12" name="Rectangle: Rounded Corners 11">
            <a:extLst>
              <a:ext uri="{FF2B5EF4-FFF2-40B4-BE49-F238E27FC236}">
                <a16:creationId xmlns:a16="http://schemas.microsoft.com/office/drawing/2014/main" id="{2CE7F033-1982-4D01-7BE2-0F6752DC0996}"/>
              </a:ext>
            </a:extLst>
          </p:cNvPr>
          <p:cNvSpPr/>
          <p:nvPr/>
        </p:nvSpPr>
        <p:spPr>
          <a:xfrm>
            <a:off x="1179241" y="4112016"/>
            <a:ext cx="1431304" cy="66733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PCIe Root Complex</a:t>
            </a:r>
          </a:p>
        </p:txBody>
      </p:sp>
      <p:sp>
        <p:nvSpPr>
          <p:cNvPr id="13" name="Rectangle 12">
            <a:extLst>
              <a:ext uri="{FF2B5EF4-FFF2-40B4-BE49-F238E27FC236}">
                <a16:creationId xmlns:a16="http://schemas.microsoft.com/office/drawing/2014/main" id="{2A2B3778-F96F-D5A4-4891-B4B98B3EAF0B}"/>
              </a:ext>
            </a:extLst>
          </p:cNvPr>
          <p:cNvSpPr/>
          <p:nvPr/>
        </p:nvSpPr>
        <p:spPr>
          <a:xfrm>
            <a:off x="1763695" y="5267800"/>
            <a:ext cx="292100" cy="281189"/>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475DAC-AF1C-964E-3ED2-146C1421C275}"/>
              </a:ext>
            </a:extLst>
          </p:cNvPr>
          <p:cNvSpPr/>
          <p:nvPr/>
        </p:nvSpPr>
        <p:spPr>
          <a:xfrm>
            <a:off x="3000258" y="4326605"/>
            <a:ext cx="292100" cy="281189"/>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8" descr="Cpu - Free computer icons">
            <a:extLst>
              <a:ext uri="{FF2B5EF4-FFF2-40B4-BE49-F238E27FC236}">
                <a16:creationId xmlns:a16="http://schemas.microsoft.com/office/drawing/2014/main" id="{8DB0769F-9973-D3A0-757D-F23D293B282F}"/>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81853" y="3326456"/>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8" descr="Cpu - Free computer icons">
            <a:extLst>
              <a:ext uri="{FF2B5EF4-FFF2-40B4-BE49-F238E27FC236}">
                <a16:creationId xmlns:a16="http://schemas.microsoft.com/office/drawing/2014/main" id="{8284D83D-0967-FAC7-7A77-5653D78E7746}"/>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994200" y="3326456"/>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8" descr="Cpu - Free computer icons">
            <a:extLst>
              <a:ext uri="{FF2B5EF4-FFF2-40B4-BE49-F238E27FC236}">
                <a16:creationId xmlns:a16="http://schemas.microsoft.com/office/drawing/2014/main" id="{DE877FB5-CED5-0AA8-A482-14DC21356F7E}"/>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90084" y="3321167"/>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8" descr="Cpu - Free computer icons">
            <a:extLst>
              <a:ext uri="{FF2B5EF4-FFF2-40B4-BE49-F238E27FC236}">
                <a16:creationId xmlns:a16="http://schemas.microsoft.com/office/drawing/2014/main" id="{4D8B386E-EC64-8EAA-4CCB-CDFF60AB2732}"/>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602431" y="3321167"/>
            <a:ext cx="731520" cy="731520"/>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a:extLst>
              <a:ext uri="{FF2B5EF4-FFF2-40B4-BE49-F238E27FC236}">
                <a16:creationId xmlns:a16="http://schemas.microsoft.com/office/drawing/2014/main" id="{F2D19192-F515-D450-B7B0-1D3B2DE0D9C7}"/>
              </a:ext>
            </a:extLst>
          </p:cNvPr>
          <p:cNvCxnSpPr>
            <a:stCxn id="6" idx="2"/>
            <a:endCxn id="5" idx="0"/>
          </p:cNvCxnSpPr>
          <p:nvPr/>
        </p:nvCxnSpPr>
        <p:spPr>
          <a:xfrm>
            <a:off x="2770619" y="2965221"/>
            <a:ext cx="1" cy="273714"/>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E1B692C-DDA6-D68D-8A63-AB7863189806}"/>
              </a:ext>
            </a:extLst>
          </p:cNvPr>
          <p:cNvCxnSpPr>
            <a:cxnSpLocks/>
          </p:cNvCxnSpPr>
          <p:nvPr/>
        </p:nvCxnSpPr>
        <p:spPr>
          <a:xfrm>
            <a:off x="2104573" y="4792966"/>
            <a:ext cx="0" cy="412599"/>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A5C54B69-DABA-05B8-E1B0-60C6D8AF72F6}"/>
              </a:ext>
            </a:extLst>
          </p:cNvPr>
          <p:cNvSpPr/>
          <p:nvPr/>
        </p:nvSpPr>
        <p:spPr>
          <a:xfrm>
            <a:off x="2128368" y="2579402"/>
            <a:ext cx="292100" cy="281189"/>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lide Number Placeholder 54">
            <a:extLst>
              <a:ext uri="{FF2B5EF4-FFF2-40B4-BE49-F238E27FC236}">
                <a16:creationId xmlns:a16="http://schemas.microsoft.com/office/drawing/2014/main" id="{227BFFAA-9118-74A8-DB3E-5774A33532EA}"/>
              </a:ext>
            </a:extLst>
          </p:cNvPr>
          <p:cNvSpPr>
            <a:spLocks noGrp="1"/>
          </p:cNvSpPr>
          <p:nvPr>
            <p:ph type="sldNum" sz="quarter" idx="12"/>
          </p:nvPr>
        </p:nvSpPr>
        <p:spPr/>
        <p:txBody>
          <a:bodyPr/>
          <a:lstStyle/>
          <a:p>
            <a:fld id="{E23A660C-4BA6-8146-88A2-8F54BEB04FB8}" type="slidenum">
              <a:rPr lang="en-US" smtClean="0"/>
              <a:t>16</a:t>
            </a:fld>
            <a:endParaRPr lang="en-US" dirty="0"/>
          </a:p>
        </p:txBody>
      </p:sp>
      <p:pic>
        <p:nvPicPr>
          <p:cNvPr id="4" name="Picture 8" descr="Cpu - Free computer icons">
            <a:extLst>
              <a:ext uri="{FF2B5EF4-FFF2-40B4-BE49-F238E27FC236}">
                <a16:creationId xmlns:a16="http://schemas.microsoft.com/office/drawing/2014/main" id="{A36659C0-E766-221F-45B5-D44A384971F9}"/>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999453" y="3326456"/>
            <a:ext cx="731520" cy="731520"/>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Connector: Elbow 15">
            <a:extLst>
              <a:ext uri="{FF2B5EF4-FFF2-40B4-BE49-F238E27FC236}">
                <a16:creationId xmlns:a16="http://schemas.microsoft.com/office/drawing/2014/main" id="{595F14B2-427C-D92C-4D72-E3A783E12832}"/>
              </a:ext>
            </a:extLst>
          </p:cNvPr>
          <p:cNvCxnSpPr>
            <a:cxnSpLocks/>
            <a:stCxn id="13" idx="0"/>
          </p:cNvCxnSpPr>
          <p:nvPr/>
        </p:nvCxnSpPr>
        <p:spPr>
          <a:xfrm rot="5400000" flipH="1" flipV="1">
            <a:off x="829490" y="3940847"/>
            <a:ext cx="2407209" cy="246698"/>
          </a:xfrm>
          <a:prstGeom prst="bentConnector3">
            <a:avLst>
              <a:gd name="adj1" fmla="val 45252"/>
            </a:avLst>
          </a:prstGeom>
          <a:ln w="38100">
            <a:solidFill>
              <a:srgbClr val="C00000"/>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04D3FF7B-501E-728A-F58D-45669B42539F}"/>
              </a:ext>
            </a:extLst>
          </p:cNvPr>
          <p:cNvCxnSpPr>
            <a:cxnSpLocks/>
            <a:stCxn id="14" idx="1"/>
          </p:cNvCxnSpPr>
          <p:nvPr/>
        </p:nvCxnSpPr>
        <p:spPr>
          <a:xfrm rot="10800000">
            <a:off x="2377914" y="2866968"/>
            <a:ext cx="622344" cy="1600232"/>
          </a:xfrm>
          <a:prstGeom prst="bentConnector2">
            <a:avLst/>
          </a:prstGeom>
          <a:ln w="38100">
            <a:solidFill>
              <a:srgbClr val="C00000"/>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6F9D804-348F-C5B8-E778-10767FD073FE}"/>
              </a:ext>
            </a:extLst>
          </p:cNvPr>
          <p:cNvSpPr txBox="1"/>
          <p:nvPr/>
        </p:nvSpPr>
        <p:spPr>
          <a:xfrm>
            <a:off x="1324584" y="6234145"/>
            <a:ext cx="2729002" cy="369332"/>
          </a:xfrm>
          <a:prstGeom prst="rect">
            <a:avLst/>
          </a:prstGeom>
          <a:noFill/>
        </p:spPr>
        <p:txBody>
          <a:bodyPr wrap="square" rtlCol="0">
            <a:spAutoFit/>
          </a:bodyPr>
          <a:lstStyle/>
          <a:p>
            <a:r>
              <a:rPr lang="en-US" dirty="0"/>
              <a:t>No Peer-to-Peer Support.</a:t>
            </a:r>
          </a:p>
        </p:txBody>
      </p:sp>
    </p:spTree>
    <p:extLst>
      <p:ext uri="{BB962C8B-B14F-4D97-AF65-F5344CB8AC3E}">
        <p14:creationId xmlns:p14="http://schemas.microsoft.com/office/powerpoint/2010/main" val="1604815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500"/>
                                  </p:stCondLst>
                                  <p:childTnLst>
                                    <p:set>
                                      <p:cBhvr>
                                        <p:cTn id="11" dur="1" fill="hold">
                                          <p:stCondLst>
                                            <p:cond delay="0"/>
                                          </p:stCondLst>
                                        </p:cTn>
                                        <p:tgtEl>
                                          <p:spTgt spid="27"/>
                                        </p:tgtEl>
                                        <p:attrNameLst>
                                          <p:attrName>style.visibility</p:attrName>
                                        </p:attrNameLst>
                                      </p:cBhvr>
                                      <p:to>
                                        <p:strVal val="visible"/>
                                      </p:to>
                                    </p:set>
                                  </p:childTnLst>
                                </p:cTn>
                              </p:par>
                            </p:childTnLst>
                          </p:cTn>
                        </p:par>
                        <p:par>
                          <p:cTn id="12" fill="hold">
                            <p:stCondLst>
                              <p:cond delay="500"/>
                            </p:stCondLst>
                            <p:childTnLst>
                              <p:par>
                                <p:cTn id="13" presetID="1" presetClass="entr" presetSubtype="0" fill="hold" nodeType="afterEffect">
                                  <p:stCondLst>
                                    <p:cond delay="50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3F2EC-D9D9-9BD0-E8BE-CBAE314C553B}"/>
            </a:ext>
          </a:extLst>
        </p:cNvPr>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88C4AF20-819D-98F3-16E7-F3D636FA27C5}"/>
              </a:ext>
            </a:extLst>
          </p:cNvPr>
          <p:cNvSpPr/>
          <p:nvPr/>
        </p:nvSpPr>
        <p:spPr>
          <a:xfrm>
            <a:off x="1583169" y="2474774"/>
            <a:ext cx="2374900" cy="49044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DRAM</a:t>
            </a:r>
          </a:p>
        </p:txBody>
      </p:sp>
      <p:sp>
        <p:nvSpPr>
          <p:cNvPr id="2" name="Title 1">
            <a:extLst>
              <a:ext uri="{FF2B5EF4-FFF2-40B4-BE49-F238E27FC236}">
                <a16:creationId xmlns:a16="http://schemas.microsoft.com/office/drawing/2014/main" id="{B0C9FEF7-E314-ED59-8650-CD207B2F3AEF}"/>
              </a:ext>
            </a:extLst>
          </p:cNvPr>
          <p:cNvSpPr>
            <a:spLocks noGrp="1"/>
          </p:cNvSpPr>
          <p:nvPr>
            <p:ph type="title"/>
          </p:nvPr>
        </p:nvSpPr>
        <p:spPr/>
        <p:txBody>
          <a:bodyPr/>
          <a:lstStyle/>
          <a:p>
            <a:r>
              <a:rPr lang="en-US" dirty="0" err="1"/>
              <a:t>AccDirect</a:t>
            </a:r>
            <a:r>
              <a:rPr lang="en-US" dirty="0"/>
              <a:t>: Direct Enqueue from NIC</a:t>
            </a:r>
          </a:p>
        </p:txBody>
      </p:sp>
      <p:sp>
        <p:nvSpPr>
          <p:cNvPr id="3" name="Content Placeholder 2">
            <a:extLst>
              <a:ext uri="{FF2B5EF4-FFF2-40B4-BE49-F238E27FC236}">
                <a16:creationId xmlns:a16="http://schemas.microsoft.com/office/drawing/2014/main" id="{F3CA322B-DC05-ECC8-528A-5BF38488B5F0}"/>
              </a:ext>
            </a:extLst>
          </p:cNvPr>
          <p:cNvSpPr>
            <a:spLocks noGrp="1"/>
          </p:cNvSpPr>
          <p:nvPr>
            <p:ph idx="1"/>
          </p:nvPr>
        </p:nvSpPr>
        <p:spPr>
          <a:xfrm>
            <a:off x="838200" y="1825624"/>
            <a:ext cx="10515600" cy="1625733"/>
          </a:xfrm>
        </p:spPr>
        <p:txBody>
          <a:bodyPr/>
          <a:lstStyle/>
          <a:p>
            <a:r>
              <a:rPr lang="en-US" dirty="0"/>
              <a:t>Key insight: PCIe peer-to-peer communication</a:t>
            </a:r>
          </a:p>
        </p:txBody>
      </p:sp>
      <p:sp>
        <p:nvSpPr>
          <p:cNvPr id="5" name="Rectangle: Rounded Corners 4">
            <a:extLst>
              <a:ext uri="{FF2B5EF4-FFF2-40B4-BE49-F238E27FC236}">
                <a16:creationId xmlns:a16="http://schemas.microsoft.com/office/drawing/2014/main" id="{A2E6A689-5CD0-66EB-2F4F-C295D9D22D0A}"/>
              </a:ext>
            </a:extLst>
          </p:cNvPr>
          <p:cNvSpPr/>
          <p:nvPr/>
        </p:nvSpPr>
        <p:spPr>
          <a:xfrm>
            <a:off x="1010836" y="3238935"/>
            <a:ext cx="3519567" cy="1717048"/>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ectangle: Rounded Corners 7">
            <a:extLst>
              <a:ext uri="{FF2B5EF4-FFF2-40B4-BE49-F238E27FC236}">
                <a16:creationId xmlns:a16="http://schemas.microsoft.com/office/drawing/2014/main" id="{620C7601-3F04-9433-D37C-C52AD36601F8}"/>
              </a:ext>
            </a:extLst>
          </p:cNvPr>
          <p:cNvSpPr/>
          <p:nvPr/>
        </p:nvSpPr>
        <p:spPr>
          <a:xfrm>
            <a:off x="1457376" y="5205565"/>
            <a:ext cx="869950" cy="914400"/>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pPr algn="ctr"/>
            <a:r>
              <a:rPr lang="en-US" dirty="0">
                <a:solidFill>
                  <a:schemeClr val="tx1"/>
                </a:solidFill>
              </a:rPr>
              <a:t>NIC</a:t>
            </a:r>
          </a:p>
        </p:txBody>
      </p:sp>
      <p:sp>
        <p:nvSpPr>
          <p:cNvPr id="9" name="Rectangle: Rounded Corners 8">
            <a:extLst>
              <a:ext uri="{FF2B5EF4-FFF2-40B4-BE49-F238E27FC236}">
                <a16:creationId xmlns:a16="http://schemas.microsoft.com/office/drawing/2014/main" id="{376FF10C-46E4-D55C-4B89-93253B914379}"/>
              </a:ext>
            </a:extLst>
          </p:cNvPr>
          <p:cNvSpPr/>
          <p:nvPr/>
        </p:nvSpPr>
        <p:spPr>
          <a:xfrm>
            <a:off x="2902647" y="4125629"/>
            <a:ext cx="1431304" cy="66733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DLB</a:t>
            </a:r>
          </a:p>
        </p:txBody>
      </p:sp>
      <p:sp>
        <p:nvSpPr>
          <p:cNvPr id="12" name="Rectangle: Rounded Corners 11">
            <a:extLst>
              <a:ext uri="{FF2B5EF4-FFF2-40B4-BE49-F238E27FC236}">
                <a16:creationId xmlns:a16="http://schemas.microsoft.com/office/drawing/2014/main" id="{226E5972-980B-CB12-AECA-A2F00603AB09}"/>
              </a:ext>
            </a:extLst>
          </p:cNvPr>
          <p:cNvSpPr/>
          <p:nvPr/>
        </p:nvSpPr>
        <p:spPr>
          <a:xfrm>
            <a:off x="1179241" y="4112016"/>
            <a:ext cx="1431304" cy="66733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PCIe Root Complex</a:t>
            </a:r>
          </a:p>
        </p:txBody>
      </p:sp>
      <p:sp>
        <p:nvSpPr>
          <p:cNvPr id="13" name="Rectangle 12">
            <a:extLst>
              <a:ext uri="{FF2B5EF4-FFF2-40B4-BE49-F238E27FC236}">
                <a16:creationId xmlns:a16="http://schemas.microsoft.com/office/drawing/2014/main" id="{61B16B90-D40F-F02A-DF88-7E128618746B}"/>
              </a:ext>
            </a:extLst>
          </p:cNvPr>
          <p:cNvSpPr/>
          <p:nvPr/>
        </p:nvSpPr>
        <p:spPr>
          <a:xfrm>
            <a:off x="1763695" y="5267800"/>
            <a:ext cx="292100" cy="281189"/>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0D2FA13-CDCA-D99A-E7FE-296DBB2097FA}"/>
              </a:ext>
            </a:extLst>
          </p:cNvPr>
          <p:cNvSpPr/>
          <p:nvPr/>
        </p:nvSpPr>
        <p:spPr>
          <a:xfrm>
            <a:off x="3000258" y="4326605"/>
            <a:ext cx="292100" cy="281189"/>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8" descr="Cpu - Free computer icons">
            <a:extLst>
              <a:ext uri="{FF2B5EF4-FFF2-40B4-BE49-F238E27FC236}">
                <a16:creationId xmlns:a16="http://schemas.microsoft.com/office/drawing/2014/main" id="{9523836F-D4D1-3D0D-833F-7E05F38FBC05}"/>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81853" y="3326456"/>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8" descr="Cpu - Free computer icons">
            <a:extLst>
              <a:ext uri="{FF2B5EF4-FFF2-40B4-BE49-F238E27FC236}">
                <a16:creationId xmlns:a16="http://schemas.microsoft.com/office/drawing/2014/main" id="{46992C6A-5C6D-D2AE-BA22-67F20DBCDB26}"/>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994200" y="3326456"/>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8" descr="Cpu - Free computer icons">
            <a:extLst>
              <a:ext uri="{FF2B5EF4-FFF2-40B4-BE49-F238E27FC236}">
                <a16:creationId xmlns:a16="http://schemas.microsoft.com/office/drawing/2014/main" id="{140AE7D2-C32D-B516-9E87-60EC784F0787}"/>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90084" y="3321167"/>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8" descr="Cpu - Free computer icons">
            <a:extLst>
              <a:ext uri="{FF2B5EF4-FFF2-40B4-BE49-F238E27FC236}">
                <a16:creationId xmlns:a16="http://schemas.microsoft.com/office/drawing/2014/main" id="{C9E819C4-CF81-6625-B415-39DFBE05295D}"/>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602431" y="3321167"/>
            <a:ext cx="731520" cy="731520"/>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a:extLst>
              <a:ext uri="{FF2B5EF4-FFF2-40B4-BE49-F238E27FC236}">
                <a16:creationId xmlns:a16="http://schemas.microsoft.com/office/drawing/2014/main" id="{D0F66228-BC59-DD3F-898A-1503FE79A233}"/>
              </a:ext>
            </a:extLst>
          </p:cNvPr>
          <p:cNvCxnSpPr>
            <a:stCxn id="6" idx="2"/>
            <a:endCxn id="5" idx="0"/>
          </p:cNvCxnSpPr>
          <p:nvPr/>
        </p:nvCxnSpPr>
        <p:spPr>
          <a:xfrm>
            <a:off x="2770619" y="2965221"/>
            <a:ext cx="1" cy="273714"/>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997502E5-8981-8DB8-1FAC-0189E4560B91}"/>
              </a:ext>
            </a:extLst>
          </p:cNvPr>
          <p:cNvCxnSpPr>
            <a:cxnSpLocks/>
          </p:cNvCxnSpPr>
          <p:nvPr/>
        </p:nvCxnSpPr>
        <p:spPr>
          <a:xfrm>
            <a:off x="2104573" y="4792966"/>
            <a:ext cx="0" cy="412599"/>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48367F09-53B7-3D08-D48F-1A7BFD83CA7F}"/>
              </a:ext>
            </a:extLst>
          </p:cNvPr>
          <p:cNvSpPr/>
          <p:nvPr/>
        </p:nvSpPr>
        <p:spPr>
          <a:xfrm>
            <a:off x="2128368" y="2579402"/>
            <a:ext cx="292100" cy="281189"/>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Elbow 15">
            <a:extLst>
              <a:ext uri="{FF2B5EF4-FFF2-40B4-BE49-F238E27FC236}">
                <a16:creationId xmlns:a16="http://schemas.microsoft.com/office/drawing/2014/main" id="{59530ABA-3FBA-D057-3DAB-10F3D94E69C2}"/>
              </a:ext>
            </a:extLst>
          </p:cNvPr>
          <p:cNvCxnSpPr>
            <a:cxnSpLocks/>
            <a:stCxn id="13" idx="0"/>
          </p:cNvCxnSpPr>
          <p:nvPr/>
        </p:nvCxnSpPr>
        <p:spPr>
          <a:xfrm rot="5400000" flipH="1" flipV="1">
            <a:off x="829490" y="3940847"/>
            <a:ext cx="2407209" cy="246698"/>
          </a:xfrm>
          <a:prstGeom prst="bentConnector3">
            <a:avLst>
              <a:gd name="adj1" fmla="val 45252"/>
            </a:avLst>
          </a:prstGeom>
          <a:ln w="38100">
            <a:solidFill>
              <a:srgbClr val="C00000"/>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C010E592-F862-7D50-5A01-CF0565802E9F}"/>
              </a:ext>
            </a:extLst>
          </p:cNvPr>
          <p:cNvCxnSpPr>
            <a:cxnSpLocks/>
            <a:stCxn id="14" idx="1"/>
          </p:cNvCxnSpPr>
          <p:nvPr/>
        </p:nvCxnSpPr>
        <p:spPr>
          <a:xfrm rot="10800000">
            <a:off x="2377914" y="2866968"/>
            <a:ext cx="622344" cy="1600232"/>
          </a:xfrm>
          <a:prstGeom prst="bentConnector2">
            <a:avLst/>
          </a:prstGeom>
          <a:ln w="38100">
            <a:solidFill>
              <a:srgbClr val="C00000"/>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sp>
        <p:nvSpPr>
          <p:cNvPr id="40" name="Rectangle: Rounded Corners 39">
            <a:extLst>
              <a:ext uri="{FF2B5EF4-FFF2-40B4-BE49-F238E27FC236}">
                <a16:creationId xmlns:a16="http://schemas.microsoft.com/office/drawing/2014/main" id="{6668720C-637C-02E7-D821-936C3A6635F5}"/>
              </a:ext>
            </a:extLst>
          </p:cNvPr>
          <p:cNvSpPr/>
          <p:nvPr/>
        </p:nvSpPr>
        <p:spPr>
          <a:xfrm>
            <a:off x="5164502" y="3238935"/>
            <a:ext cx="3519567" cy="1717048"/>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Rectangle: Rounded Corners 40">
            <a:extLst>
              <a:ext uri="{FF2B5EF4-FFF2-40B4-BE49-F238E27FC236}">
                <a16:creationId xmlns:a16="http://schemas.microsoft.com/office/drawing/2014/main" id="{3570149D-B58C-86DA-0D18-E78D3143AABC}"/>
              </a:ext>
            </a:extLst>
          </p:cNvPr>
          <p:cNvSpPr/>
          <p:nvPr/>
        </p:nvSpPr>
        <p:spPr>
          <a:xfrm>
            <a:off x="5611042" y="5205565"/>
            <a:ext cx="869950" cy="914400"/>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pPr algn="ctr"/>
            <a:r>
              <a:rPr lang="en-US" dirty="0">
                <a:solidFill>
                  <a:schemeClr val="tx1"/>
                </a:solidFill>
              </a:rPr>
              <a:t>NIC</a:t>
            </a:r>
          </a:p>
        </p:txBody>
      </p:sp>
      <p:sp>
        <p:nvSpPr>
          <p:cNvPr id="42" name="Rectangle: Rounded Corners 41">
            <a:extLst>
              <a:ext uri="{FF2B5EF4-FFF2-40B4-BE49-F238E27FC236}">
                <a16:creationId xmlns:a16="http://schemas.microsoft.com/office/drawing/2014/main" id="{E62A4B41-EB87-E31A-AD05-CADA29B88540}"/>
              </a:ext>
            </a:extLst>
          </p:cNvPr>
          <p:cNvSpPr/>
          <p:nvPr/>
        </p:nvSpPr>
        <p:spPr>
          <a:xfrm>
            <a:off x="7056313" y="4125629"/>
            <a:ext cx="1431304" cy="66733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DLB</a:t>
            </a:r>
          </a:p>
        </p:txBody>
      </p:sp>
      <p:sp>
        <p:nvSpPr>
          <p:cNvPr id="43" name="Rectangle: Rounded Corners 42">
            <a:extLst>
              <a:ext uri="{FF2B5EF4-FFF2-40B4-BE49-F238E27FC236}">
                <a16:creationId xmlns:a16="http://schemas.microsoft.com/office/drawing/2014/main" id="{AE561C9F-7EF3-4954-D390-4F089E5B5853}"/>
              </a:ext>
            </a:extLst>
          </p:cNvPr>
          <p:cNvSpPr/>
          <p:nvPr/>
        </p:nvSpPr>
        <p:spPr>
          <a:xfrm>
            <a:off x="5332907" y="4112016"/>
            <a:ext cx="1431304" cy="66733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PCIe Root Complex</a:t>
            </a:r>
          </a:p>
        </p:txBody>
      </p:sp>
      <p:sp>
        <p:nvSpPr>
          <p:cNvPr id="44" name="Rectangle 43">
            <a:extLst>
              <a:ext uri="{FF2B5EF4-FFF2-40B4-BE49-F238E27FC236}">
                <a16:creationId xmlns:a16="http://schemas.microsoft.com/office/drawing/2014/main" id="{58584025-1B98-5461-0236-07C5A9CF8738}"/>
              </a:ext>
            </a:extLst>
          </p:cNvPr>
          <p:cNvSpPr/>
          <p:nvPr/>
        </p:nvSpPr>
        <p:spPr>
          <a:xfrm>
            <a:off x="5917361" y="5267800"/>
            <a:ext cx="292100" cy="281189"/>
          </a:xfrm>
          <a:prstGeom prst="rect">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23B169D2-6799-3299-7E70-04C8D966878E}"/>
              </a:ext>
            </a:extLst>
          </p:cNvPr>
          <p:cNvSpPr/>
          <p:nvPr/>
        </p:nvSpPr>
        <p:spPr>
          <a:xfrm>
            <a:off x="7153924" y="4326605"/>
            <a:ext cx="292100" cy="281189"/>
          </a:xfrm>
          <a:prstGeom prst="rect">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Connector: Elbow 46">
            <a:extLst>
              <a:ext uri="{FF2B5EF4-FFF2-40B4-BE49-F238E27FC236}">
                <a16:creationId xmlns:a16="http://schemas.microsoft.com/office/drawing/2014/main" id="{AB68D734-A9CC-0000-0137-8B6B4E1ACB70}"/>
              </a:ext>
            </a:extLst>
          </p:cNvPr>
          <p:cNvCxnSpPr>
            <a:stCxn id="44" idx="0"/>
            <a:endCxn id="45" idx="1"/>
          </p:cNvCxnSpPr>
          <p:nvPr/>
        </p:nvCxnSpPr>
        <p:spPr>
          <a:xfrm rot="5400000" flipH="1" flipV="1">
            <a:off x="6208367" y="4322244"/>
            <a:ext cx="800600" cy="1090513"/>
          </a:xfrm>
          <a:prstGeom prst="bentConnector2">
            <a:avLst/>
          </a:prstGeom>
          <a:ln w="38100">
            <a:solidFill>
              <a:srgbClr val="01A0A1"/>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pic>
        <p:nvPicPr>
          <p:cNvPr id="48" name="Picture 8" descr="Cpu - Free computer icons">
            <a:extLst>
              <a:ext uri="{FF2B5EF4-FFF2-40B4-BE49-F238E27FC236}">
                <a16:creationId xmlns:a16="http://schemas.microsoft.com/office/drawing/2014/main" id="{5CFB5CA1-17B6-5ABA-C4F6-EE2DEBE72017}"/>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335519" y="3326456"/>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8" descr="Cpu - Free computer icons">
            <a:extLst>
              <a:ext uri="{FF2B5EF4-FFF2-40B4-BE49-F238E27FC236}">
                <a16:creationId xmlns:a16="http://schemas.microsoft.com/office/drawing/2014/main" id="{4D138546-9884-C146-2852-F05B8A0B478D}"/>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147866" y="3326456"/>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8" descr="Cpu - Free computer icons">
            <a:extLst>
              <a:ext uri="{FF2B5EF4-FFF2-40B4-BE49-F238E27FC236}">
                <a16:creationId xmlns:a16="http://schemas.microsoft.com/office/drawing/2014/main" id="{2594A96B-5ECA-12C3-D6EE-03D2270B7810}"/>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943750" y="3321167"/>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8" descr="Cpu - Free computer icons">
            <a:extLst>
              <a:ext uri="{FF2B5EF4-FFF2-40B4-BE49-F238E27FC236}">
                <a16:creationId xmlns:a16="http://schemas.microsoft.com/office/drawing/2014/main" id="{E862398C-3701-3A70-813B-3913CE5E5800}"/>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756097" y="3321167"/>
            <a:ext cx="731520" cy="731520"/>
          </a:xfrm>
          <a:prstGeom prst="rect">
            <a:avLst/>
          </a:prstGeom>
          <a:noFill/>
          <a:extLst>
            <a:ext uri="{909E8E84-426E-40DD-AFC4-6F175D3DCCD1}">
              <a14:hiddenFill xmlns:a14="http://schemas.microsoft.com/office/drawing/2010/main">
                <a:solidFill>
                  <a:srgbClr val="FFFFFF"/>
                </a:solidFill>
              </a14:hiddenFill>
            </a:ext>
          </a:extLst>
        </p:spPr>
      </p:pic>
      <p:sp>
        <p:nvSpPr>
          <p:cNvPr id="52" name="Rectangle: Rounded Corners 51">
            <a:extLst>
              <a:ext uri="{FF2B5EF4-FFF2-40B4-BE49-F238E27FC236}">
                <a16:creationId xmlns:a16="http://schemas.microsoft.com/office/drawing/2014/main" id="{9466BC2D-2348-E16A-E57C-A0812E76E057}"/>
              </a:ext>
            </a:extLst>
          </p:cNvPr>
          <p:cNvSpPr/>
          <p:nvPr/>
        </p:nvSpPr>
        <p:spPr>
          <a:xfrm>
            <a:off x="5736835" y="2474774"/>
            <a:ext cx="2374900" cy="49044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DRAM</a:t>
            </a:r>
          </a:p>
        </p:txBody>
      </p:sp>
      <p:cxnSp>
        <p:nvCxnSpPr>
          <p:cNvPr id="53" name="Straight Arrow Connector 52">
            <a:extLst>
              <a:ext uri="{FF2B5EF4-FFF2-40B4-BE49-F238E27FC236}">
                <a16:creationId xmlns:a16="http://schemas.microsoft.com/office/drawing/2014/main" id="{EDB492CB-D63E-2728-13BC-22B135EBFDB5}"/>
              </a:ext>
            </a:extLst>
          </p:cNvPr>
          <p:cNvCxnSpPr>
            <a:stCxn id="52" idx="2"/>
            <a:endCxn id="40" idx="0"/>
          </p:cNvCxnSpPr>
          <p:nvPr/>
        </p:nvCxnSpPr>
        <p:spPr>
          <a:xfrm>
            <a:off x="6924285" y="2965221"/>
            <a:ext cx="1" cy="273714"/>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CDD2ADF9-9A9F-ADD6-428D-ADB2CDD5F455}"/>
              </a:ext>
            </a:extLst>
          </p:cNvPr>
          <p:cNvCxnSpPr>
            <a:cxnSpLocks/>
          </p:cNvCxnSpPr>
          <p:nvPr/>
        </p:nvCxnSpPr>
        <p:spPr>
          <a:xfrm>
            <a:off x="6258239" y="4792966"/>
            <a:ext cx="0" cy="412599"/>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5" name="Slide Number Placeholder 54">
            <a:extLst>
              <a:ext uri="{FF2B5EF4-FFF2-40B4-BE49-F238E27FC236}">
                <a16:creationId xmlns:a16="http://schemas.microsoft.com/office/drawing/2014/main" id="{CBF5EE62-8AD4-2BC2-781A-730FAA66015F}"/>
              </a:ext>
            </a:extLst>
          </p:cNvPr>
          <p:cNvSpPr>
            <a:spLocks noGrp="1"/>
          </p:cNvSpPr>
          <p:nvPr>
            <p:ph type="sldNum" sz="quarter" idx="12"/>
          </p:nvPr>
        </p:nvSpPr>
        <p:spPr/>
        <p:txBody>
          <a:bodyPr/>
          <a:lstStyle/>
          <a:p>
            <a:fld id="{E23A660C-4BA6-8146-88A2-8F54BEB04FB8}" type="slidenum">
              <a:rPr lang="en-US" smtClean="0"/>
              <a:t>17</a:t>
            </a:fld>
            <a:endParaRPr lang="en-US" dirty="0"/>
          </a:p>
        </p:txBody>
      </p:sp>
    </p:spTree>
    <p:extLst>
      <p:ext uri="{BB962C8B-B14F-4D97-AF65-F5344CB8AC3E}">
        <p14:creationId xmlns:p14="http://schemas.microsoft.com/office/powerpoint/2010/main" val="1196260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47"/>
                                        </p:tgtEl>
                                      </p:cBhvr>
                                    </p:animEffect>
                                    <p:animScale>
                                      <p:cBhvr>
                                        <p:cTn id="7" dur="250" autoRev="1" fill="hold"/>
                                        <p:tgtEl>
                                          <p:spTgt spid="4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408B8F-0738-41A1-EDBF-DA43478752A4}"/>
            </a:ext>
          </a:extLst>
        </p:cNvPr>
        <p:cNvGrpSpPr/>
        <p:nvPr/>
      </p:nvGrpSpPr>
      <p:grpSpPr>
        <a:xfrm>
          <a:off x="0" y="0"/>
          <a:ext cx="0" cy="0"/>
          <a:chOff x="0" y="0"/>
          <a:chExt cx="0" cy="0"/>
        </a:xfrm>
      </p:grpSpPr>
      <p:sp>
        <p:nvSpPr>
          <p:cNvPr id="4" name="사각형: 둥근 모서리 145">
            <a:extLst>
              <a:ext uri="{FF2B5EF4-FFF2-40B4-BE49-F238E27FC236}">
                <a16:creationId xmlns:a16="http://schemas.microsoft.com/office/drawing/2014/main" id="{21DC6CD1-0416-1014-E22D-7B8AFEC2E56F}"/>
              </a:ext>
            </a:extLst>
          </p:cNvPr>
          <p:cNvSpPr/>
          <p:nvPr/>
        </p:nvSpPr>
        <p:spPr>
          <a:xfrm rot="16200000">
            <a:off x="7162315" y="2452860"/>
            <a:ext cx="3181354" cy="4338015"/>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i="1">
              <a:solidFill>
                <a:schemeClr val="tx1"/>
              </a:solidFill>
              <a:cs typeface="Arial" panose="020B0604020202020204" pitchFamily="34" charset="0"/>
            </a:endParaRPr>
          </a:p>
        </p:txBody>
      </p:sp>
      <p:sp>
        <p:nvSpPr>
          <p:cNvPr id="86" name="직사각형 6">
            <a:extLst>
              <a:ext uri="{FF2B5EF4-FFF2-40B4-BE49-F238E27FC236}">
                <a16:creationId xmlns:a16="http://schemas.microsoft.com/office/drawing/2014/main" id="{C752013A-AFAA-75F6-482E-0B21A7E57BC2}"/>
              </a:ext>
            </a:extLst>
          </p:cNvPr>
          <p:cNvSpPr/>
          <p:nvPr/>
        </p:nvSpPr>
        <p:spPr>
          <a:xfrm>
            <a:off x="6642381" y="3148215"/>
            <a:ext cx="4175469" cy="2950027"/>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cs typeface="Arial" panose="020B0604020202020204" pitchFamily="34" charset="0"/>
            </a:endParaRPr>
          </a:p>
        </p:txBody>
      </p:sp>
      <p:sp>
        <p:nvSpPr>
          <p:cNvPr id="87" name="직사각형 58">
            <a:extLst>
              <a:ext uri="{FF2B5EF4-FFF2-40B4-BE49-F238E27FC236}">
                <a16:creationId xmlns:a16="http://schemas.microsoft.com/office/drawing/2014/main" id="{95DFF201-40E8-13B2-3C74-C1286CA625F2}"/>
              </a:ext>
            </a:extLst>
          </p:cNvPr>
          <p:cNvSpPr/>
          <p:nvPr/>
        </p:nvSpPr>
        <p:spPr>
          <a:xfrm>
            <a:off x="6909933" y="5131780"/>
            <a:ext cx="3752738" cy="879401"/>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1600" dirty="0">
                <a:solidFill>
                  <a:schemeClr val="tx1"/>
                </a:solidFill>
                <a:cs typeface="Arial" panose="020B0604020202020204" pitchFamily="34" charset="0"/>
              </a:rPr>
              <a:t>M</a:t>
            </a:r>
            <a:r>
              <a:rPr lang="en-US" altLang="zh-CN" sz="1600" dirty="0">
                <a:solidFill>
                  <a:schemeClr val="tx1"/>
                </a:solidFill>
                <a:cs typeface="Arial" panose="020B0604020202020204" pitchFamily="34" charset="0"/>
              </a:rPr>
              <a:t>emory</a:t>
            </a:r>
            <a:endParaRPr lang="ko-KR" altLang="en-US" sz="1600" dirty="0">
              <a:solidFill>
                <a:schemeClr val="tx1"/>
              </a:solidFill>
              <a:cs typeface="Arial" panose="020B0604020202020204" pitchFamily="34" charset="0"/>
            </a:endParaRPr>
          </a:p>
        </p:txBody>
      </p:sp>
      <p:sp>
        <p:nvSpPr>
          <p:cNvPr id="88" name="직사각형 61">
            <a:extLst>
              <a:ext uri="{FF2B5EF4-FFF2-40B4-BE49-F238E27FC236}">
                <a16:creationId xmlns:a16="http://schemas.microsoft.com/office/drawing/2014/main" id="{D3C7096B-3293-E298-5E07-17047479FDB5}"/>
              </a:ext>
            </a:extLst>
          </p:cNvPr>
          <p:cNvSpPr/>
          <p:nvPr/>
        </p:nvSpPr>
        <p:spPr>
          <a:xfrm>
            <a:off x="8738938" y="3205579"/>
            <a:ext cx="1935928" cy="1887295"/>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89" name="직사각형 60">
            <a:extLst>
              <a:ext uri="{FF2B5EF4-FFF2-40B4-BE49-F238E27FC236}">
                <a16:creationId xmlns:a16="http://schemas.microsoft.com/office/drawing/2014/main" id="{B29130B8-E674-B017-4AA3-24CB427F3171}"/>
              </a:ext>
            </a:extLst>
          </p:cNvPr>
          <p:cNvSpPr/>
          <p:nvPr/>
        </p:nvSpPr>
        <p:spPr>
          <a:xfrm>
            <a:off x="6922405" y="3438369"/>
            <a:ext cx="1744126" cy="1588167"/>
          </a:xfrm>
          <a:prstGeom prst="rect">
            <a:avLst/>
          </a:prstGeom>
          <a:solidFill>
            <a:srgbClr val="F0C2A3"/>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tx1"/>
              </a:solidFill>
              <a:cs typeface="Arial" panose="020B0604020202020204" pitchFamily="34" charset="0"/>
            </a:endParaRPr>
          </a:p>
        </p:txBody>
      </p:sp>
      <p:sp>
        <p:nvSpPr>
          <p:cNvPr id="90" name="직사각형 8">
            <a:extLst>
              <a:ext uri="{FF2B5EF4-FFF2-40B4-BE49-F238E27FC236}">
                <a16:creationId xmlns:a16="http://schemas.microsoft.com/office/drawing/2014/main" id="{33D23AA7-D7EB-33FF-1C18-A02DECD10F7A}"/>
              </a:ext>
            </a:extLst>
          </p:cNvPr>
          <p:cNvSpPr/>
          <p:nvPr/>
        </p:nvSpPr>
        <p:spPr>
          <a:xfrm>
            <a:off x="8799770" y="4155006"/>
            <a:ext cx="1822917" cy="871534"/>
          </a:xfrm>
          <a:prstGeom prst="rect">
            <a:avLst/>
          </a:prstGeom>
          <a:solidFill>
            <a:schemeClr val="accent4">
              <a:lumMod val="20000"/>
              <a:lumOff val="80000"/>
            </a:schemeClr>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tx1"/>
              </a:solidFill>
              <a:cs typeface="Arial" panose="020B0604020202020204" pitchFamily="34" charset="0"/>
            </a:endParaRPr>
          </a:p>
        </p:txBody>
      </p:sp>
      <p:grpSp>
        <p:nvGrpSpPr>
          <p:cNvPr id="91" name="그룹 206">
            <a:extLst>
              <a:ext uri="{FF2B5EF4-FFF2-40B4-BE49-F238E27FC236}">
                <a16:creationId xmlns:a16="http://schemas.microsoft.com/office/drawing/2014/main" id="{D74FFC19-B947-AAE0-DDF6-79DF63D08569}"/>
              </a:ext>
            </a:extLst>
          </p:cNvPr>
          <p:cNvGrpSpPr/>
          <p:nvPr/>
        </p:nvGrpSpPr>
        <p:grpSpPr>
          <a:xfrm>
            <a:off x="8806400" y="3453510"/>
            <a:ext cx="1811822" cy="652245"/>
            <a:chOff x="4833568" y="264856"/>
            <a:chExt cx="1369112" cy="580189"/>
          </a:xfrm>
        </p:grpSpPr>
        <p:sp>
          <p:nvSpPr>
            <p:cNvPr id="148" name="직사각형 80">
              <a:extLst>
                <a:ext uri="{FF2B5EF4-FFF2-40B4-BE49-F238E27FC236}">
                  <a16:creationId xmlns:a16="http://schemas.microsoft.com/office/drawing/2014/main" id="{D2B3770C-7746-145D-E3CD-84C2CD01D72A}"/>
                </a:ext>
              </a:extLst>
            </p:cNvPr>
            <p:cNvSpPr/>
            <p:nvPr/>
          </p:nvSpPr>
          <p:spPr>
            <a:xfrm>
              <a:off x="4833568"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49" name="직사각형 85">
              <a:extLst>
                <a:ext uri="{FF2B5EF4-FFF2-40B4-BE49-F238E27FC236}">
                  <a16:creationId xmlns:a16="http://schemas.microsoft.com/office/drawing/2014/main" id="{32396CCD-EA12-2F3C-E311-08E1FD9D7965}"/>
                </a:ext>
              </a:extLst>
            </p:cNvPr>
            <p:cNvSpPr/>
            <p:nvPr/>
          </p:nvSpPr>
          <p:spPr>
            <a:xfrm>
              <a:off x="5193272"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50" name="직사각형 86">
              <a:extLst>
                <a:ext uri="{FF2B5EF4-FFF2-40B4-BE49-F238E27FC236}">
                  <a16:creationId xmlns:a16="http://schemas.microsoft.com/office/drawing/2014/main" id="{3F90C076-064B-DD4E-0C1A-B024F11E2FB7}"/>
                </a:ext>
              </a:extLst>
            </p:cNvPr>
            <p:cNvSpPr/>
            <p:nvPr/>
          </p:nvSpPr>
          <p:spPr>
            <a:xfrm>
              <a:off x="5552977"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51" name="직사각형 88">
              <a:extLst>
                <a:ext uri="{FF2B5EF4-FFF2-40B4-BE49-F238E27FC236}">
                  <a16:creationId xmlns:a16="http://schemas.microsoft.com/office/drawing/2014/main" id="{E0641BC5-C0F3-5ACD-0B3E-31915537B7DE}"/>
                </a:ext>
              </a:extLst>
            </p:cNvPr>
            <p:cNvSpPr/>
            <p:nvPr/>
          </p:nvSpPr>
          <p:spPr>
            <a:xfrm>
              <a:off x="5912681"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52" name="직사각형 118">
              <a:extLst>
                <a:ext uri="{FF2B5EF4-FFF2-40B4-BE49-F238E27FC236}">
                  <a16:creationId xmlns:a16="http://schemas.microsoft.com/office/drawing/2014/main" id="{44E98CBB-FB1A-45A3-C636-292F7D641C4D}"/>
                </a:ext>
              </a:extLst>
            </p:cNvPr>
            <p:cNvSpPr/>
            <p:nvPr/>
          </p:nvSpPr>
          <p:spPr>
            <a:xfrm>
              <a:off x="4833568"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53" name="직사각형 131">
              <a:extLst>
                <a:ext uri="{FF2B5EF4-FFF2-40B4-BE49-F238E27FC236}">
                  <a16:creationId xmlns:a16="http://schemas.microsoft.com/office/drawing/2014/main" id="{FF969543-21A1-9448-DCD0-EA9F0016E5B9}"/>
                </a:ext>
              </a:extLst>
            </p:cNvPr>
            <p:cNvSpPr/>
            <p:nvPr/>
          </p:nvSpPr>
          <p:spPr>
            <a:xfrm>
              <a:off x="5193272"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54" name="직사각형 132">
              <a:extLst>
                <a:ext uri="{FF2B5EF4-FFF2-40B4-BE49-F238E27FC236}">
                  <a16:creationId xmlns:a16="http://schemas.microsoft.com/office/drawing/2014/main" id="{0865E340-0DC5-9407-A72A-FB3D737188DE}"/>
                </a:ext>
              </a:extLst>
            </p:cNvPr>
            <p:cNvSpPr/>
            <p:nvPr/>
          </p:nvSpPr>
          <p:spPr>
            <a:xfrm>
              <a:off x="5552977"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55" name="직사각형 135">
              <a:extLst>
                <a:ext uri="{FF2B5EF4-FFF2-40B4-BE49-F238E27FC236}">
                  <a16:creationId xmlns:a16="http://schemas.microsoft.com/office/drawing/2014/main" id="{58C65E49-1490-1CBD-6348-3D9FC7437F59}"/>
                </a:ext>
              </a:extLst>
            </p:cNvPr>
            <p:cNvSpPr/>
            <p:nvPr/>
          </p:nvSpPr>
          <p:spPr>
            <a:xfrm>
              <a:off x="5912681"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92" name="TextBox 91">
            <a:extLst>
              <a:ext uri="{FF2B5EF4-FFF2-40B4-BE49-F238E27FC236}">
                <a16:creationId xmlns:a16="http://schemas.microsoft.com/office/drawing/2014/main" id="{FB0212C4-C18E-9680-0A2B-0A92A6D6ED1C}"/>
              </a:ext>
            </a:extLst>
          </p:cNvPr>
          <p:cNvSpPr txBox="1"/>
          <p:nvPr/>
        </p:nvSpPr>
        <p:spPr>
          <a:xfrm>
            <a:off x="7002736" y="3735056"/>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93" name="TextBox 92">
            <a:extLst>
              <a:ext uri="{FF2B5EF4-FFF2-40B4-BE49-F238E27FC236}">
                <a16:creationId xmlns:a16="http://schemas.microsoft.com/office/drawing/2014/main" id="{FC4594B8-CE33-A60C-AA24-F0BBC1A93473}"/>
              </a:ext>
            </a:extLst>
          </p:cNvPr>
          <p:cNvSpPr txBox="1"/>
          <p:nvPr/>
        </p:nvSpPr>
        <p:spPr>
          <a:xfrm>
            <a:off x="7002736" y="4283963"/>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94" name="TextBox 93">
            <a:extLst>
              <a:ext uri="{FF2B5EF4-FFF2-40B4-BE49-F238E27FC236}">
                <a16:creationId xmlns:a16="http://schemas.microsoft.com/office/drawing/2014/main" id="{3B484308-A40E-6AAA-C4E3-D1C016D349BC}"/>
              </a:ext>
            </a:extLst>
          </p:cNvPr>
          <p:cNvSpPr txBox="1"/>
          <p:nvPr/>
        </p:nvSpPr>
        <p:spPr>
          <a:xfrm>
            <a:off x="7002736" y="4009510"/>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95" name="TextBox 94">
            <a:extLst>
              <a:ext uri="{FF2B5EF4-FFF2-40B4-BE49-F238E27FC236}">
                <a16:creationId xmlns:a16="http://schemas.microsoft.com/office/drawing/2014/main" id="{2CC17CC2-E55C-3D87-C87D-8572A6325F92}"/>
              </a:ext>
            </a:extLst>
          </p:cNvPr>
          <p:cNvSpPr txBox="1"/>
          <p:nvPr/>
        </p:nvSpPr>
        <p:spPr>
          <a:xfrm>
            <a:off x="7002736" y="4558415"/>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grpSp>
        <p:nvGrpSpPr>
          <p:cNvPr id="96" name="그룹 165">
            <a:extLst>
              <a:ext uri="{FF2B5EF4-FFF2-40B4-BE49-F238E27FC236}">
                <a16:creationId xmlns:a16="http://schemas.microsoft.com/office/drawing/2014/main" id="{823FAADC-6112-FF4D-F69A-BE5E39198A80}"/>
              </a:ext>
            </a:extLst>
          </p:cNvPr>
          <p:cNvGrpSpPr/>
          <p:nvPr/>
        </p:nvGrpSpPr>
        <p:grpSpPr>
          <a:xfrm>
            <a:off x="7658436" y="3736138"/>
            <a:ext cx="411682" cy="222782"/>
            <a:chOff x="3376216" y="271225"/>
            <a:chExt cx="544122" cy="192934"/>
          </a:xfrm>
        </p:grpSpPr>
        <p:sp>
          <p:nvSpPr>
            <p:cNvPr id="144" name="직사각형 157">
              <a:extLst>
                <a:ext uri="{FF2B5EF4-FFF2-40B4-BE49-F238E27FC236}">
                  <a16:creationId xmlns:a16="http://schemas.microsoft.com/office/drawing/2014/main" id="{1F67984E-8FE6-B1C6-6DC7-C7C58AFA2FD0}"/>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5" name="직사각형 158">
              <a:extLst>
                <a:ext uri="{FF2B5EF4-FFF2-40B4-BE49-F238E27FC236}">
                  <a16:creationId xmlns:a16="http://schemas.microsoft.com/office/drawing/2014/main" id="{BCA95105-DA77-4EE2-8965-DC010FE38290}"/>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6" name="직사각형 159">
              <a:extLst>
                <a:ext uri="{FF2B5EF4-FFF2-40B4-BE49-F238E27FC236}">
                  <a16:creationId xmlns:a16="http://schemas.microsoft.com/office/drawing/2014/main" id="{AD98436E-0891-ED6C-8035-FFAF3770B94E}"/>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7" name="직사각형 160">
              <a:extLst>
                <a:ext uri="{FF2B5EF4-FFF2-40B4-BE49-F238E27FC236}">
                  <a16:creationId xmlns:a16="http://schemas.microsoft.com/office/drawing/2014/main" id="{A35213A6-8B86-5CCE-549B-79E38E597B55}"/>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97" name="그룹 166">
            <a:extLst>
              <a:ext uri="{FF2B5EF4-FFF2-40B4-BE49-F238E27FC236}">
                <a16:creationId xmlns:a16="http://schemas.microsoft.com/office/drawing/2014/main" id="{1E7CB3B2-03F7-8F6A-41C0-59BE270F8335}"/>
              </a:ext>
            </a:extLst>
          </p:cNvPr>
          <p:cNvGrpSpPr/>
          <p:nvPr/>
        </p:nvGrpSpPr>
        <p:grpSpPr>
          <a:xfrm>
            <a:off x="7658436" y="4009507"/>
            <a:ext cx="411682" cy="222782"/>
            <a:chOff x="3376216" y="271225"/>
            <a:chExt cx="544122" cy="192934"/>
          </a:xfrm>
        </p:grpSpPr>
        <p:sp>
          <p:nvSpPr>
            <p:cNvPr id="140" name="직사각형 167">
              <a:extLst>
                <a:ext uri="{FF2B5EF4-FFF2-40B4-BE49-F238E27FC236}">
                  <a16:creationId xmlns:a16="http://schemas.microsoft.com/office/drawing/2014/main" id="{25F1431B-CE52-5F33-785A-A5509F25CC70}"/>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1" name="직사각형 168">
              <a:extLst>
                <a:ext uri="{FF2B5EF4-FFF2-40B4-BE49-F238E27FC236}">
                  <a16:creationId xmlns:a16="http://schemas.microsoft.com/office/drawing/2014/main" id="{851E0459-34B1-B103-DFC1-31D84A3B221B}"/>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2" name="직사각형 169">
              <a:extLst>
                <a:ext uri="{FF2B5EF4-FFF2-40B4-BE49-F238E27FC236}">
                  <a16:creationId xmlns:a16="http://schemas.microsoft.com/office/drawing/2014/main" id="{086914C0-BC7C-34F1-6276-FB7175D73184}"/>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3" name="직사각형 170">
              <a:extLst>
                <a:ext uri="{FF2B5EF4-FFF2-40B4-BE49-F238E27FC236}">
                  <a16:creationId xmlns:a16="http://schemas.microsoft.com/office/drawing/2014/main" id="{ADA4BF86-485B-40DD-993D-7755F338D272}"/>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98" name="그룹 171">
            <a:extLst>
              <a:ext uri="{FF2B5EF4-FFF2-40B4-BE49-F238E27FC236}">
                <a16:creationId xmlns:a16="http://schemas.microsoft.com/office/drawing/2014/main" id="{F440A61C-8C01-9F8C-F988-D77EE088780A}"/>
              </a:ext>
            </a:extLst>
          </p:cNvPr>
          <p:cNvGrpSpPr/>
          <p:nvPr/>
        </p:nvGrpSpPr>
        <p:grpSpPr>
          <a:xfrm>
            <a:off x="7658436" y="4283960"/>
            <a:ext cx="411682" cy="222782"/>
            <a:chOff x="3376216" y="271225"/>
            <a:chExt cx="544122" cy="192934"/>
          </a:xfrm>
        </p:grpSpPr>
        <p:sp>
          <p:nvSpPr>
            <p:cNvPr id="136" name="직사각형 172">
              <a:extLst>
                <a:ext uri="{FF2B5EF4-FFF2-40B4-BE49-F238E27FC236}">
                  <a16:creationId xmlns:a16="http://schemas.microsoft.com/office/drawing/2014/main" id="{C5F2C283-F32F-BAAF-3C8C-0815D326E595}"/>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7" name="직사각형 173">
              <a:extLst>
                <a:ext uri="{FF2B5EF4-FFF2-40B4-BE49-F238E27FC236}">
                  <a16:creationId xmlns:a16="http://schemas.microsoft.com/office/drawing/2014/main" id="{9194CB01-E2C5-33EF-1A3F-61BE168D462A}"/>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8" name="직사각형 174">
              <a:extLst>
                <a:ext uri="{FF2B5EF4-FFF2-40B4-BE49-F238E27FC236}">
                  <a16:creationId xmlns:a16="http://schemas.microsoft.com/office/drawing/2014/main" id="{DBDE7A90-AF52-A859-0D9D-041FD5C2B5E6}"/>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9" name="직사각형 175">
              <a:extLst>
                <a:ext uri="{FF2B5EF4-FFF2-40B4-BE49-F238E27FC236}">
                  <a16:creationId xmlns:a16="http://schemas.microsoft.com/office/drawing/2014/main" id="{0865AC33-2111-6B97-9277-C2026601B7B6}"/>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99" name="그룹 176">
            <a:extLst>
              <a:ext uri="{FF2B5EF4-FFF2-40B4-BE49-F238E27FC236}">
                <a16:creationId xmlns:a16="http://schemas.microsoft.com/office/drawing/2014/main" id="{28D4EA58-11EE-CE10-4277-791C86684C55}"/>
              </a:ext>
            </a:extLst>
          </p:cNvPr>
          <p:cNvGrpSpPr/>
          <p:nvPr/>
        </p:nvGrpSpPr>
        <p:grpSpPr>
          <a:xfrm>
            <a:off x="7658436" y="4552366"/>
            <a:ext cx="411682" cy="222782"/>
            <a:chOff x="3376216" y="271225"/>
            <a:chExt cx="544122" cy="192934"/>
          </a:xfrm>
        </p:grpSpPr>
        <p:sp>
          <p:nvSpPr>
            <p:cNvPr id="132" name="직사각형 177">
              <a:extLst>
                <a:ext uri="{FF2B5EF4-FFF2-40B4-BE49-F238E27FC236}">
                  <a16:creationId xmlns:a16="http://schemas.microsoft.com/office/drawing/2014/main" id="{A86E8F89-277C-DEF7-F2CA-62D5F26B2518}"/>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3" name="직사각형 178">
              <a:extLst>
                <a:ext uri="{FF2B5EF4-FFF2-40B4-BE49-F238E27FC236}">
                  <a16:creationId xmlns:a16="http://schemas.microsoft.com/office/drawing/2014/main" id="{0AC9E305-E408-E071-9FE5-F708C7910B9F}"/>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4" name="직사각형 179">
              <a:extLst>
                <a:ext uri="{FF2B5EF4-FFF2-40B4-BE49-F238E27FC236}">
                  <a16:creationId xmlns:a16="http://schemas.microsoft.com/office/drawing/2014/main" id="{7D5711C3-5404-B4DB-F718-2891EE16DDBC}"/>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5" name="직사각형 180">
              <a:extLst>
                <a:ext uri="{FF2B5EF4-FFF2-40B4-BE49-F238E27FC236}">
                  <a16:creationId xmlns:a16="http://schemas.microsoft.com/office/drawing/2014/main" id="{6C30EEB3-CE9A-089B-77E9-3DBE6AB99040}"/>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sp>
        <p:nvSpPr>
          <p:cNvPr id="100" name="타원 185">
            <a:extLst>
              <a:ext uri="{FF2B5EF4-FFF2-40B4-BE49-F238E27FC236}">
                <a16:creationId xmlns:a16="http://schemas.microsoft.com/office/drawing/2014/main" id="{9384EEE5-071B-24AF-7CA4-BD41B4429CC9}"/>
              </a:ext>
            </a:extLst>
          </p:cNvPr>
          <p:cNvSpPr/>
          <p:nvPr/>
        </p:nvSpPr>
        <p:spPr>
          <a:xfrm>
            <a:off x="7300443" y="3953989"/>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101" name="타원 186">
            <a:extLst>
              <a:ext uri="{FF2B5EF4-FFF2-40B4-BE49-F238E27FC236}">
                <a16:creationId xmlns:a16="http://schemas.microsoft.com/office/drawing/2014/main" id="{5918E0EB-5208-E48F-A92D-5BBD175CCB3C}"/>
              </a:ext>
            </a:extLst>
          </p:cNvPr>
          <p:cNvSpPr/>
          <p:nvPr/>
        </p:nvSpPr>
        <p:spPr>
          <a:xfrm>
            <a:off x="7300443" y="4494757"/>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cxnSp>
        <p:nvCxnSpPr>
          <p:cNvPr id="102" name="직선 화살표 연결선 188">
            <a:extLst>
              <a:ext uri="{FF2B5EF4-FFF2-40B4-BE49-F238E27FC236}">
                <a16:creationId xmlns:a16="http://schemas.microsoft.com/office/drawing/2014/main" id="{8A1DBB59-1E90-6D2B-0B4C-3D16DF75033B}"/>
              </a:ext>
            </a:extLst>
          </p:cNvPr>
          <p:cNvCxnSpPr>
            <a:cxnSpLocks/>
            <a:stCxn id="100" idx="7"/>
            <a:endCxn id="146" idx="1"/>
          </p:cNvCxnSpPr>
          <p:nvPr/>
        </p:nvCxnSpPr>
        <p:spPr>
          <a:xfrm flipV="1">
            <a:off x="7372847" y="3847533"/>
            <a:ext cx="285594" cy="11813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직선 화살표 연결선 189">
            <a:extLst>
              <a:ext uri="{FF2B5EF4-FFF2-40B4-BE49-F238E27FC236}">
                <a16:creationId xmlns:a16="http://schemas.microsoft.com/office/drawing/2014/main" id="{9D91F007-7BF8-AAD1-14A7-704A0AE02843}"/>
              </a:ext>
            </a:extLst>
          </p:cNvPr>
          <p:cNvCxnSpPr>
            <a:cxnSpLocks/>
            <a:stCxn id="100" idx="5"/>
            <a:endCxn id="138" idx="1"/>
          </p:cNvCxnSpPr>
          <p:nvPr/>
        </p:nvCxnSpPr>
        <p:spPr>
          <a:xfrm>
            <a:off x="7372847" y="4022060"/>
            <a:ext cx="285594" cy="373292"/>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직선 화살표 연결선 193">
            <a:extLst>
              <a:ext uri="{FF2B5EF4-FFF2-40B4-BE49-F238E27FC236}">
                <a16:creationId xmlns:a16="http://schemas.microsoft.com/office/drawing/2014/main" id="{2CA303B2-CC44-54DA-1A0A-17BDF62DB530}"/>
              </a:ext>
            </a:extLst>
          </p:cNvPr>
          <p:cNvCxnSpPr>
            <a:cxnSpLocks/>
            <a:stCxn id="101" idx="7"/>
            <a:endCxn id="142" idx="1"/>
          </p:cNvCxnSpPr>
          <p:nvPr/>
        </p:nvCxnSpPr>
        <p:spPr>
          <a:xfrm flipV="1">
            <a:off x="7372847" y="4120899"/>
            <a:ext cx="285594" cy="385537"/>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직선 화살표 연결선 196">
            <a:extLst>
              <a:ext uri="{FF2B5EF4-FFF2-40B4-BE49-F238E27FC236}">
                <a16:creationId xmlns:a16="http://schemas.microsoft.com/office/drawing/2014/main" id="{1F219DCD-6CEF-6F6C-0D59-508905521E23}"/>
              </a:ext>
            </a:extLst>
          </p:cNvPr>
          <p:cNvCxnSpPr>
            <a:cxnSpLocks/>
            <a:stCxn id="101" idx="5"/>
            <a:endCxn id="134" idx="1"/>
          </p:cNvCxnSpPr>
          <p:nvPr/>
        </p:nvCxnSpPr>
        <p:spPr>
          <a:xfrm>
            <a:off x="7372847" y="4562830"/>
            <a:ext cx="285594" cy="10093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직선 화살표 연결선 199">
            <a:extLst>
              <a:ext uri="{FF2B5EF4-FFF2-40B4-BE49-F238E27FC236}">
                <a16:creationId xmlns:a16="http://schemas.microsoft.com/office/drawing/2014/main" id="{2298AC06-5ED5-E035-744D-3CA469A52B67}"/>
              </a:ext>
            </a:extLst>
          </p:cNvPr>
          <p:cNvCxnSpPr>
            <a:cxnSpLocks/>
          </p:cNvCxnSpPr>
          <p:nvPr/>
        </p:nvCxnSpPr>
        <p:spPr>
          <a:xfrm>
            <a:off x="8068282" y="3850472"/>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직선 화살표 연결선 201">
            <a:extLst>
              <a:ext uri="{FF2B5EF4-FFF2-40B4-BE49-F238E27FC236}">
                <a16:creationId xmlns:a16="http://schemas.microsoft.com/office/drawing/2014/main" id="{343F1460-D021-9CAE-8056-CC653A5B969D}"/>
              </a:ext>
            </a:extLst>
          </p:cNvPr>
          <p:cNvCxnSpPr>
            <a:cxnSpLocks/>
          </p:cNvCxnSpPr>
          <p:nvPr/>
        </p:nvCxnSpPr>
        <p:spPr>
          <a:xfrm>
            <a:off x="8068282" y="4122223"/>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직선 화살표 연결선 202">
            <a:extLst>
              <a:ext uri="{FF2B5EF4-FFF2-40B4-BE49-F238E27FC236}">
                <a16:creationId xmlns:a16="http://schemas.microsoft.com/office/drawing/2014/main" id="{28AD6226-63D2-4A01-B387-37911A6D6336}"/>
              </a:ext>
            </a:extLst>
          </p:cNvPr>
          <p:cNvCxnSpPr>
            <a:cxnSpLocks/>
          </p:cNvCxnSpPr>
          <p:nvPr/>
        </p:nvCxnSpPr>
        <p:spPr>
          <a:xfrm>
            <a:off x="8068282" y="4389304"/>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직선 화살표 연결선 203">
            <a:extLst>
              <a:ext uri="{FF2B5EF4-FFF2-40B4-BE49-F238E27FC236}">
                <a16:creationId xmlns:a16="http://schemas.microsoft.com/office/drawing/2014/main" id="{91C32AD1-423D-BFF0-C26D-C1F5A9EE26E7}"/>
              </a:ext>
            </a:extLst>
          </p:cNvPr>
          <p:cNvCxnSpPr>
            <a:cxnSpLocks/>
          </p:cNvCxnSpPr>
          <p:nvPr/>
        </p:nvCxnSpPr>
        <p:spPr>
          <a:xfrm>
            <a:off x="8068282" y="4661055"/>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110" name="사다리꼴 181">
            <a:extLst>
              <a:ext uri="{FF2B5EF4-FFF2-40B4-BE49-F238E27FC236}">
                <a16:creationId xmlns:a16="http://schemas.microsoft.com/office/drawing/2014/main" id="{38169A26-5150-7A3F-5901-D122AE0D608F}"/>
              </a:ext>
            </a:extLst>
          </p:cNvPr>
          <p:cNvSpPr/>
          <p:nvPr/>
        </p:nvSpPr>
        <p:spPr>
          <a:xfrm rot="5400000">
            <a:off x="8033637" y="3908652"/>
            <a:ext cx="465643"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111" name="사다리꼴 184">
            <a:extLst>
              <a:ext uri="{FF2B5EF4-FFF2-40B4-BE49-F238E27FC236}">
                <a16:creationId xmlns:a16="http://schemas.microsoft.com/office/drawing/2014/main" id="{CC92551D-710F-56F0-245B-C4FB231C5ADA}"/>
              </a:ext>
            </a:extLst>
          </p:cNvPr>
          <p:cNvSpPr/>
          <p:nvPr/>
        </p:nvSpPr>
        <p:spPr>
          <a:xfrm rot="5400000">
            <a:off x="8033641" y="4446258"/>
            <a:ext cx="465644"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112" name="TextBox 111">
            <a:extLst>
              <a:ext uri="{FF2B5EF4-FFF2-40B4-BE49-F238E27FC236}">
                <a16:creationId xmlns:a16="http://schemas.microsoft.com/office/drawing/2014/main" id="{41A3D72A-6E78-3089-5E29-3B821BFA05F0}"/>
              </a:ext>
            </a:extLst>
          </p:cNvPr>
          <p:cNvSpPr txBox="1"/>
          <p:nvPr/>
        </p:nvSpPr>
        <p:spPr>
          <a:xfrm>
            <a:off x="7377607" y="3118566"/>
            <a:ext cx="879263"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DLB</a:t>
            </a:r>
            <a:endParaRPr lang="ko-KR" altLang="en-US" dirty="0">
              <a:solidFill>
                <a:schemeClr val="tx1">
                  <a:lumMod val="75000"/>
                  <a:lumOff val="25000"/>
                </a:schemeClr>
              </a:solidFill>
              <a:cs typeface="Arial" panose="020B0604020202020204" pitchFamily="34" charset="0"/>
            </a:endParaRPr>
          </a:p>
        </p:txBody>
      </p:sp>
      <p:sp>
        <p:nvSpPr>
          <p:cNvPr id="113" name="TextBox 112">
            <a:extLst>
              <a:ext uri="{FF2B5EF4-FFF2-40B4-BE49-F238E27FC236}">
                <a16:creationId xmlns:a16="http://schemas.microsoft.com/office/drawing/2014/main" id="{DF30FA8A-4EC0-6F08-145F-398A949A4655}"/>
              </a:ext>
            </a:extLst>
          </p:cNvPr>
          <p:cNvSpPr txBox="1"/>
          <p:nvPr/>
        </p:nvSpPr>
        <p:spPr>
          <a:xfrm>
            <a:off x="8967596" y="3114359"/>
            <a:ext cx="1638592"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worker cores</a:t>
            </a:r>
            <a:endParaRPr lang="ko-KR" altLang="en-US" dirty="0">
              <a:solidFill>
                <a:schemeClr val="tx1">
                  <a:lumMod val="75000"/>
                  <a:lumOff val="25000"/>
                </a:schemeClr>
              </a:solidFill>
              <a:cs typeface="Arial" panose="020B0604020202020204" pitchFamily="34" charset="0"/>
            </a:endParaRPr>
          </a:p>
        </p:txBody>
      </p:sp>
      <p:sp>
        <p:nvSpPr>
          <p:cNvPr id="114" name="TextBox 113">
            <a:extLst>
              <a:ext uri="{FF2B5EF4-FFF2-40B4-BE49-F238E27FC236}">
                <a16:creationId xmlns:a16="http://schemas.microsoft.com/office/drawing/2014/main" id="{952EB1AD-0F26-AAEE-CDBF-E18C787A7B02}"/>
              </a:ext>
            </a:extLst>
          </p:cNvPr>
          <p:cNvSpPr txBox="1"/>
          <p:nvPr/>
        </p:nvSpPr>
        <p:spPr>
          <a:xfrm>
            <a:off x="9360733" y="4096084"/>
            <a:ext cx="686316"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LLC</a:t>
            </a:r>
            <a:endParaRPr lang="ko-KR" altLang="en-US" dirty="0">
              <a:solidFill>
                <a:schemeClr val="tx1">
                  <a:lumMod val="75000"/>
                  <a:lumOff val="25000"/>
                </a:schemeClr>
              </a:solidFill>
              <a:cs typeface="Arial" panose="020B0604020202020204" pitchFamily="34" charset="0"/>
            </a:endParaRPr>
          </a:p>
        </p:txBody>
      </p:sp>
      <p:sp>
        <p:nvSpPr>
          <p:cNvPr id="115" name="TextBox 114">
            <a:extLst>
              <a:ext uri="{FF2B5EF4-FFF2-40B4-BE49-F238E27FC236}">
                <a16:creationId xmlns:a16="http://schemas.microsoft.com/office/drawing/2014/main" id="{3E48130F-161D-1CD1-5BEE-D00F5D18F69C}"/>
              </a:ext>
            </a:extLst>
          </p:cNvPr>
          <p:cNvSpPr txBox="1"/>
          <p:nvPr/>
        </p:nvSpPr>
        <p:spPr>
          <a:xfrm>
            <a:off x="8833390" y="4197760"/>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116" name="TextBox 115">
            <a:extLst>
              <a:ext uri="{FF2B5EF4-FFF2-40B4-BE49-F238E27FC236}">
                <a16:creationId xmlns:a16="http://schemas.microsoft.com/office/drawing/2014/main" id="{8B8BAD51-5780-AE28-30E6-FFBAFB0A3D67}"/>
              </a:ext>
            </a:extLst>
          </p:cNvPr>
          <p:cNvSpPr txBox="1"/>
          <p:nvPr/>
        </p:nvSpPr>
        <p:spPr>
          <a:xfrm>
            <a:off x="8833390" y="4449403"/>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cxnSp>
        <p:nvCxnSpPr>
          <p:cNvPr id="121" name="직선 화살표 연결선 60">
            <a:extLst>
              <a:ext uri="{FF2B5EF4-FFF2-40B4-BE49-F238E27FC236}">
                <a16:creationId xmlns:a16="http://schemas.microsoft.com/office/drawing/2014/main" id="{51012325-64F6-EEEB-4B9F-A216BA506E0E}"/>
              </a:ext>
            </a:extLst>
          </p:cNvPr>
          <p:cNvCxnSpPr>
            <a:cxnSpLocks/>
          </p:cNvCxnSpPr>
          <p:nvPr/>
        </p:nvCxnSpPr>
        <p:spPr>
          <a:xfrm>
            <a:off x="8368640" y="4536412"/>
            <a:ext cx="456338" cy="0"/>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123" name="연결선: 꺾임 302">
            <a:extLst>
              <a:ext uri="{FF2B5EF4-FFF2-40B4-BE49-F238E27FC236}">
                <a16:creationId xmlns:a16="http://schemas.microsoft.com/office/drawing/2014/main" id="{4F831071-0AC2-8D75-0E82-697C49F7D323}"/>
              </a:ext>
            </a:extLst>
          </p:cNvPr>
          <p:cNvCxnSpPr>
            <a:cxnSpLocks/>
            <a:stCxn id="116" idx="3"/>
            <a:endCxn id="153" idx="2"/>
          </p:cNvCxnSpPr>
          <p:nvPr/>
        </p:nvCxnSpPr>
        <p:spPr>
          <a:xfrm flipV="1">
            <a:off x="9189483" y="4105751"/>
            <a:ext cx="284819" cy="448992"/>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2" name="Title 1">
            <a:extLst>
              <a:ext uri="{FF2B5EF4-FFF2-40B4-BE49-F238E27FC236}">
                <a16:creationId xmlns:a16="http://schemas.microsoft.com/office/drawing/2014/main" id="{69376772-67C9-505E-4848-399A9261ED56}"/>
              </a:ext>
            </a:extLst>
          </p:cNvPr>
          <p:cNvSpPr>
            <a:spLocks noGrp="1"/>
          </p:cNvSpPr>
          <p:nvPr>
            <p:ph type="title"/>
          </p:nvPr>
        </p:nvSpPr>
        <p:spPr/>
        <p:txBody>
          <a:bodyPr/>
          <a:lstStyle/>
          <a:p>
            <a:r>
              <a:rPr lang="en-US" dirty="0" err="1"/>
              <a:t>AccDirect</a:t>
            </a:r>
            <a:r>
              <a:rPr lang="en-US" dirty="0"/>
              <a:t>: Direct Enqueue from NIC</a:t>
            </a:r>
          </a:p>
        </p:txBody>
      </p:sp>
      <p:sp>
        <p:nvSpPr>
          <p:cNvPr id="3" name="Content Placeholder 2">
            <a:extLst>
              <a:ext uri="{FF2B5EF4-FFF2-40B4-BE49-F238E27FC236}">
                <a16:creationId xmlns:a16="http://schemas.microsoft.com/office/drawing/2014/main" id="{A59AA7F3-BE63-1320-0977-CE32D82862AC}"/>
              </a:ext>
            </a:extLst>
          </p:cNvPr>
          <p:cNvSpPr>
            <a:spLocks noGrp="1"/>
          </p:cNvSpPr>
          <p:nvPr>
            <p:ph idx="1"/>
          </p:nvPr>
        </p:nvSpPr>
        <p:spPr>
          <a:xfrm>
            <a:off x="838200" y="1825624"/>
            <a:ext cx="10515600" cy="1625733"/>
          </a:xfrm>
        </p:spPr>
        <p:txBody>
          <a:bodyPr/>
          <a:lstStyle/>
          <a:p>
            <a:r>
              <a:rPr lang="en-US" dirty="0"/>
              <a:t>Key insight: PCIe peer-to-peer communication</a:t>
            </a:r>
          </a:p>
          <a:p>
            <a:pPr lvl="1"/>
            <a:r>
              <a:rPr lang="en-US" dirty="0"/>
              <a:t>Expose DLB to be accessible and controlled by the NIC</a:t>
            </a:r>
          </a:p>
        </p:txBody>
      </p:sp>
      <p:sp>
        <p:nvSpPr>
          <p:cNvPr id="10" name="직사각형 21">
            <a:extLst>
              <a:ext uri="{FF2B5EF4-FFF2-40B4-BE49-F238E27FC236}">
                <a16:creationId xmlns:a16="http://schemas.microsoft.com/office/drawing/2014/main" id="{A4D0017E-C0F4-BE8D-DCFD-4FC8437B9585}"/>
              </a:ext>
            </a:extLst>
          </p:cNvPr>
          <p:cNvSpPr/>
          <p:nvPr/>
        </p:nvSpPr>
        <p:spPr>
          <a:xfrm rot="16200000">
            <a:off x="5259794" y="4384880"/>
            <a:ext cx="2464961" cy="445202"/>
          </a:xfrm>
          <a:prstGeom prst="rect">
            <a:avLst/>
          </a:prstGeom>
          <a:solidFill>
            <a:srgbClr val="A6A6A6">
              <a:alpha val="98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dirty="0">
              <a:solidFill>
                <a:schemeClr val="bg1"/>
              </a:solidFill>
              <a:cs typeface="Arial" panose="020B0604020202020204" pitchFamily="34" charset="0"/>
            </a:endParaRPr>
          </a:p>
        </p:txBody>
      </p:sp>
      <p:sp>
        <p:nvSpPr>
          <p:cNvPr id="11" name="TextBox 286">
            <a:extLst>
              <a:ext uri="{FF2B5EF4-FFF2-40B4-BE49-F238E27FC236}">
                <a16:creationId xmlns:a16="http://schemas.microsoft.com/office/drawing/2014/main" id="{EB2BC2C7-A1CF-239C-5D7D-FDE3E334B863}"/>
              </a:ext>
            </a:extLst>
          </p:cNvPr>
          <p:cNvSpPr txBox="1"/>
          <p:nvPr/>
        </p:nvSpPr>
        <p:spPr>
          <a:xfrm rot="5400000">
            <a:off x="6129293" y="3571671"/>
            <a:ext cx="722316" cy="369332"/>
          </a:xfrm>
          <a:prstGeom prst="rect">
            <a:avLst/>
          </a:prstGeom>
          <a:noFill/>
          <a:ln>
            <a:noFill/>
          </a:ln>
        </p:spPr>
        <p:txBody>
          <a:bodyPr wrap="square">
            <a:spAutoFit/>
          </a:bodyPr>
          <a:lstStyle/>
          <a:p>
            <a:pPr algn="ctr"/>
            <a:r>
              <a:rPr lang="en-US" altLang="ko-KR" dirty="0">
                <a:solidFill>
                  <a:schemeClr val="bg1"/>
                </a:solidFill>
                <a:cs typeface="Arial" panose="020B0604020202020204" pitchFamily="34" charset="0"/>
              </a:rPr>
              <a:t>PCIe</a:t>
            </a:r>
            <a:r>
              <a:rPr lang="ko-KR" altLang="en-US" dirty="0">
                <a:solidFill>
                  <a:schemeClr val="bg1"/>
                </a:solidFill>
                <a:cs typeface="Arial" panose="020B0604020202020204" pitchFamily="34" charset="0"/>
              </a:rPr>
              <a:t>              </a:t>
            </a:r>
            <a:endParaRPr lang="en-US" altLang="ko-KR" dirty="0">
              <a:solidFill>
                <a:schemeClr val="bg1"/>
              </a:solidFill>
              <a:cs typeface="Arial" panose="020B0604020202020204" pitchFamily="34" charset="0"/>
            </a:endParaRPr>
          </a:p>
        </p:txBody>
      </p:sp>
      <p:pic>
        <p:nvPicPr>
          <p:cNvPr id="38" name="Picture 6" descr="Network Interface Card - Free computer icons">
            <a:extLst>
              <a:ext uri="{FF2B5EF4-FFF2-40B4-BE49-F238E27FC236}">
                <a16:creationId xmlns:a16="http://schemas.microsoft.com/office/drawing/2014/main" id="{C700DA1D-8CF6-D024-A59F-928ADAB2FC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5097283" y="4017430"/>
            <a:ext cx="1503280" cy="1493399"/>
          </a:xfrm>
          <a:prstGeom prst="rect">
            <a:avLst/>
          </a:prstGeom>
          <a:noFill/>
          <a:extLst>
            <a:ext uri="{909E8E84-426E-40DD-AFC4-6F175D3DCCD1}">
              <a14:hiddenFill xmlns:a14="http://schemas.microsoft.com/office/drawing/2010/main">
                <a:solidFill>
                  <a:srgbClr val="FFFFFF"/>
                </a:solidFill>
              </a14:hiddenFill>
            </a:ext>
          </a:extLst>
        </p:spPr>
      </p:pic>
      <p:sp>
        <p:nvSpPr>
          <p:cNvPr id="46" name="Arrow: Right 45">
            <a:extLst>
              <a:ext uri="{FF2B5EF4-FFF2-40B4-BE49-F238E27FC236}">
                <a16:creationId xmlns:a16="http://schemas.microsoft.com/office/drawing/2014/main" id="{C9A03F45-4860-E36A-B82E-B3ECE65E6927}"/>
              </a:ext>
            </a:extLst>
          </p:cNvPr>
          <p:cNvSpPr/>
          <p:nvPr/>
        </p:nvSpPr>
        <p:spPr>
          <a:xfrm>
            <a:off x="5528009" y="4383027"/>
            <a:ext cx="1838325" cy="593584"/>
          </a:xfrm>
          <a:prstGeom prst="righ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 </a:t>
            </a:r>
            <a:r>
              <a:rPr lang="en-US" b="1" dirty="0" err="1">
                <a:solidFill>
                  <a:schemeClr val="bg1"/>
                </a:solidFill>
              </a:rPr>
              <a:t>EnQ</a:t>
            </a:r>
            <a:endParaRPr lang="en-US" b="1" dirty="0">
              <a:solidFill>
                <a:schemeClr val="bg1"/>
              </a:solidFill>
            </a:endParaRPr>
          </a:p>
        </p:txBody>
      </p:sp>
      <p:sp>
        <p:nvSpPr>
          <p:cNvPr id="156" name="TextBox 155">
            <a:extLst>
              <a:ext uri="{FF2B5EF4-FFF2-40B4-BE49-F238E27FC236}">
                <a16:creationId xmlns:a16="http://schemas.microsoft.com/office/drawing/2014/main" id="{F3B3C3B5-00D5-054A-A347-DF0BDAE05497}"/>
              </a:ext>
            </a:extLst>
          </p:cNvPr>
          <p:cNvSpPr txBox="1"/>
          <p:nvPr/>
        </p:nvSpPr>
        <p:spPr>
          <a:xfrm>
            <a:off x="8833390" y="4701764"/>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5" name="Rectangle: Rounded Corners 4">
            <a:extLst>
              <a:ext uri="{FF2B5EF4-FFF2-40B4-BE49-F238E27FC236}">
                <a16:creationId xmlns:a16="http://schemas.microsoft.com/office/drawing/2014/main" id="{B5B35422-34FD-E576-4158-4CA6B028DA82}"/>
              </a:ext>
            </a:extLst>
          </p:cNvPr>
          <p:cNvSpPr/>
          <p:nvPr/>
        </p:nvSpPr>
        <p:spPr>
          <a:xfrm>
            <a:off x="909236" y="3562709"/>
            <a:ext cx="3519567" cy="1717048"/>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ectangle: Rounded Corners 7">
            <a:extLst>
              <a:ext uri="{FF2B5EF4-FFF2-40B4-BE49-F238E27FC236}">
                <a16:creationId xmlns:a16="http://schemas.microsoft.com/office/drawing/2014/main" id="{3B51B8C6-049B-4651-0FC7-8B9A613844A7}"/>
              </a:ext>
            </a:extLst>
          </p:cNvPr>
          <p:cNvSpPr/>
          <p:nvPr/>
        </p:nvSpPr>
        <p:spPr>
          <a:xfrm>
            <a:off x="1355776" y="5529339"/>
            <a:ext cx="869950" cy="1150785"/>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pPr algn="ctr"/>
            <a:r>
              <a:rPr lang="en-US" dirty="0">
                <a:solidFill>
                  <a:schemeClr val="tx1"/>
                </a:solidFill>
              </a:rPr>
              <a:t>NIC</a:t>
            </a:r>
          </a:p>
        </p:txBody>
      </p:sp>
      <p:sp>
        <p:nvSpPr>
          <p:cNvPr id="9" name="Rectangle: Rounded Corners 8">
            <a:extLst>
              <a:ext uri="{FF2B5EF4-FFF2-40B4-BE49-F238E27FC236}">
                <a16:creationId xmlns:a16="http://schemas.microsoft.com/office/drawing/2014/main" id="{767C9302-43F4-DC1F-DBB3-5AB55139AA4A}"/>
              </a:ext>
            </a:extLst>
          </p:cNvPr>
          <p:cNvSpPr/>
          <p:nvPr/>
        </p:nvSpPr>
        <p:spPr>
          <a:xfrm>
            <a:off x="2801047" y="4449403"/>
            <a:ext cx="1431304" cy="66733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DLB</a:t>
            </a:r>
          </a:p>
        </p:txBody>
      </p:sp>
      <p:sp>
        <p:nvSpPr>
          <p:cNvPr id="12" name="Rectangle: Rounded Corners 11">
            <a:extLst>
              <a:ext uri="{FF2B5EF4-FFF2-40B4-BE49-F238E27FC236}">
                <a16:creationId xmlns:a16="http://schemas.microsoft.com/office/drawing/2014/main" id="{46D89DD9-0A2E-2D03-E6C4-FA440EBFA2E0}"/>
              </a:ext>
            </a:extLst>
          </p:cNvPr>
          <p:cNvSpPr/>
          <p:nvPr/>
        </p:nvSpPr>
        <p:spPr>
          <a:xfrm>
            <a:off x="1077641" y="4435790"/>
            <a:ext cx="1431304" cy="66733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PCIe Root Complex</a:t>
            </a:r>
          </a:p>
        </p:txBody>
      </p:sp>
      <p:sp>
        <p:nvSpPr>
          <p:cNvPr id="13" name="Rectangle 12">
            <a:extLst>
              <a:ext uri="{FF2B5EF4-FFF2-40B4-BE49-F238E27FC236}">
                <a16:creationId xmlns:a16="http://schemas.microsoft.com/office/drawing/2014/main" id="{09C93667-1E8F-CCC0-5B2B-7DEDEE99F0C5}"/>
              </a:ext>
            </a:extLst>
          </p:cNvPr>
          <p:cNvSpPr/>
          <p:nvPr/>
        </p:nvSpPr>
        <p:spPr>
          <a:xfrm>
            <a:off x="1662095" y="5591574"/>
            <a:ext cx="292100" cy="281189"/>
          </a:xfrm>
          <a:prstGeom prst="rect">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535F0C7-E4BD-73B2-C0E9-77C52249FF83}"/>
              </a:ext>
            </a:extLst>
          </p:cNvPr>
          <p:cNvSpPr/>
          <p:nvPr/>
        </p:nvSpPr>
        <p:spPr>
          <a:xfrm>
            <a:off x="2898658" y="4650379"/>
            <a:ext cx="292100" cy="281189"/>
          </a:xfrm>
          <a:prstGeom prst="rect">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Elbow 15">
            <a:extLst>
              <a:ext uri="{FF2B5EF4-FFF2-40B4-BE49-F238E27FC236}">
                <a16:creationId xmlns:a16="http://schemas.microsoft.com/office/drawing/2014/main" id="{420DF430-D1D9-A101-ABB6-E1117A054C6C}"/>
              </a:ext>
            </a:extLst>
          </p:cNvPr>
          <p:cNvCxnSpPr>
            <a:stCxn id="13" idx="0"/>
            <a:endCxn id="14" idx="1"/>
          </p:cNvCxnSpPr>
          <p:nvPr/>
        </p:nvCxnSpPr>
        <p:spPr>
          <a:xfrm rot="5400000" flipH="1" flipV="1">
            <a:off x="1953101" y="4646018"/>
            <a:ext cx="800600" cy="1090513"/>
          </a:xfrm>
          <a:prstGeom prst="bentConnector2">
            <a:avLst/>
          </a:prstGeom>
          <a:ln w="38100">
            <a:solidFill>
              <a:srgbClr val="01A0A1"/>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pic>
        <p:nvPicPr>
          <p:cNvPr id="18" name="Picture 8" descr="Cpu - Free computer icons">
            <a:extLst>
              <a:ext uri="{FF2B5EF4-FFF2-40B4-BE49-F238E27FC236}">
                <a16:creationId xmlns:a16="http://schemas.microsoft.com/office/drawing/2014/main" id="{06785264-80F7-0B4F-099E-92D0CB584D0F}"/>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80253" y="3650230"/>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8" descr="Cpu - Free computer icons">
            <a:extLst>
              <a:ext uri="{FF2B5EF4-FFF2-40B4-BE49-F238E27FC236}">
                <a16:creationId xmlns:a16="http://schemas.microsoft.com/office/drawing/2014/main" id="{A54BF550-25F4-21F3-E424-5DCCF9CFB35E}"/>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92600" y="3650230"/>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8" descr="Cpu - Free computer icons">
            <a:extLst>
              <a:ext uri="{FF2B5EF4-FFF2-40B4-BE49-F238E27FC236}">
                <a16:creationId xmlns:a16="http://schemas.microsoft.com/office/drawing/2014/main" id="{5FE51B04-9745-D624-C1AB-A52E6B68849F}"/>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88484" y="3644941"/>
            <a:ext cx="731520" cy="73152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8" descr="Cpu - Free computer icons">
            <a:extLst>
              <a:ext uri="{FF2B5EF4-FFF2-40B4-BE49-F238E27FC236}">
                <a16:creationId xmlns:a16="http://schemas.microsoft.com/office/drawing/2014/main" id="{E22A84F7-C5F0-3D93-6F46-9F449E88606B}"/>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500831" y="3644941"/>
            <a:ext cx="731520" cy="73152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Rounded Corners 5">
            <a:extLst>
              <a:ext uri="{FF2B5EF4-FFF2-40B4-BE49-F238E27FC236}">
                <a16:creationId xmlns:a16="http://schemas.microsoft.com/office/drawing/2014/main" id="{451048E0-149A-FE6C-13C8-EFF739C8042F}"/>
              </a:ext>
            </a:extLst>
          </p:cNvPr>
          <p:cNvSpPr/>
          <p:nvPr/>
        </p:nvSpPr>
        <p:spPr>
          <a:xfrm>
            <a:off x="1481569" y="2798548"/>
            <a:ext cx="2374900" cy="490447"/>
          </a:xfrm>
          <a:prstGeom prst="round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DRAM</a:t>
            </a:r>
          </a:p>
        </p:txBody>
      </p:sp>
      <p:cxnSp>
        <p:nvCxnSpPr>
          <p:cNvPr id="15" name="Straight Arrow Connector 14">
            <a:extLst>
              <a:ext uri="{FF2B5EF4-FFF2-40B4-BE49-F238E27FC236}">
                <a16:creationId xmlns:a16="http://schemas.microsoft.com/office/drawing/2014/main" id="{309FDD68-D5B3-EC42-F751-BAE3887D5F5D}"/>
              </a:ext>
            </a:extLst>
          </p:cNvPr>
          <p:cNvCxnSpPr>
            <a:stCxn id="6" idx="2"/>
            <a:endCxn id="5" idx="0"/>
          </p:cNvCxnSpPr>
          <p:nvPr/>
        </p:nvCxnSpPr>
        <p:spPr>
          <a:xfrm>
            <a:off x="2669019" y="3288995"/>
            <a:ext cx="1" cy="273714"/>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1819AC5-072E-D6F8-5939-E4F809D1EF56}"/>
              </a:ext>
            </a:extLst>
          </p:cNvPr>
          <p:cNvCxnSpPr>
            <a:cxnSpLocks/>
          </p:cNvCxnSpPr>
          <p:nvPr/>
        </p:nvCxnSpPr>
        <p:spPr>
          <a:xfrm>
            <a:off x="2002973" y="5116740"/>
            <a:ext cx="0" cy="412599"/>
          </a:xfrm>
          <a:prstGeom prst="straightConnector1">
            <a:avLst/>
          </a:prstGeom>
          <a:ln w="254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Slide Number Placeholder 6">
            <a:extLst>
              <a:ext uri="{FF2B5EF4-FFF2-40B4-BE49-F238E27FC236}">
                <a16:creationId xmlns:a16="http://schemas.microsoft.com/office/drawing/2014/main" id="{DCD2C08C-69E7-AA14-565B-CC8CA12A44C9}"/>
              </a:ext>
            </a:extLst>
          </p:cNvPr>
          <p:cNvSpPr>
            <a:spLocks noGrp="1"/>
          </p:cNvSpPr>
          <p:nvPr>
            <p:ph type="sldNum" sz="quarter" idx="12"/>
          </p:nvPr>
        </p:nvSpPr>
        <p:spPr/>
        <p:txBody>
          <a:bodyPr/>
          <a:lstStyle/>
          <a:p>
            <a:fld id="{E23A660C-4BA6-8146-88A2-8F54BEB04FB8}" type="slidenum">
              <a:rPr lang="en-US" smtClean="0"/>
              <a:t>18</a:t>
            </a:fld>
            <a:endParaRPr lang="en-US" dirty="0"/>
          </a:p>
        </p:txBody>
      </p:sp>
    </p:spTree>
    <p:extLst>
      <p:ext uri="{BB962C8B-B14F-4D97-AF65-F5344CB8AC3E}">
        <p14:creationId xmlns:p14="http://schemas.microsoft.com/office/powerpoint/2010/main" val="2154418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46"/>
                                        </p:tgtEl>
                                        <p:attrNameLst>
                                          <p:attrName>r</p:attrName>
                                        </p:attrNameLst>
                                      </p:cBhvr>
                                    </p:animRot>
                                    <p:animRot by="-240000">
                                      <p:cBhvr>
                                        <p:cTn id="7" dur="200" fill="hold">
                                          <p:stCondLst>
                                            <p:cond delay="200"/>
                                          </p:stCondLst>
                                        </p:cTn>
                                        <p:tgtEl>
                                          <p:spTgt spid="46"/>
                                        </p:tgtEl>
                                        <p:attrNameLst>
                                          <p:attrName>r</p:attrName>
                                        </p:attrNameLst>
                                      </p:cBhvr>
                                    </p:animRot>
                                    <p:animRot by="240000">
                                      <p:cBhvr>
                                        <p:cTn id="8" dur="200" fill="hold">
                                          <p:stCondLst>
                                            <p:cond delay="400"/>
                                          </p:stCondLst>
                                        </p:cTn>
                                        <p:tgtEl>
                                          <p:spTgt spid="46"/>
                                        </p:tgtEl>
                                        <p:attrNameLst>
                                          <p:attrName>r</p:attrName>
                                        </p:attrNameLst>
                                      </p:cBhvr>
                                    </p:animRot>
                                    <p:animRot by="-240000">
                                      <p:cBhvr>
                                        <p:cTn id="9" dur="200" fill="hold">
                                          <p:stCondLst>
                                            <p:cond delay="600"/>
                                          </p:stCondLst>
                                        </p:cTn>
                                        <p:tgtEl>
                                          <p:spTgt spid="46"/>
                                        </p:tgtEl>
                                        <p:attrNameLst>
                                          <p:attrName>r</p:attrName>
                                        </p:attrNameLst>
                                      </p:cBhvr>
                                    </p:animRot>
                                    <p:animRot by="120000">
                                      <p:cBhvr>
                                        <p:cTn id="10" dur="200" fill="hold">
                                          <p:stCondLst>
                                            <p:cond delay="800"/>
                                          </p:stCondLst>
                                        </p:cTn>
                                        <p:tgtEl>
                                          <p:spTgt spid="4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A0F1B9-1639-BA1E-D0BE-D36B37810A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46F177-17C5-F95E-2E31-A8FECAC812D7}"/>
              </a:ext>
            </a:extLst>
          </p:cNvPr>
          <p:cNvSpPr>
            <a:spLocks noGrp="1"/>
          </p:cNvSpPr>
          <p:nvPr>
            <p:ph type="title"/>
          </p:nvPr>
        </p:nvSpPr>
        <p:spPr/>
        <p:txBody>
          <a:bodyPr/>
          <a:lstStyle/>
          <a:p>
            <a:r>
              <a:rPr lang="en-US" dirty="0" err="1"/>
              <a:t>AccDirect</a:t>
            </a:r>
            <a:r>
              <a:rPr lang="en-US" dirty="0"/>
              <a:t>: Direct Enqueue from NIC</a:t>
            </a:r>
          </a:p>
        </p:txBody>
      </p:sp>
      <p:sp>
        <p:nvSpPr>
          <p:cNvPr id="3" name="Content Placeholder 2">
            <a:extLst>
              <a:ext uri="{FF2B5EF4-FFF2-40B4-BE49-F238E27FC236}">
                <a16:creationId xmlns:a16="http://schemas.microsoft.com/office/drawing/2014/main" id="{7C7865ED-8589-06FA-9780-02F9A2E42522}"/>
              </a:ext>
            </a:extLst>
          </p:cNvPr>
          <p:cNvSpPr>
            <a:spLocks noGrp="1"/>
          </p:cNvSpPr>
          <p:nvPr>
            <p:ph idx="1"/>
          </p:nvPr>
        </p:nvSpPr>
        <p:spPr>
          <a:xfrm>
            <a:off x="838200" y="1825625"/>
            <a:ext cx="10515600" cy="1757426"/>
          </a:xfrm>
        </p:spPr>
        <p:txBody>
          <a:bodyPr>
            <a:normAutofit/>
          </a:bodyPr>
          <a:lstStyle/>
          <a:p>
            <a:r>
              <a:rPr lang="en-US" dirty="0"/>
              <a:t>Key insight: PCIe peer-to-peer communication</a:t>
            </a:r>
          </a:p>
          <a:p>
            <a:pPr lvl="1"/>
            <a:r>
              <a:rPr lang="en-US" dirty="0"/>
              <a:t>Expose DLB to be accessible and controlled by the NIC</a:t>
            </a:r>
          </a:p>
          <a:p>
            <a:pPr lvl="1"/>
            <a:r>
              <a:rPr lang="en-US" dirty="0"/>
              <a:t>Implement RDMA </a:t>
            </a:r>
            <a:r>
              <a:rPr lang="en-US" altLang="zh-CN" dirty="0"/>
              <a:t>peer memory</a:t>
            </a:r>
            <a:endParaRPr lang="en-US" dirty="0"/>
          </a:p>
        </p:txBody>
      </p:sp>
      <p:sp>
        <p:nvSpPr>
          <p:cNvPr id="39" name="Rectangle 38">
            <a:extLst>
              <a:ext uri="{FF2B5EF4-FFF2-40B4-BE49-F238E27FC236}">
                <a16:creationId xmlns:a16="http://schemas.microsoft.com/office/drawing/2014/main" id="{CDE8D287-10F5-7FF1-31AB-D8941CC98019}"/>
              </a:ext>
            </a:extLst>
          </p:cNvPr>
          <p:cNvSpPr/>
          <p:nvPr/>
        </p:nvSpPr>
        <p:spPr>
          <a:xfrm>
            <a:off x="838200" y="4651931"/>
            <a:ext cx="1907215" cy="1044087"/>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tx1"/>
                </a:solidFill>
                <a:cs typeface="Arial" panose="020B0604020202020204" pitchFamily="34" charset="0"/>
              </a:rPr>
              <a:t>Client</a:t>
            </a:r>
            <a:endParaRPr lang="en-US" dirty="0">
              <a:solidFill>
                <a:schemeClr val="tx1"/>
              </a:solidFill>
              <a:cs typeface="Arial" panose="020B0604020202020204" pitchFamily="34" charset="0"/>
            </a:endParaRPr>
          </a:p>
        </p:txBody>
      </p:sp>
      <p:sp>
        <p:nvSpPr>
          <p:cNvPr id="49" name="TextBox 48">
            <a:extLst>
              <a:ext uri="{FF2B5EF4-FFF2-40B4-BE49-F238E27FC236}">
                <a16:creationId xmlns:a16="http://schemas.microsoft.com/office/drawing/2014/main" id="{63CFB051-9862-1AA3-B785-4F443AC7CBB9}"/>
              </a:ext>
            </a:extLst>
          </p:cNvPr>
          <p:cNvSpPr txBox="1"/>
          <p:nvPr/>
        </p:nvSpPr>
        <p:spPr>
          <a:xfrm>
            <a:off x="2930163" y="4559705"/>
            <a:ext cx="1973487" cy="369332"/>
          </a:xfrm>
          <a:prstGeom prst="rect">
            <a:avLst/>
          </a:prstGeom>
          <a:noFill/>
        </p:spPr>
        <p:txBody>
          <a:bodyPr wrap="square" rtlCol="0">
            <a:spAutoFit/>
          </a:bodyPr>
          <a:lstStyle/>
          <a:p>
            <a:r>
              <a:rPr lang="en-US" dirty="0"/>
              <a:t>RDMA Write QEs</a:t>
            </a:r>
          </a:p>
        </p:txBody>
      </p:sp>
      <p:grpSp>
        <p:nvGrpSpPr>
          <p:cNvPr id="175" name="Group 174">
            <a:extLst>
              <a:ext uri="{FF2B5EF4-FFF2-40B4-BE49-F238E27FC236}">
                <a16:creationId xmlns:a16="http://schemas.microsoft.com/office/drawing/2014/main" id="{8BE06EDC-1C38-DB44-36EE-AF5628FA8800}"/>
              </a:ext>
            </a:extLst>
          </p:cNvPr>
          <p:cNvGrpSpPr/>
          <p:nvPr/>
        </p:nvGrpSpPr>
        <p:grpSpPr>
          <a:xfrm>
            <a:off x="5155276" y="3369455"/>
            <a:ext cx="5819776" cy="3181354"/>
            <a:chOff x="5155276" y="3369455"/>
            <a:chExt cx="5819776" cy="3181354"/>
          </a:xfrm>
        </p:grpSpPr>
        <p:sp>
          <p:nvSpPr>
            <p:cNvPr id="112" name="사각형: 둥근 모서리 145">
              <a:extLst>
                <a:ext uri="{FF2B5EF4-FFF2-40B4-BE49-F238E27FC236}">
                  <a16:creationId xmlns:a16="http://schemas.microsoft.com/office/drawing/2014/main" id="{3E3DA4AC-CCD6-0EEA-9655-D8A17DAC7A69}"/>
                </a:ext>
              </a:extLst>
            </p:cNvPr>
            <p:cNvSpPr/>
            <p:nvPr/>
          </p:nvSpPr>
          <p:spPr>
            <a:xfrm rot="16200000">
              <a:off x="7215368" y="2791124"/>
              <a:ext cx="3181354" cy="4338015"/>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i="1">
                <a:solidFill>
                  <a:schemeClr val="tx1"/>
                </a:solidFill>
                <a:cs typeface="Arial" panose="020B0604020202020204" pitchFamily="34" charset="0"/>
              </a:endParaRPr>
            </a:p>
          </p:txBody>
        </p:sp>
        <p:sp>
          <p:nvSpPr>
            <p:cNvPr id="113" name="직사각형 6">
              <a:extLst>
                <a:ext uri="{FF2B5EF4-FFF2-40B4-BE49-F238E27FC236}">
                  <a16:creationId xmlns:a16="http://schemas.microsoft.com/office/drawing/2014/main" id="{3224969B-8820-5A6C-8B0A-520E1875EFCA}"/>
                </a:ext>
              </a:extLst>
            </p:cNvPr>
            <p:cNvSpPr/>
            <p:nvPr/>
          </p:nvSpPr>
          <p:spPr>
            <a:xfrm>
              <a:off x="6695434" y="3486479"/>
              <a:ext cx="4175469" cy="2950027"/>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cs typeface="Arial" panose="020B0604020202020204" pitchFamily="34" charset="0"/>
              </a:endParaRPr>
            </a:p>
          </p:txBody>
        </p:sp>
        <p:sp>
          <p:nvSpPr>
            <p:cNvPr id="114" name="직사각형 58">
              <a:extLst>
                <a:ext uri="{FF2B5EF4-FFF2-40B4-BE49-F238E27FC236}">
                  <a16:creationId xmlns:a16="http://schemas.microsoft.com/office/drawing/2014/main" id="{FDDE52C1-33A8-E1B8-9397-1D0CF224F1B7}"/>
                </a:ext>
              </a:extLst>
            </p:cNvPr>
            <p:cNvSpPr/>
            <p:nvPr/>
          </p:nvSpPr>
          <p:spPr>
            <a:xfrm>
              <a:off x="6962986" y="5470044"/>
              <a:ext cx="3752738" cy="879401"/>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1600" dirty="0">
                  <a:solidFill>
                    <a:schemeClr val="tx1"/>
                  </a:solidFill>
                  <a:cs typeface="Arial" panose="020B0604020202020204" pitchFamily="34" charset="0"/>
                </a:rPr>
                <a:t>M</a:t>
              </a:r>
              <a:r>
                <a:rPr lang="en-US" altLang="zh-CN" sz="1600" dirty="0">
                  <a:solidFill>
                    <a:schemeClr val="tx1"/>
                  </a:solidFill>
                  <a:cs typeface="Arial" panose="020B0604020202020204" pitchFamily="34" charset="0"/>
                </a:rPr>
                <a:t>emory</a:t>
              </a:r>
              <a:endParaRPr lang="ko-KR" altLang="en-US" sz="1600" dirty="0">
                <a:solidFill>
                  <a:schemeClr val="tx1"/>
                </a:solidFill>
                <a:cs typeface="Arial" panose="020B0604020202020204" pitchFamily="34" charset="0"/>
              </a:endParaRPr>
            </a:p>
          </p:txBody>
        </p:sp>
        <p:sp>
          <p:nvSpPr>
            <p:cNvPr id="115" name="직사각형 61">
              <a:extLst>
                <a:ext uri="{FF2B5EF4-FFF2-40B4-BE49-F238E27FC236}">
                  <a16:creationId xmlns:a16="http://schemas.microsoft.com/office/drawing/2014/main" id="{608F6F9A-56CB-559B-104F-661B978645A2}"/>
                </a:ext>
              </a:extLst>
            </p:cNvPr>
            <p:cNvSpPr/>
            <p:nvPr/>
          </p:nvSpPr>
          <p:spPr>
            <a:xfrm>
              <a:off x="8791991" y="3543843"/>
              <a:ext cx="1935928" cy="1887295"/>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16" name="직사각형 60">
              <a:extLst>
                <a:ext uri="{FF2B5EF4-FFF2-40B4-BE49-F238E27FC236}">
                  <a16:creationId xmlns:a16="http://schemas.microsoft.com/office/drawing/2014/main" id="{73C6B281-22B1-5E06-E0C2-24630734E833}"/>
                </a:ext>
              </a:extLst>
            </p:cNvPr>
            <p:cNvSpPr/>
            <p:nvPr/>
          </p:nvSpPr>
          <p:spPr>
            <a:xfrm>
              <a:off x="6975458" y="3776633"/>
              <a:ext cx="1744126" cy="1588167"/>
            </a:xfrm>
            <a:prstGeom prst="rect">
              <a:avLst/>
            </a:prstGeom>
            <a:solidFill>
              <a:srgbClr val="F0C2A3"/>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tx1"/>
                </a:solidFill>
                <a:cs typeface="Arial" panose="020B0604020202020204" pitchFamily="34" charset="0"/>
              </a:endParaRPr>
            </a:p>
          </p:txBody>
        </p:sp>
        <p:sp>
          <p:nvSpPr>
            <p:cNvPr id="117" name="직사각형 8">
              <a:extLst>
                <a:ext uri="{FF2B5EF4-FFF2-40B4-BE49-F238E27FC236}">
                  <a16:creationId xmlns:a16="http://schemas.microsoft.com/office/drawing/2014/main" id="{7C585AD7-92CB-F1FA-6946-C93F5EC4100B}"/>
                </a:ext>
              </a:extLst>
            </p:cNvPr>
            <p:cNvSpPr/>
            <p:nvPr/>
          </p:nvSpPr>
          <p:spPr>
            <a:xfrm>
              <a:off x="8852823" y="4493270"/>
              <a:ext cx="1822917" cy="871534"/>
            </a:xfrm>
            <a:prstGeom prst="rect">
              <a:avLst/>
            </a:prstGeom>
            <a:solidFill>
              <a:schemeClr val="accent4">
                <a:lumMod val="20000"/>
                <a:lumOff val="80000"/>
              </a:schemeClr>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tx1"/>
                </a:solidFill>
                <a:cs typeface="Arial" panose="020B0604020202020204" pitchFamily="34" charset="0"/>
              </a:endParaRPr>
            </a:p>
          </p:txBody>
        </p:sp>
        <p:grpSp>
          <p:nvGrpSpPr>
            <p:cNvPr id="118" name="그룹 206">
              <a:extLst>
                <a:ext uri="{FF2B5EF4-FFF2-40B4-BE49-F238E27FC236}">
                  <a16:creationId xmlns:a16="http://schemas.microsoft.com/office/drawing/2014/main" id="{32D6E68A-ED51-4A5B-1CA7-583EBBFC21CA}"/>
                </a:ext>
              </a:extLst>
            </p:cNvPr>
            <p:cNvGrpSpPr/>
            <p:nvPr/>
          </p:nvGrpSpPr>
          <p:grpSpPr>
            <a:xfrm>
              <a:off x="8859453" y="3791774"/>
              <a:ext cx="1811822" cy="652245"/>
              <a:chOff x="4833568" y="264856"/>
              <a:chExt cx="1369112" cy="580189"/>
            </a:xfrm>
          </p:grpSpPr>
          <p:sp>
            <p:nvSpPr>
              <p:cNvPr id="119" name="직사각형 80">
                <a:extLst>
                  <a:ext uri="{FF2B5EF4-FFF2-40B4-BE49-F238E27FC236}">
                    <a16:creationId xmlns:a16="http://schemas.microsoft.com/office/drawing/2014/main" id="{C424E135-6C7A-1F62-76A0-6E045334AD29}"/>
                  </a:ext>
                </a:extLst>
              </p:cNvPr>
              <p:cNvSpPr/>
              <p:nvPr/>
            </p:nvSpPr>
            <p:spPr>
              <a:xfrm>
                <a:off x="4833568"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20" name="직사각형 85">
                <a:extLst>
                  <a:ext uri="{FF2B5EF4-FFF2-40B4-BE49-F238E27FC236}">
                    <a16:creationId xmlns:a16="http://schemas.microsoft.com/office/drawing/2014/main" id="{26193E96-B2D7-8502-5AFF-A1E0118AD332}"/>
                  </a:ext>
                </a:extLst>
              </p:cNvPr>
              <p:cNvSpPr/>
              <p:nvPr/>
            </p:nvSpPr>
            <p:spPr>
              <a:xfrm>
                <a:off x="5193272"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21" name="직사각형 86">
                <a:extLst>
                  <a:ext uri="{FF2B5EF4-FFF2-40B4-BE49-F238E27FC236}">
                    <a16:creationId xmlns:a16="http://schemas.microsoft.com/office/drawing/2014/main" id="{88FFF381-03D8-248B-B3FF-C0630C14B5EA}"/>
                  </a:ext>
                </a:extLst>
              </p:cNvPr>
              <p:cNvSpPr/>
              <p:nvPr/>
            </p:nvSpPr>
            <p:spPr>
              <a:xfrm>
                <a:off x="5552977"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22" name="직사각형 88">
                <a:extLst>
                  <a:ext uri="{FF2B5EF4-FFF2-40B4-BE49-F238E27FC236}">
                    <a16:creationId xmlns:a16="http://schemas.microsoft.com/office/drawing/2014/main" id="{B4EE8529-73F4-AD64-BFB7-67C6065734E0}"/>
                  </a:ext>
                </a:extLst>
              </p:cNvPr>
              <p:cNvSpPr/>
              <p:nvPr/>
            </p:nvSpPr>
            <p:spPr>
              <a:xfrm>
                <a:off x="5912681"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23" name="직사각형 118">
                <a:extLst>
                  <a:ext uri="{FF2B5EF4-FFF2-40B4-BE49-F238E27FC236}">
                    <a16:creationId xmlns:a16="http://schemas.microsoft.com/office/drawing/2014/main" id="{FD351AE0-BF7F-D784-56E8-4304B73093F5}"/>
                  </a:ext>
                </a:extLst>
              </p:cNvPr>
              <p:cNvSpPr/>
              <p:nvPr/>
            </p:nvSpPr>
            <p:spPr>
              <a:xfrm>
                <a:off x="4833568"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24" name="직사각형 131">
                <a:extLst>
                  <a:ext uri="{FF2B5EF4-FFF2-40B4-BE49-F238E27FC236}">
                    <a16:creationId xmlns:a16="http://schemas.microsoft.com/office/drawing/2014/main" id="{200B7F1B-68C0-BEC5-5975-E61ED7DA45EB}"/>
                  </a:ext>
                </a:extLst>
              </p:cNvPr>
              <p:cNvSpPr/>
              <p:nvPr/>
            </p:nvSpPr>
            <p:spPr>
              <a:xfrm>
                <a:off x="5193272"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25" name="직사각형 132">
                <a:extLst>
                  <a:ext uri="{FF2B5EF4-FFF2-40B4-BE49-F238E27FC236}">
                    <a16:creationId xmlns:a16="http://schemas.microsoft.com/office/drawing/2014/main" id="{11887879-5DD0-EAAF-0094-63C3AFDADA3F}"/>
                  </a:ext>
                </a:extLst>
              </p:cNvPr>
              <p:cNvSpPr/>
              <p:nvPr/>
            </p:nvSpPr>
            <p:spPr>
              <a:xfrm>
                <a:off x="5552977"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26" name="직사각형 135">
                <a:extLst>
                  <a:ext uri="{FF2B5EF4-FFF2-40B4-BE49-F238E27FC236}">
                    <a16:creationId xmlns:a16="http://schemas.microsoft.com/office/drawing/2014/main" id="{B0D1A24C-D06A-E18A-2B02-D5B97D484D60}"/>
                  </a:ext>
                </a:extLst>
              </p:cNvPr>
              <p:cNvSpPr/>
              <p:nvPr/>
            </p:nvSpPr>
            <p:spPr>
              <a:xfrm>
                <a:off x="5912681"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127" name="TextBox 126">
              <a:extLst>
                <a:ext uri="{FF2B5EF4-FFF2-40B4-BE49-F238E27FC236}">
                  <a16:creationId xmlns:a16="http://schemas.microsoft.com/office/drawing/2014/main" id="{D1C97EEB-78D1-80A2-8F5B-893E4107EEC7}"/>
                </a:ext>
              </a:extLst>
            </p:cNvPr>
            <p:cNvSpPr txBox="1"/>
            <p:nvPr/>
          </p:nvSpPr>
          <p:spPr>
            <a:xfrm>
              <a:off x="7055789" y="4073320"/>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28" name="TextBox 127">
              <a:extLst>
                <a:ext uri="{FF2B5EF4-FFF2-40B4-BE49-F238E27FC236}">
                  <a16:creationId xmlns:a16="http://schemas.microsoft.com/office/drawing/2014/main" id="{ED9BB3A1-317F-8C75-B7B3-C10C1D8191E0}"/>
                </a:ext>
              </a:extLst>
            </p:cNvPr>
            <p:cNvSpPr txBox="1"/>
            <p:nvPr/>
          </p:nvSpPr>
          <p:spPr>
            <a:xfrm>
              <a:off x="7055789" y="4622227"/>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29" name="TextBox 128">
              <a:extLst>
                <a:ext uri="{FF2B5EF4-FFF2-40B4-BE49-F238E27FC236}">
                  <a16:creationId xmlns:a16="http://schemas.microsoft.com/office/drawing/2014/main" id="{48997853-9764-DFC2-0CB0-9F68F58C1179}"/>
                </a:ext>
              </a:extLst>
            </p:cNvPr>
            <p:cNvSpPr txBox="1"/>
            <p:nvPr/>
          </p:nvSpPr>
          <p:spPr>
            <a:xfrm>
              <a:off x="7055789" y="4347774"/>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30" name="TextBox 129">
              <a:extLst>
                <a:ext uri="{FF2B5EF4-FFF2-40B4-BE49-F238E27FC236}">
                  <a16:creationId xmlns:a16="http://schemas.microsoft.com/office/drawing/2014/main" id="{D3201BE4-FB8E-76F6-53E8-2120CDB85916}"/>
                </a:ext>
              </a:extLst>
            </p:cNvPr>
            <p:cNvSpPr txBox="1"/>
            <p:nvPr/>
          </p:nvSpPr>
          <p:spPr>
            <a:xfrm>
              <a:off x="7055789" y="4896679"/>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grpSp>
          <p:nvGrpSpPr>
            <p:cNvPr id="131" name="그룹 165">
              <a:extLst>
                <a:ext uri="{FF2B5EF4-FFF2-40B4-BE49-F238E27FC236}">
                  <a16:creationId xmlns:a16="http://schemas.microsoft.com/office/drawing/2014/main" id="{8FA347D4-9C84-2D20-E196-A4F7E23D5B1C}"/>
                </a:ext>
              </a:extLst>
            </p:cNvPr>
            <p:cNvGrpSpPr/>
            <p:nvPr/>
          </p:nvGrpSpPr>
          <p:grpSpPr>
            <a:xfrm>
              <a:off x="7711489" y="4074402"/>
              <a:ext cx="411682" cy="222782"/>
              <a:chOff x="3376216" y="271225"/>
              <a:chExt cx="544122" cy="192934"/>
            </a:xfrm>
          </p:grpSpPr>
          <p:sp>
            <p:nvSpPr>
              <p:cNvPr id="132" name="직사각형 157">
                <a:extLst>
                  <a:ext uri="{FF2B5EF4-FFF2-40B4-BE49-F238E27FC236}">
                    <a16:creationId xmlns:a16="http://schemas.microsoft.com/office/drawing/2014/main" id="{5C8B3D84-B6B6-3B9A-0960-4B4E63B3FFA5}"/>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3" name="직사각형 158">
                <a:extLst>
                  <a:ext uri="{FF2B5EF4-FFF2-40B4-BE49-F238E27FC236}">
                    <a16:creationId xmlns:a16="http://schemas.microsoft.com/office/drawing/2014/main" id="{0CBA31CC-42EA-7339-52B1-D15705933694}"/>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4" name="직사각형 159">
                <a:extLst>
                  <a:ext uri="{FF2B5EF4-FFF2-40B4-BE49-F238E27FC236}">
                    <a16:creationId xmlns:a16="http://schemas.microsoft.com/office/drawing/2014/main" id="{1C3D3C63-05AE-0F67-614B-243B64A5B322}"/>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5" name="직사각형 160">
                <a:extLst>
                  <a:ext uri="{FF2B5EF4-FFF2-40B4-BE49-F238E27FC236}">
                    <a16:creationId xmlns:a16="http://schemas.microsoft.com/office/drawing/2014/main" id="{18376595-189E-B401-1352-99AA9E106F20}"/>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36" name="그룹 166">
              <a:extLst>
                <a:ext uri="{FF2B5EF4-FFF2-40B4-BE49-F238E27FC236}">
                  <a16:creationId xmlns:a16="http://schemas.microsoft.com/office/drawing/2014/main" id="{19073E4A-D979-15AA-E990-FE9C100BCF45}"/>
                </a:ext>
              </a:extLst>
            </p:cNvPr>
            <p:cNvGrpSpPr/>
            <p:nvPr/>
          </p:nvGrpSpPr>
          <p:grpSpPr>
            <a:xfrm>
              <a:off x="7711489" y="4347771"/>
              <a:ext cx="411682" cy="222782"/>
              <a:chOff x="3376216" y="271225"/>
              <a:chExt cx="544122" cy="192934"/>
            </a:xfrm>
          </p:grpSpPr>
          <p:sp>
            <p:nvSpPr>
              <p:cNvPr id="137" name="직사각형 167">
                <a:extLst>
                  <a:ext uri="{FF2B5EF4-FFF2-40B4-BE49-F238E27FC236}">
                    <a16:creationId xmlns:a16="http://schemas.microsoft.com/office/drawing/2014/main" id="{3FFB32DC-8881-452C-66A2-335A3D39CBA7}"/>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8" name="직사각형 168">
                <a:extLst>
                  <a:ext uri="{FF2B5EF4-FFF2-40B4-BE49-F238E27FC236}">
                    <a16:creationId xmlns:a16="http://schemas.microsoft.com/office/drawing/2014/main" id="{FBC26A6F-F160-A8AC-68EE-8D87954040EE}"/>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9" name="직사각형 169">
                <a:extLst>
                  <a:ext uri="{FF2B5EF4-FFF2-40B4-BE49-F238E27FC236}">
                    <a16:creationId xmlns:a16="http://schemas.microsoft.com/office/drawing/2014/main" id="{89934A75-976C-57FA-29B5-FF999572CA36}"/>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0" name="직사각형 170">
                <a:extLst>
                  <a:ext uri="{FF2B5EF4-FFF2-40B4-BE49-F238E27FC236}">
                    <a16:creationId xmlns:a16="http://schemas.microsoft.com/office/drawing/2014/main" id="{FF5B6007-E246-7F21-1B9C-F02BF3B71D0E}"/>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41" name="그룹 171">
              <a:extLst>
                <a:ext uri="{FF2B5EF4-FFF2-40B4-BE49-F238E27FC236}">
                  <a16:creationId xmlns:a16="http://schemas.microsoft.com/office/drawing/2014/main" id="{1360892A-1AE5-B758-9CCF-C0B0895E4092}"/>
                </a:ext>
              </a:extLst>
            </p:cNvPr>
            <p:cNvGrpSpPr/>
            <p:nvPr/>
          </p:nvGrpSpPr>
          <p:grpSpPr>
            <a:xfrm>
              <a:off x="7711489" y="4622224"/>
              <a:ext cx="411682" cy="222782"/>
              <a:chOff x="3376216" y="271225"/>
              <a:chExt cx="544122" cy="192934"/>
            </a:xfrm>
          </p:grpSpPr>
          <p:sp>
            <p:nvSpPr>
              <p:cNvPr id="142" name="직사각형 172">
                <a:extLst>
                  <a:ext uri="{FF2B5EF4-FFF2-40B4-BE49-F238E27FC236}">
                    <a16:creationId xmlns:a16="http://schemas.microsoft.com/office/drawing/2014/main" id="{DD291D1D-2E8A-D3E7-65F5-E64AB0DD5C42}"/>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3" name="직사각형 173">
                <a:extLst>
                  <a:ext uri="{FF2B5EF4-FFF2-40B4-BE49-F238E27FC236}">
                    <a16:creationId xmlns:a16="http://schemas.microsoft.com/office/drawing/2014/main" id="{3BE6D9C3-BA30-2533-FBC9-42D2B8B6BEFD}"/>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4" name="직사각형 174">
                <a:extLst>
                  <a:ext uri="{FF2B5EF4-FFF2-40B4-BE49-F238E27FC236}">
                    <a16:creationId xmlns:a16="http://schemas.microsoft.com/office/drawing/2014/main" id="{56F58E90-EA11-7160-FD45-07DAE7E1C240}"/>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5" name="직사각형 175">
                <a:extLst>
                  <a:ext uri="{FF2B5EF4-FFF2-40B4-BE49-F238E27FC236}">
                    <a16:creationId xmlns:a16="http://schemas.microsoft.com/office/drawing/2014/main" id="{3A22DB40-DCE9-7538-F0F2-E81EE773ACDC}"/>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46" name="그룹 176">
              <a:extLst>
                <a:ext uri="{FF2B5EF4-FFF2-40B4-BE49-F238E27FC236}">
                  <a16:creationId xmlns:a16="http://schemas.microsoft.com/office/drawing/2014/main" id="{5A30C947-FC6B-FB1C-F428-6B5E1F7C71C3}"/>
                </a:ext>
              </a:extLst>
            </p:cNvPr>
            <p:cNvGrpSpPr/>
            <p:nvPr/>
          </p:nvGrpSpPr>
          <p:grpSpPr>
            <a:xfrm>
              <a:off x="7711489" y="4890630"/>
              <a:ext cx="411682" cy="222782"/>
              <a:chOff x="3376216" y="271225"/>
              <a:chExt cx="544122" cy="192934"/>
            </a:xfrm>
          </p:grpSpPr>
          <p:sp>
            <p:nvSpPr>
              <p:cNvPr id="147" name="직사각형 177">
                <a:extLst>
                  <a:ext uri="{FF2B5EF4-FFF2-40B4-BE49-F238E27FC236}">
                    <a16:creationId xmlns:a16="http://schemas.microsoft.com/office/drawing/2014/main" id="{E81A75A2-D7A6-EA2D-A0E2-FDC340D665D2}"/>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8" name="직사각형 178">
                <a:extLst>
                  <a:ext uri="{FF2B5EF4-FFF2-40B4-BE49-F238E27FC236}">
                    <a16:creationId xmlns:a16="http://schemas.microsoft.com/office/drawing/2014/main" id="{E68FD684-F7F5-6B40-72F0-83EE66AE1294}"/>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9" name="직사각형 179">
                <a:extLst>
                  <a:ext uri="{FF2B5EF4-FFF2-40B4-BE49-F238E27FC236}">
                    <a16:creationId xmlns:a16="http://schemas.microsoft.com/office/drawing/2014/main" id="{86F43279-F161-E6B9-386D-6654F457FE14}"/>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50" name="직사각형 180">
                <a:extLst>
                  <a:ext uri="{FF2B5EF4-FFF2-40B4-BE49-F238E27FC236}">
                    <a16:creationId xmlns:a16="http://schemas.microsoft.com/office/drawing/2014/main" id="{B4045ECD-2452-142F-C60E-E03E9EE9BEA2}"/>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sp>
          <p:nvSpPr>
            <p:cNvPr id="151" name="타원 185">
              <a:extLst>
                <a:ext uri="{FF2B5EF4-FFF2-40B4-BE49-F238E27FC236}">
                  <a16:creationId xmlns:a16="http://schemas.microsoft.com/office/drawing/2014/main" id="{1F022412-1846-7801-D0B1-3C52341DD196}"/>
                </a:ext>
              </a:extLst>
            </p:cNvPr>
            <p:cNvSpPr/>
            <p:nvPr/>
          </p:nvSpPr>
          <p:spPr>
            <a:xfrm>
              <a:off x="7353496" y="4292253"/>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152" name="타원 186">
              <a:extLst>
                <a:ext uri="{FF2B5EF4-FFF2-40B4-BE49-F238E27FC236}">
                  <a16:creationId xmlns:a16="http://schemas.microsoft.com/office/drawing/2014/main" id="{A89409D6-F7D8-C378-A5DF-0C2C8755BAAD}"/>
                </a:ext>
              </a:extLst>
            </p:cNvPr>
            <p:cNvSpPr/>
            <p:nvPr/>
          </p:nvSpPr>
          <p:spPr>
            <a:xfrm>
              <a:off x="7353496" y="4833021"/>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cxnSp>
          <p:nvCxnSpPr>
            <p:cNvPr id="153" name="직선 화살표 연결선 188">
              <a:extLst>
                <a:ext uri="{FF2B5EF4-FFF2-40B4-BE49-F238E27FC236}">
                  <a16:creationId xmlns:a16="http://schemas.microsoft.com/office/drawing/2014/main" id="{3D1EA224-BDA7-7E23-C141-FBF3AF4CDEB9}"/>
                </a:ext>
              </a:extLst>
            </p:cNvPr>
            <p:cNvCxnSpPr>
              <a:cxnSpLocks/>
              <a:stCxn id="151" idx="7"/>
              <a:endCxn id="134" idx="1"/>
            </p:cNvCxnSpPr>
            <p:nvPr/>
          </p:nvCxnSpPr>
          <p:spPr>
            <a:xfrm flipV="1">
              <a:off x="7425900" y="4185797"/>
              <a:ext cx="285594" cy="11813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4" name="직선 화살표 연결선 189">
              <a:extLst>
                <a:ext uri="{FF2B5EF4-FFF2-40B4-BE49-F238E27FC236}">
                  <a16:creationId xmlns:a16="http://schemas.microsoft.com/office/drawing/2014/main" id="{BADCC126-732F-6B8A-E852-1D475EFA9D48}"/>
                </a:ext>
              </a:extLst>
            </p:cNvPr>
            <p:cNvCxnSpPr>
              <a:cxnSpLocks/>
              <a:stCxn id="151" idx="5"/>
              <a:endCxn id="144" idx="1"/>
            </p:cNvCxnSpPr>
            <p:nvPr/>
          </p:nvCxnSpPr>
          <p:spPr>
            <a:xfrm>
              <a:off x="7425900" y="4360324"/>
              <a:ext cx="285594" cy="373292"/>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5" name="직선 화살표 연결선 193">
              <a:extLst>
                <a:ext uri="{FF2B5EF4-FFF2-40B4-BE49-F238E27FC236}">
                  <a16:creationId xmlns:a16="http://schemas.microsoft.com/office/drawing/2014/main" id="{706206CC-797B-CE75-FC0F-EE072ABC4FE3}"/>
                </a:ext>
              </a:extLst>
            </p:cNvPr>
            <p:cNvCxnSpPr>
              <a:cxnSpLocks/>
              <a:stCxn id="152" idx="7"/>
              <a:endCxn id="139" idx="1"/>
            </p:cNvCxnSpPr>
            <p:nvPr/>
          </p:nvCxnSpPr>
          <p:spPr>
            <a:xfrm flipV="1">
              <a:off x="7425900" y="4459163"/>
              <a:ext cx="285594" cy="385537"/>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직선 화살표 연결선 196">
              <a:extLst>
                <a:ext uri="{FF2B5EF4-FFF2-40B4-BE49-F238E27FC236}">
                  <a16:creationId xmlns:a16="http://schemas.microsoft.com/office/drawing/2014/main" id="{F50BEA0F-98B6-B1FF-68C5-9BC7EDB040B2}"/>
                </a:ext>
              </a:extLst>
            </p:cNvPr>
            <p:cNvCxnSpPr>
              <a:cxnSpLocks/>
              <a:stCxn id="152" idx="5"/>
              <a:endCxn id="149" idx="1"/>
            </p:cNvCxnSpPr>
            <p:nvPr/>
          </p:nvCxnSpPr>
          <p:spPr>
            <a:xfrm>
              <a:off x="7425900" y="4901094"/>
              <a:ext cx="285594" cy="10093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직선 화살표 연결선 199">
              <a:extLst>
                <a:ext uri="{FF2B5EF4-FFF2-40B4-BE49-F238E27FC236}">
                  <a16:creationId xmlns:a16="http://schemas.microsoft.com/office/drawing/2014/main" id="{CF12345D-14C4-C737-A3C3-67EDC056F38A}"/>
                </a:ext>
              </a:extLst>
            </p:cNvPr>
            <p:cNvCxnSpPr>
              <a:cxnSpLocks/>
            </p:cNvCxnSpPr>
            <p:nvPr/>
          </p:nvCxnSpPr>
          <p:spPr>
            <a:xfrm>
              <a:off x="8121335" y="4188736"/>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8" name="직선 화살표 연결선 201">
              <a:extLst>
                <a:ext uri="{FF2B5EF4-FFF2-40B4-BE49-F238E27FC236}">
                  <a16:creationId xmlns:a16="http://schemas.microsoft.com/office/drawing/2014/main" id="{A5F31CBF-DF3A-B4BF-7440-BC061F8A0E03}"/>
                </a:ext>
              </a:extLst>
            </p:cNvPr>
            <p:cNvCxnSpPr>
              <a:cxnSpLocks/>
            </p:cNvCxnSpPr>
            <p:nvPr/>
          </p:nvCxnSpPr>
          <p:spPr>
            <a:xfrm>
              <a:off x="8121335" y="4460487"/>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9" name="직선 화살표 연결선 202">
              <a:extLst>
                <a:ext uri="{FF2B5EF4-FFF2-40B4-BE49-F238E27FC236}">
                  <a16:creationId xmlns:a16="http://schemas.microsoft.com/office/drawing/2014/main" id="{9A61917E-E498-F898-E06E-C4075CD8B214}"/>
                </a:ext>
              </a:extLst>
            </p:cNvPr>
            <p:cNvCxnSpPr>
              <a:cxnSpLocks/>
            </p:cNvCxnSpPr>
            <p:nvPr/>
          </p:nvCxnSpPr>
          <p:spPr>
            <a:xfrm>
              <a:off x="8121335" y="4727568"/>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60" name="직선 화살표 연결선 203">
              <a:extLst>
                <a:ext uri="{FF2B5EF4-FFF2-40B4-BE49-F238E27FC236}">
                  <a16:creationId xmlns:a16="http://schemas.microsoft.com/office/drawing/2014/main" id="{269E1D68-2060-09AC-5607-4E7D4B806CBE}"/>
                </a:ext>
              </a:extLst>
            </p:cNvPr>
            <p:cNvCxnSpPr>
              <a:cxnSpLocks/>
            </p:cNvCxnSpPr>
            <p:nvPr/>
          </p:nvCxnSpPr>
          <p:spPr>
            <a:xfrm>
              <a:off x="8121335" y="4999319"/>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161" name="사다리꼴 181">
              <a:extLst>
                <a:ext uri="{FF2B5EF4-FFF2-40B4-BE49-F238E27FC236}">
                  <a16:creationId xmlns:a16="http://schemas.microsoft.com/office/drawing/2014/main" id="{D2437C55-719F-BFBE-1CE8-9CF38A68E587}"/>
                </a:ext>
              </a:extLst>
            </p:cNvPr>
            <p:cNvSpPr/>
            <p:nvPr/>
          </p:nvSpPr>
          <p:spPr>
            <a:xfrm rot="5400000">
              <a:off x="8086690" y="4246916"/>
              <a:ext cx="465643"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162" name="사다리꼴 184">
              <a:extLst>
                <a:ext uri="{FF2B5EF4-FFF2-40B4-BE49-F238E27FC236}">
                  <a16:creationId xmlns:a16="http://schemas.microsoft.com/office/drawing/2014/main" id="{93A5C8CB-6F52-0D07-3A4C-646970AEBE03}"/>
                </a:ext>
              </a:extLst>
            </p:cNvPr>
            <p:cNvSpPr/>
            <p:nvPr/>
          </p:nvSpPr>
          <p:spPr>
            <a:xfrm rot="5400000">
              <a:off x="8086694" y="4784522"/>
              <a:ext cx="465644"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163" name="TextBox 162">
              <a:extLst>
                <a:ext uri="{FF2B5EF4-FFF2-40B4-BE49-F238E27FC236}">
                  <a16:creationId xmlns:a16="http://schemas.microsoft.com/office/drawing/2014/main" id="{F5C69AED-68AE-E611-A793-5F9C52046762}"/>
                </a:ext>
              </a:extLst>
            </p:cNvPr>
            <p:cNvSpPr txBox="1"/>
            <p:nvPr/>
          </p:nvSpPr>
          <p:spPr>
            <a:xfrm>
              <a:off x="7430660" y="3456830"/>
              <a:ext cx="879263"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DLB</a:t>
              </a:r>
              <a:endParaRPr lang="ko-KR" altLang="en-US" dirty="0">
                <a:solidFill>
                  <a:schemeClr val="tx1">
                    <a:lumMod val="75000"/>
                    <a:lumOff val="25000"/>
                  </a:schemeClr>
                </a:solidFill>
                <a:cs typeface="Arial" panose="020B0604020202020204" pitchFamily="34" charset="0"/>
              </a:endParaRPr>
            </a:p>
          </p:txBody>
        </p:sp>
        <p:sp>
          <p:nvSpPr>
            <p:cNvPr id="164" name="TextBox 163">
              <a:extLst>
                <a:ext uri="{FF2B5EF4-FFF2-40B4-BE49-F238E27FC236}">
                  <a16:creationId xmlns:a16="http://schemas.microsoft.com/office/drawing/2014/main" id="{1CBAC7D0-8ACF-F0FB-BC56-C88EBA097681}"/>
                </a:ext>
              </a:extLst>
            </p:cNvPr>
            <p:cNvSpPr txBox="1"/>
            <p:nvPr/>
          </p:nvSpPr>
          <p:spPr>
            <a:xfrm>
              <a:off x="9020649" y="3452623"/>
              <a:ext cx="1638592"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worker cores</a:t>
              </a:r>
              <a:endParaRPr lang="ko-KR" altLang="en-US" dirty="0">
                <a:solidFill>
                  <a:schemeClr val="tx1">
                    <a:lumMod val="75000"/>
                    <a:lumOff val="25000"/>
                  </a:schemeClr>
                </a:solidFill>
                <a:cs typeface="Arial" panose="020B0604020202020204" pitchFamily="34" charset="0"/>
              </a:endParaRPr>
            </a:p>
          </p:txBody>
        </p:sp>
        <p:sp>
          <p:nvSpPr>
            <p:cNvPr id="165" name="TextBox 164">
              <a:extLst>
                <a:ext uri="{FF2B5EF4-FFF2-40B4-BE49-F238E27FC236}">
                  <a16:creationId xmlns:a16="http://schemas.microsoft.com/office/drawing/2014/main" id="{245B22C0-111B-9BD6-E428-6D9ACC3F6707}"/>
                </a:ext>
              </a:extLst>
            </p:cNvPr>
            <p:cNvSpPr txBox="1"/>
            <p:nvPr/>
          </p:nvSpPr>
          <p:spPr>
            <a:xfrm>
              <a:off x="9413786" y="4434348"/>
              <a:ext cx="686316"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LLC</a:t>
              </a:r>
              <a:endParaRPr lang="ko-KR" altLang="en-US" dirty="0">
                <a:solidFill>
                  <a:schemeClr val="tx1">
                    <a:lumMod val="75000"/>
                    <a:lumOff val="25000"/>
                  </a:schemeClr>
                </a:solidFill>
                <a:cs typeface="Arial" panose="020B0604020202020204" pitchFamily="34" charset="0"/>
              </a:endParaRPr>
            </a:p>
          </p:txBody>
        </p:sp>
        <p:sp>
          <p:nvSpPr>
            <p:cNvPr id="166" name="TextBox 165">
              <a:extLst>
                <a:ext uri="{FF2B5EF4-FFF2-40B4-BE49-F238E27FC236}">
                  <a16:creationId xmlns:a16="http://schemas.microsoft.com/office/drawing/2014/main" id="{C874329E-F8BF-24D7-E65E-A9D8B75609D7}"/>
                </a:ext>
              </a:extLst>
            </p:cNvPr>
            <p:cNvSpPr txBox="1"/>
            <p:nvPr/>
          </p:nvSpPr>
          <p:spPr>
            <a:xfrm>
              <a:off x="8886443" y="4536024"/>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167" name="TextBox 166">
              <a:extLst>
                <a:ext uri="{FF2B5EF4-FFF2-40B4-BE49-F238E27FC236}">
                  <a16:creationId xmlns:a16="http://schemas.microsoft.com/office/drawing/2014/main" id="{ECEC3FAD-CC30-8EF6-597D-7DFB7F3EECE1}"/>
                </a:ext>
              </a:extLst>
            </p:cNvPr>
            <p:cNvSpPr txBox="1"/>
            <p:nvPr/>
          </p:nvSpPr>
          <p:spPr>
            <a:xfrm>
              <a:off x="8886443" y="4787667"/>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cxnSp>
          <p:nvCxnSpPr>
            <p:cNvPr id="168" name="직선 화살표 연결선 60">
              <a:extLst>
                <a:ext uri="{FF2B5EF4-FFF2-40B4-BE49-F238E27FC236}">
                  <a16:creationId xmlns:a16="http://schemas.microsoft.com/office/drawing/2014/main" id="{34207C6F-9968-FB10-F922-730F72F2475D}"/>
                </a:ext>
              </a:extLst>
            </p:cNvPr>
            <p:cNvCxnSpPr>
              <a:cxnSpLocks/>
            </p:cNvCxnSpPr>
            <p:nvPr/>
          </p:nvCxnSpPr>
          <p:spPr>
            <a:xfrm>
              <a:off x="8421693" y="4874676"/>
              <a:ext cx="456338" cy="0"/>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169" name="연결선: 꺾임 302">
              <a:extLst>
                <a:ext uri="{FF2B5EF4-FFF2-40B4-BE49-F238E27FC236}">
                  <a16:creationId xmlns:a16="http://schemas.microsoft.com/office/drawing/2014/main" id="{880796A4-77C3-EB5B-1544-50FD36F5695D}"/>
                </a:ext>
              </a:extLst>
            </p:cNvPr>
            <p:cNvCxnSpPr>
              <a:cxnSpLocks/>
              <a:stCxn id="167" idx="3"/>
              <a:endCxn id="124" idx="2"/>
            </p:cNvCxnSpPr>
            <p:nvPr/>
          </p:nvCxnSpPr>
          <p:spPr>
            <a:xfrm flipV="1">
              <a:off x="9242536" y="4444015"/>
              <a:ext cx="284819" cy="448992"/>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170" name="직사각형 21">
              <a:extLst>
                <a:ext uri="{FF2B5EF4-FFF2-40B4-BE49-F238E27FC236}">
                  <a16:creationId xmlns:a16="http://schemas.microsoft.com/office/drawing/2014/main" id="{90E0D129-A90B-2A86-5B03-17C244639D70}"/>
                </a:ext>
              </a:extLst>
            </p:cNvPr>
            <p:cNvSpPr/>
            <p:nvPr/>
          </p:nvSpPr>
          <p:spPr>
            <a:xfrm rot="16200000">
              <a:off x="5312847" y="4723144"/>
              <a:ext cx="2464961" cy="445202"/>
            </a:xfrm>
            <a:prstGeom prst="rect">
              <a:avLst/>
            </a:prstGeom>
            <a:solidFill>
              <a:srgbClr val="A6A6A6">
                <a:alpha val="98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dirty="0">
                <a:solidFill>
                  <a:schemeClr val="bg1"/>
                </a:solidFill>
                <a:cs typeface="Arial" panose="020B0604020202020204" pitchFamily="34" charset="0"/>
              </a:endParaRPr>
            </a:p>
          </p:txBody>
        </p:sp>
        <p:sp>
          <p:nvSpPr>
            <p:cNvPr id="171" name="TextBox 286">
              <a:extLst>
                <a:ext uri="{FF2B5EF4-FFF2-40B4-BE49-F238E27FC236}">
                  <a16:creationId xmlns:a16="http://schemas.microsoft.com/office/drawing/2014/main" id="{B871A083-C560-E3E3-24EA-23D32D47718F}"/>
                </a:ext>
              </a:extLst>
            </p:cNvPr>
            <p:cNvSpPr txBox="1"/>
            <p:nvPr/>
          </p:nvSpPr>
          <p:spPr>
            <a:xfrm rot="5400000">
              <a:off x="6182346" y="3909935"/>
              <a:ext cx="722316" cy="369332"/>
            </a:xfrm>
            <a:prstGeom prst="rect">
              <a:avLst/>
            </a:prstGeom>
            <a:noFill/>
            <a:ln>
              <a:noFill/>
            </a:ln>
          </p:spPr>
          <p:txBody>
            <a:bodyPr wrap="square">
              <a:spAutoFit/>
            </a:bodyPr>
            <a:lstStyle/>
            <a:p>
              <a:pPr algn="ctr"/>
              <a:r>
                <a:rPr lang="en-US" altLang="ko-KR" dirty="0">
                  <a:solidFill>
                    <a:schemeClr val="bg1"/>
                  </a:solidFill>
                  <a:cs typeface="Arial" panose="020B0604020202020204" pitchFamily="34" charset="0"/>
                </a:rPr>
                <a:t>PCIe</a:t>
              </a:r>
              <a:r>
                <a:rPr lang="ko-KR" altLang="en-US" dirty="0">
                  <a:solidFill>
                    <a:schemeClr val="bg1"/>
                  </a:solidFill>
                  <a:cs typeface="Arial" panose="020B0604020202020204" pitchFamily="34" charset="0"/>
                </a:rPr>
                <a:t>              </a:t>
              </a:r>
              <a:endParaRPr lang="en-US" altLang="ko-KR" dirty="0">
                <a:solidFill>
                  <a:schemeClr val="bg1"/>
                </a:solidFill>
                <a:cs typeface="Arial" panose="020B0604020202020204" pitchFamily="34" charset="0"/>
              </a:endParaRPr>
            </a:p>
          </p:txBody>
        </p:sp>
        <p:pic>
          <p:nvPicPr>
            <p:cNvPr id="172" name="Picture 6" descr="Network Interface Card - Free computer icons">
              <a:extLst>
                <a:ext uri="{FF2B5EF4-FFF2-40B4-BE49-F238E27FC236}">
                  <a16:creationId xmlns:a16="http://schemas.microsoft.com/office/drawing/2014/main" id="{BE2D7575-E765-C408-6621-E65ED4CED7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5150336" y="4355694"/>
              <a:ext cx="1503280" cy="1493399"/>
            </a:xfrm>
            <a:prstGeom prst="rect">
              <a:avLst/>
            </a:prstGeom>
            <a:noFill/>
            <a:extLst>
              <a:ext uri="{909E8E84-426E-40DD-AFC4-6F175D3DCCD1}">
                <a14:hiddenFill xmlns:a14="http://schemas.microsoft.com/office/drawing/2010/main">
                  <a:solidFill>
                    <a:srgbClr val="FFFFFF"/>
                  </a:solidFill>
                </a14:hiddenFill>
              </a:ext>
            </a:extLst>
          </p:spPr>
        </p:pic>
        <p:sp>
          <p:nvSpPr>
            <p:cNvPr id="173" name="Arrow: Right 172">
              <a:extLst>
                <a:ext uri="{FF2B5EF4-FFF2-40B4-BE49-F238E27FC236}">
                  <a16:creationId xmlns:a16="http://schemas.microsoft.com/office/drawing/2014/main" id="{E7822AB9-E769-1BDB-B83D-06B64D82953E}"/>
                </a:ext>
              </a:extLst>
            </p:cNvPr>
            <p:cNvSpPr/>
            <p:nvPr/>
          </p:nvSpPr>
          <p:spPr>
            <a:xfrm>
              <a:off x="5581062" y="4721291"/>
              <a:ext cx="1838325" cy="593584"/>
            </a:xfrm>
            <a:prstGeom prst="righ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 </a:t>
              </a:r>
              <a:r>
                <a:rPr lang="en-US" b="1" dirty="0" err="1">
                  <a:solidFill>
                    <a:schemeClr val="bg1"/>
                  </a:solidFill>
                </a:rPr>
                <a:t>EnQ</a:t>
              </a:r>
              <a:endParaRPr lang="en-US" b="1" dirty="0">
                <a:solidFill>
                  <a:schemeClr val="bg1"/>
                </a:solidFill>
              </a:endParaRPr>
            </a:p>
          </p:txBody>
        </p:sp>
        <p:sp>
          <p:nvSpPr>
            <p:cNvPr id="174" name="TextBox 173">
              <a:extLst>
                <a:ext uri="{FF2B5EF4-FFF2-40B4-BE49-F238E27FC236}">
                  <a16:creationId xmlns:a16="http://schemas.microsoft.com/office/drawing/2014/main" id="{7C126387-FF3D-2970-DCCA-BBAE12212A3D}"/>
                </a:ext>
              </a:extLst>
            </p:cNvPr>
            <p:cNvSpPr txBox="1"/>
            <p:nvPr/>
          </p:nvSpPr>
          <p:spPr>
            <a:xfrm>
              <a:off x="8886443" y="5040028"/>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grpSp>
      <p:cxnSp>
        <p:nvCxnSpPr>
          <p:cNvPr id="46" name="Straight Arrow Connector 45">
            <a:extLst>
              <a:ext uri="{FF2B5EF4-FFF2-40B4-BE49-F238E27FC236}">
                <a16:creationId xmlns:a16="http://schemas.microsoft.com/office/drawing/2014/main" id="{9904FEEE-536C-FE47-1871-2FCB573F0AF4}"/>
              </a:ext>
            </a:extLst>
          </p:cNvPr>
          <p:cNvCxnSpPr>
            <a:cxnSpLocks/>
            <a:endCxn id="173" idx="1"/>
          </p:cNvCxnSpPr>
          <p:nvPr/>
        </p:nvCxnSpPr>
        <p:spPr>
          <a:xfrm flipV="1">
            <a:off x="2745415" y="5018083"/>
            <a:ext cx="2835647" cy="7955"/>
          </a:xfrm>
          <a:prstGeom prst="straightConnector1">
            <a:avLst/>
          </a:prstGeom>
          <a:ln w="76200">
            <a:solidFill>
              <a:srgbClr val="01A0A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76" name="TextBox 175">
            <a:extLst>
              <a:ext uri="{FF2B5EF4-FFF2-40B4-BE49-F238E27FC236}">
                <a16:creationId xmlns:a16="http://schemas.microsoft.com/office/drawing/2014/main" id="{27D4BC62-F966-B87C-9ADD-2D941174DE87}"/>
              </a:ext>
            </a:extLst>
          </p:cNvPr>
          <p:cNvSpPr txBox="1"/>
          <p:nvPr/>
        </p:nvSpPr>
        <p:spPr>
          <a:xfrm>
            <a:off x="6448426" y="3017449"/>
            <a:ext cx="973602" cy="240959"/>
          </a:xfrm>
          <a:prstGeom prst="rect">
            <a:avLst/>
          </a:prstGeom>
          <a:noFill/>
          <a:ln>
            <a:noFill/>
          </a:ln>
        </p:spPr>
        <p:txBody>
          <a:bodyPr wrap="square" lIns="0" tIns="36000" rIns="0" bIns="0" anchor="b">
            <a:spAutoFit/>
          </a:bodyPr>
          <a:lstStyle/>
          <a:p>
            <a:pPr algn="ctr">
              <a:lnSpc>
                <a:spcPct val="80000"/>
              </a:lnSpc>
            </a:pPr>
            <a:r>
              <a:rPr lang="en-US" altLang="ko-KR" sz="1600" b="1" spc="-20" dirty="0">
                <a:solidFill>
                  <a:srgbClr val="E391A0"/>
                </a:solidFill>
                <a:cs typeface="Arial" panose="020B0604020202020204" pitchFamily="34" charset="0"/>
              </a:rPr>
              <a:t>DLB QE</a:t>
            </a:r>
            <a:endParaRPr lang="ko-KR" altLang="en-US" sz="1600" b="1" spc="-20" dirty="0">
              <a:solidFill>
                <a:srgbClr val="E391A0"/>
              </a:solidFill>
              <a:cs typeface="Arial" panose="020B0604020202020204" pitchFamily="34" charset="0"/>
            </a:endParaRPr>
          </a:p>
        </p:txBody>
      </p:sp>
      <p:cxnSp>
        <p:nvCxnSpPr>
          <p:cNvPr id="177" name="직선 연결선 43">
            <a:extLst>
              <a:ext uri="{FF2B5EF4-FFF2-40B4-BE49-F238E27FC236}">
                <a16:creationId xmlns:a16="http://schemas.microsoft.com/office/drawing/2014/main" id="{E59DFE70-121C-6938-FD7B-24D4A73A51B3}"/>
              </a:ext>
            </a:extLst>
          </p:cNvPr>
          <p:cNvCxnSpPr>
            <a:cxnSpLocks/>
            <a:stCxn id="176" idx="2"/>
          </p:cNvCxnSpPr>
          <p:nvPr/>
        </p:nvCxnSpPr>
        <p:spPr>
          <a:xfrm flipH="1">
            <a:off x="6871308" y="3258408"/>
            <a:ext cx="63919" cy="1634599"/>
          </a:xfrm>
          <a:prstGeom prst="line">
            <a:avLst/>
          </a:prstGeom>
          <a:ln w="28575">
            <a:solidFill>
              <a:srgbClr val="E391A0"/>
            </a:solidFill>
            <a:prstDash val="sysDash"/>
          </a:ln>
        </p:spPr>
        <p:style>
          <a:lnRef idx="1">
            <a:schemeClr val="accent1"/>
          </a:lnRef>
          <a:fillRef idx="0">
            <a:schemeClr val="accent1"/>
          </a:fillRef>
          <a:effectRef idx="0">
            <a:schemeClr val="accent1"/>
          </a:effectRef>
          <a:fontRef idx="minor">
            <a:schemeClr val="tx1"/>
          </a:fontRef>
        </p:style>
      </p:cxnSp>
      <p:cxnSp>
        <p:nvCxnSpPr>
          <p:cNvPr id="178" name="직선 연결선 46">
            <a:extLst>
              <a:ext uri="{FF2B5EF4-FFF2-40B4-BE49-F238E27FC236}">
                <a16:creationId xmlns:a16="http://schemas.microsoft.com/office/drawing/2014/main" id="{F8C62404-390D-6756-2343-680507C59BBF}"/>
              </a:ext>
            </a:extLst>
          </p:cNvPr>
          <p:cNvCxnSpPr>
            <a:cxnSpLocks/>
            <a:endCxn id="176" idx="2"/>
          </p:cNvCxnSpPr>
          <p:nvPr/>
        </p:nvCxnSpPr>
        <p:spPr>
          <a:xfrm flipH="1" flipV="1">
            <a:off x="6935227" y="3258408"/>
            <a:ext cx="1731671" cy="1586292"/>
          </a:xfrm>
          <a:prstGeom prst="line">
            <a:avLst/>
          </a:prstGeom>
          <a:ln w="28575">
            <a:solidFill>
              <a:srgbClr val="E391A0"/>
            </a:solidFill>
            <a:prstDash val="sysDash"/>
          </a:ln>
        </p:spPr>
        <p:style>
          <a:lnRef idx="1">
            <a:schemeClr val="accent1"/>
          </a:lnRef>
          <a:fillRef idx="0">
            <a:schemeClr val="accent1"/>
          </a:fillRef>
          <a:effectRef idx="0">
            <a:schemeClr val="accent1"/>
          </a:effectRef>
          <a:fontRef idx="minor">
            <a:schemeClr val="tx1"/>
          </a:fontRef>
        </p:style>
      </p:cxnSp>
      <p:cxnSp>
        <p:nvCxnSpPr>
          <p:cNvPr id="179" name="직선 연결선 49">
            <a:extLst>
              <a:ext uri="{FF2B5EF4-FFF2-40B4-BE49-F238E27FC236}">
                <a16:creationId xmlns:a16="http://schemas.microsoft.com/office/drawing/2014/main" id="{AC3CDEE5-0674-1885-3E31-A13415A09ADE}"/>
              </a:ext>
            </a:extLst>
          </p:cNvPr>
          <p:cNvCxnSpPr>
            <a:cxnSpLocks/>
            <a:endCxn id="176" idx="2"/>
          </p:cNvCxnSpPr>
          <p:nvPr/>
        </p:nvCxnSpPr>
        <p:spPr>
          <a:xfrm flipH="1" flipV="1">
            <a:off x="6935227" y="3258408"/>
            <a:ext cx="2510863" cy="1586292"/>
          </a:xfrm>
          <a:prstGeom prst="line">
            <a:avLst/>
          </a:prstGeom>
          <a:ln w="28575">
            <a:solidFill>
              <a:srgbClr val="E391A0"/>
            </a:solidFill>
            <a:prstDash val="sysDash"/>
          </a:ln>
        </p:spPr>
        <p:style>
          <a:lnRef idx="1">
            <a:schemeClr val="accent1"/>
          </a:lnRef>
          <a:fillRef idx="0">
            <a:schemeClr val="accent1"/>
          </a:fillRef>
          <a:effectRef idx="0">
            <a:schemeClr val="accent1"/>
          </a:effectRef>
          <a:fontRef idx="minor">
            <a:schemeClr val="tx1"/>
          </a:fontRef>
        </p:style>
      </p:cxnSp>
      <p:cxnSp>
        <p:nvCxnSpPr>
          <p:cNvPr id="14" name="Connector: Elbow 13">
            <a:extLst>
              <a:ext uri="{FF2B5EF4-FFF2-40B4-BE49-F238E27FC236}">
                <a16:creationId xmlns:a16="http://schemas.microsoft.com/office/drawing/2014/main" id="{DDBDB266-2AE9-E958-208C-4B9AE9432334}"/>
              </a:ext>
            </a:extLst>
          </p:cNvPr>
          <p:cNvCxnSpPr>
            <a:cxnSpLocks/>
            <a:endCxn id="114" idx="1"/>
          </p:cNvCxnSpPr>
          <p:nvPr/>
        </p:nvCxnSpPr>
        <p:spPr>
          <a:xfrm>
            <a:off x="2745416" y="5250719"/>
            <a:ext cx="4217570" cy="659026"/>
          </a:xfrm>
          <a:prstGeom prst="bentConnector3">
            <a:avLst>
              <a:gd name="adj1" fmla="val 92006"/>
            </a:avLst>
          </a:prstGeom>
          <a:ln w="571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8FBCEDCD-C379-97F3-42C8-08E2EE185E43}"/>
              </a:ext>
            </a:extLst>
          </p:cNvPr>
          <p:cNvSpPr txBox="1"/>
          <p:nvPr/>
        </p:nvSpPr>
        <p:spPr>
          <a:xfrm>
            <a:off x="2926122" y="5273799"/>
            <a:ext cx="1973487" cy="369332"/>
          </a:xfrm>
          <a:prstGeom prst="rect">
            <a:avLst/>
          </a:prstGeom>
          <a:noFill/>
        </p:spPr>
        <p:txBody>
          <a:bodyPr wrap="square" rtlCol="0">
            <a:spAutoFit/>
          </a:bodyPr>
          <a:lstStyle/>
          <a:p>
            <a:r>
              <a:rPr lang="en-US" dirty="0"/>
              <a:t>Data/Requests</a:t>
            </a:r>
          </a:p>
        </p:txBody>
      </p:sp>
      <p:sp>
        <p:nvSpPr>
          <p:cNvPr id="27" name="Slide Number Placeholder 26">
            <a:extLst>
              <a:ext uri="{FF2B5EF4-FFF2-40B4-BE49-F238E27FC236}">
                <a16:creationId xmlns:a16="http://schemas.microsoft.com/office/drawing/2014/main" id="{8F5A66ED-8289-5749-5512-26D9F4432D0A}"/>
              </a:ext>
            </a:extLst>
          </p:cNvPr>
          <p:cNvSpPr>
            <a:spLocks noGrp="1"/>
          </p:cNvSpPr>
          <p:nvPr>
            <p:ph type="sldNum" sz="quarter" idx="12"/>
          </p:nvPr>
        </p:nvSpPr>
        <p:spPr/>
        <p:txBody>
          <a:bodyPr/>
          <a:lstStyle/>
          <a:p>
            <a:fld id="{E23A660C-4BA6-8146-88A2-8F54BEB04FB8}" type="slidenum">
              <a:rPr lang="en-US" smtClean="0"/>
              <a:t>19</a:t>
            </a:fld>
            <a:endParaRPr lang="en-US" dirty="0"/>
          </a:p>
        </p:txBody>
      </p:sp>
    </p:spTree>
    <p:extLst>
      <p:ext uri="{BB962C8B-B14F-4D97-AF65-F5344CB8AC3E}">
        <p14:creationId xmlns:p14="http://schemas.microsoft.com/office/powerpoint/2010/main" val="3731870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9" grpId="0"/>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사각형: 둥근 모서리 145">
            <a:extLst>
              <a:ext uri="{FF2B5EF4-FFF2-40B4-BE49-F238E27FC236}">
                <a16:creationId xmlns:a16="http://schemas.microsoft.com/office/drawing/2014/main" id="{DCDA926A-0965-4270-5F8C-9413C4DD7D00}"/>
              </a:ext>
            </a:extLst>
          </p:cNvPr>
          <p:cNvSpPr/>
          <p:nvPr/>
        </p:nvSpPr>
        <p:spPr>
          <a:xfrm rot="16200000">
            <a:off x="1907480" y="1922238"/>
            <a:ext cx="2662294" cy="3143140"/>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i="1">
              <a:solidFill>
                <a:schemeClr val="tx1"/>
              </a:solidFill>
              <a:cs typeface="Arial" panose="020B0604020202020204" pitchFamily="34" charset="0"/>
            </a:endParaRPr>
          </a:p>
        </p:txBody>
      </p:sp>
      <p:sp>
        <p:nvSpPr>
          <p:cNvPr id="5" name="직사각형 6">
            <a:extLst>
              <a:ext uri="{FF2B5EF4-FFF2-40B4-BE49-F238E27FC236}">
                <a16:creationId xmlns:a16="http://schemas.microsoft.com/office/drawing/2014/main" id="{010B2DD5-5864-3DAE-7F3A-14817A98595A}"/>
              </a:ext>
            </a:extLst>
          </p:cNvPr>
          <p:cNvSpPr/>
          <p:nvPr/>
        </p:nvSpPr>
        <p:spPr>
          <a:xfrm>
            <a:off x="1765844" y="2215395"/>
            <a:ext cx="2973424" cy="2571232"/>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cs typeface="Arial" panose="020B0604020202020204" pitchFamily="34" charset="0"/>
            </a:endParaRPr>
          </a:p>
        </p:txBody>
      </p:sp>
      <p:pic>
        <p:nvPicPr>
          <p:cNvPr id="6" name="Picture 8" descr="Cpu - Free computer icons">
            <a:extLst>
              <a:ext uri="{FF2B5EF4-FFF2-40B4-BE49-F238E27FC236}">
                <a16:creationId xmlns:a16="http://schemas.microsoft.com/office/drawing/2014/main" id="{B1B2AD91-BDDC-DD45-B710-51388F439E16}"/>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02827" y="2643011"/>
            <a:ext cx="868680" cy="86868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CFF5BD8-8CE9-4557-9EDE-73E3FB504A00}"/>
              </a:ext>
            </a:extLst>
          </p:cNvPr>
          <p:cNvSpPr>
            <a:spLocks noGrp="1"/>
          </p:cNvSpPr>
          <p:nvPr>
            <p:ph type="title"/>
          </p:nvPr>
        </p:nvSpPr>
        <p:spPr/>
        <p:txBody>
          <a:bodyPr/>
          <a:lstStyle/>
          <a:p>
            <a:r>
              <a:rPr lang="en-US" dirty="0">
                <a:cs typeface="Arial" panose="020B0604020202020204" pitchFamily="34" charset="0"/>
              </a:rPr>
              <a:t>Faster Inter-host Network</a:t>
            </a:r>
          </a:p>
        </p:txBody>
      </p:sp>
      <p:sp>
        <p:nvSpPr>
          <p:cNvPr id="3" name="Content Placeholder 2">
            <a:extLst>
              <a:ext uri="{FF2B5EF4-FFF2-40B4-BE49-F238E27FC236}">
                <a16:creationId xmlns:a16="http://schemas.microsoft.com/office/drawing/2014/main" id="{303C3547-FF3A-DCB1-5D3E-961D37262384}"/>
              </a:ext>
            </a:extLst>
          </p:cNvPr>
          <p:cNvSpPr>
            <a:spLocks noGrp="1"/>
          </p:cNvSpPr>
          <p:nvPr>
            <p:ph idx="1"/>
          </p:nvPr>
        </p:nvSpPr>
        <p:spPr>
          <a:xfrm>
            <a:off x="838200" y="5373750"/>
            <a:ext cx="10515600" cy="1119125"/>
          </a:xfrm>
        </p:spPr>
        <p:txBody>
          <a:bodyPr>
            <a:normAutofit/>
          </a:bodyPr>
          <a:lstStyle/>
          <a:p>
            <a:r>
              <a:rPr lang="en-US" dirty="0">
                <a:cs typeface="Arial" panose="020B0604020202020204" pitchFamily="34" charset="0"/>
              </a:rPr>
              <a:t>Single CPU core’s processing capability cannot meet the network application’s demand.</a:t>
            </a:r>
          </a:p>
        </p:txBody>
      </p:sp>
      <p:sp>
        <p:nvSpPr>
          <p:cNvPr id="7" name="직사각형 61">
            <a:extLst>
              <a:ext uri="{FF2B5EF4-FFF2-40B4-BE49-F238E27FC236}">
                <a16:creationId xmlns:a16="http://schemas.microsoft.com/office/drawing/2014/main" id="{945E311D-E597-66CC-C38B-A7CAFE26E172}"/>
              </a:ext>
            </a:extLst>
          </p:cNvPr>
          <p:cNvSpPr/>
          <p:nvPr/>
        </p:nvSpPr>
        <p:spPr>
          <a:xfrm>
            <a:off x="1832634" y="2308531"/>
            <a:ext cx="2426917" cy="2389353"/>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tx1"/>
              </a:solidFill>
              <a:cs typeface="Arial" panose="020B0604020202020204" pitchFamily="34" charset="0"/>
            </a:endParaRPr>
          </a:p>
        </p:txBody>
      </p:sp>
      <p:sp>
        <p:nvSpPr>
          <p:cNvPr id="18" name="TextBox 17">
            <a:extLst>
              <a:ext uri="{FF2B5EF4-FFF2-40B4-BE49-F238E27FC236}">
                <a16:creationId xmlns:a16="http://schemas.microsoft.com/office/drawing/2014/main" id="{70238D17-1096-744D-DDB8-EDC8982AF859}"/>
              </a:ext>
            </a:extLst>
          </p:cNvPr>
          <p:cNvSpPr txBox="1"/>
          <p:nvPr/>
        </p:nvSpPr>
        <p:spPr>
          <a:xfrm>
            <a:off x="2302661" y="2309124"/>
            <a:ext cx="1503800" cy="338554"/>
          </a:xfrm>
          <a:prstGeom prst="rect">
            <a:avLst/>
          </a:prstGeom>
          <a:noFill/>
        </p:spPr>
        <p:txBody>
          <a:bodyPr wrap="square">
            <a:spAutoFit/>
          </a:bodyPr>
          <a:lstStyle/>
          <a:p>
            <a:pPr algn="ctr"/>
            <a:r>
              <a:rPr lang="en-US" altLang="ko-KR" sz="1600" dirty="0">
                <a:cs typeface="Arial" panose="020B0604020202020204" pitchFamily="34" charset="0"/>
              </a:rPr>
              <a:t>Cores</a:t>
            </a:r>
            <a:endParaRPr lang="ko-KR" altLang="en-US" sz="1600" dirty="0">
              <a:cs typeface="Arial" panose="020B0604020202020204" pitchFamily="34" charset="0"/>
            </a:endParaRPr>
          </a:p>
        </p:txBody>
      </p:sp>
      <p:sp>
        <p:nvSpPr>
          <p:cNvPr id="20" name="Rectangle 19">
            <a:extLst>
              <a:ext uri="{FF2B5EF4-FFF2-40B4-BE49-F238E27FC236}">
                <a16:creationId xmlns:a16="http://schemas.microsoft.com/office/drawing/2014/main" id="{0CD529C6-498F-4CF1-D0FA-3E7CACF8528D}"/>
              </a:ext>
            </a:extLst>
          </p:cNvPr>
          <p:cNvSpPr/>
          <p:nvPr/>
        </p:nvSpPr>
        <p:spPr>
          <a:xfrm>
            <a:off x="4346898" y="2308534"/>
            <a:ext cx="312447" cy="2389353"/>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dirty="0">
              <a:solidFill>
                <a:schemeClr val="tx1"/>
              </a:solidFill>
              <a:cs typeface="Arial" panose="020B0604020202020204" pitchFamily="34" charset="0"/>
            </a:endParaRPr>
          </a:p>
        </p:txBody>
      </p:sp>
      <p:sp>
        <p:nvSpPr>
          <p:cNvPr id="41" name="TextBox 40">
            <a:extLst>
              <a:ext uri="{FF2B5EF4-FFF2-40B4-BE49-F238E27FC236}">
                <a16:creationId xmlns:a16="http://schemas.microsoft.com/office/drawing/2014/main" id="{BB632ABB-85C0-5E00-2A89-27AAC2C5D8F9}"/>
              </a:ext>
            </a:extLst>
          </p:cNvPr>
          <p:cNvSpPr txBox="1"/>
          <p:nvPr/>
        </p:nvSpPr>
        <p:spPr>
          <a:xfrm rot="16200000">
            <a:off x="3494875" y="3363874"/>
            <a:ext cx="1992098" cy="338554"/>
          </a:xfrm>
          <a:prstGeom prst="rect">
            <a:avLst/>
          </a:prstGeom>
          <a:noFill/>
        </p:spPr>
        <p:txBody>
          <a:bodyPr wrap="square">
            <a:spAutoFit/>
          </a:bodyPr>
          <a:lstStyle/>
          <a:p>
            <a:pPr algn="ctr"/>
            <a:r>
              <a:rPr lang="en-US" altLang="ko-KR" sz="1600" dirty="0">
                <a:cs typeface="Arial" panose="020B0604020202020204" pitchFamily="34" charset="0"/>
              </a:rPr>
              <a:t>PCIe Root Complex</a:t>
            </a:r>
            <a:endParaRPr lang="ko-KR" altLang="en-US" sz="1600" dirty="0">
              <a:cs typeface="Arial" panose="020B0604020202020204" pitchFamily="34" charset="0"/>
            </a:endParaRPr>
          </a:p>
        </p:txBody>
      </p:sp>
      <p:cxnSp>
        <p:nvCxnSpPr>
          <p:cNvPr id="111" name="Straight Connector 110">
            <a:extLst>
              <a:ext uri="{FF2B5EF4-FFF2-40B4-BE49-F238E27FC236}">
                <a16:creationId xmlns:a16="http://schemas.microsoft.com/office/drawing/2014/main" id="{146FE3A1-BFE1-10DE-B446-FFD131133431}"/>
              </a:ext>
            </a:extLst>
          </p:cNvPr>
          <p:cNvCxnSpPr>
            <a:cxnSpLocks/>
          </p:cNvCxnSpPr>
          <p:nvPr/>
        </p:nvCxnSpPr>
        <p:spPr>
          <a:xfrm>
            <a:off x="5670122" y="3463946"/>
            <a:ext cx="2497833" cy="0"/>
          </a:xfrm>
          <a:prstGeom prst="line">
            <a:avLst/>
          </a:prstGeom>
          <a:ln w="381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sp>
        <p:nvSpPr>
          <p:cNvPr id="120" name="Rectangle 119">
            <a:extLst>
              <a:ext uri="{FF2B5EF4-FFF2-40B4-BE49-F238E27FC236}">
                <a16:creationId xmlns:a16="http://schemas.microsoft.com/office/drawing/2014/main" id="{D78852BF-690A-3B2A-4A93-1527195F21A3}"/>
              </a:ext>
            </a:extLst>
          </p:cNvPr>
          <p:cNvSpPr/>
          <p:nvPr/>
        </p:nvSpPr>
        <p:spPr>
          <a:xfrm>
            <a:off x="8289005" y="3012162"/>
            <a:ext cx="1907215" cy="803212"/>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cs typeface="Arial" panose="020B0604020202020204" pitchFamily="34" charset="0"/>
              </a:rPr>
              <a:t>Clients</a:t>
            </a:r>
          </a:p>
        </p:txBody>
      </p:sp>
      <p:sp>
        <p:nvSpPr>
          <p:cNvPr id="121" name="Rectangle 120">
            <a:extLst>
              <a:ext uri="{FF2B5EF4-FFF2-40B4-BE49-F238E27FC236}">
                <a16:creationId xmlns:a16="http://schemas.microsoft.com/office/drawing/2014/main" id="{4DBF6B9E-33C9-6F4C-3D6E-FB95026A311B}"/>
              </a:ext>
            </a:extLst>
          </p:cNvPr>
          <p:cNvSpPr/>
          <p:nvPr/>
        </p:nvSpPr>
        <p:spPr>
          <a:xfrm>
            <a:off x="8441405" y="3164562"/>
            <a:ext cx="1907215" cy="803212"/>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cs typeface="Arial" panose="020B0604020202020204" pitchFamily="34" charset="0"/>
              </a:rPr>
              <a:t>Clients</a:t>
            </a:r>
          </a:p>
        </p:txBody>
      </p:sp>
      <p:sp>
        <p:nvSpPr>
          <p:cNvPr id="122" name="Rectangle 121">
            <a:extLst>
              <a:ext uri="{FF2B5EF4-FFF2-40B4-BE49-F238E27FC236}">
                <a16:creationId xmlns:a16="http://schemas.microsoft.com/office/drawing/2014/main" id="{F411210A-02CE-2030-BBD5-42F48F310FE9}"/>
              </a:ext>
            </a:extLst>
          </p:cNvPr>
          <p:cNvSpPr/>
          <p:nvPr/>
        </p:nvSpPr>
        <p:spPr>
          <a:xfrm>
            <a:off x="8593805" y="3316962"/>
            <a:ext cx="1907215" cy="803212"/>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solidFill>
                  <a:schemeClr val="tx1"/>
                </a:solidFill>
                <a:cs typeface="Arial" panose="020B0604020202020204" pitchFamily="34" charset="0"/>
              </a:rPr>
              <a:t>Clients</a:t>
            </a:r>
          </a:p>
        </p:txBody>
      </p:sp>
      <p:pic>
        <p:nvPicPr>
          <p:cNvPr id="1030" name="Picture 6" descr="Network Interface Card - Free computer icons">
            <a:extLst>
              <a:ext uri="{FF2B5EF4-FFF2-40B4-BE49-F238E27FC236}">
                <a16:creationId xmlns:a16="http://schemas.microsoft.com/office/drawing/2014/main" id="{D25822D8-C5B4-6D77-4A77-C4D53D5AFA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4384731" y="2694140"/>
            <a:ext cx="1503280" cy="1493399"/>
          </a:xfrm>
          <a:prstGeom prst="rect">
            <a:avLst/>
          </a:prstGeom>
          <a:noFill/>
          <a:extLst>
            <a:ext uri="{909E8E84-426E-40DD-AFC4-6F175D3DCCD1}">
              <a14:hiddenFill xmlns:a14="http://schemas.microsoft.com/office/drawing/2010/main">
                <a:solidFill>
                  <a:srgbClr val="FFFFFF"/>
                </a:solidFill>
              </a14:hiddenFill>
            </a:ext>
          </a:extLst>
        </p:spPr>
      </p:pic>
      <p:sp>
        <p:nvSpPr>
          <p:cNvPr id="127" name="TextBox 126">
            <a:extLst>
              <a:ext uri="{FF2B5EF4-FFF2-40B4-BE49-F238E27FC236}">
                <a16:creationId xmlns:a16="http://schemas.microsoft.com/office/drawing/2014/main" id="{05AF2E02-0FA4-6F22-BFAD-EBCE8EA7EEBE}"/>
              </a:ext>
            </a:extLst>
          </p:cNvPr>
          <p:cNvSpPr txBox="1"/>
          <p:nvPr/>
        </p:nvSpPr>
        <p:spPr>
          <a:xfrm>
            <a:off x="6076588" y="2933729"/>
            <a:ext cx="1810112" cy="461665"/>
          </a:xfrm>
          <a:prstGeom prst="rect">
            <a:avLst/>
          </a:prstGeom>
          <a:noFill/>
        </p:spPr>
        <p:txBody>
          <a:bodyPr wrap="square" rtlCol="0">
            <a:spAutoFit/>
          </a:bodyPr>
          <a:lstStyle/>
          <a:p>
            <a:r>
              <a:rPr lang="en-US" sz="2400" dirty="0">
                <a:cs typeface="Arial" panose="020B0604020202020204" pitchFamily="34" charset="0"/>
              </a:rPr>
              <a:t>&gt;100 Gbps</a:t>
            </a:r>
          </a:p>
        </p:txBody>
      </p:sp>
      <p:sp>
        <p:nvSpPr>
          <p:cNvPr id="22" name="Speech Bubble: Rectangle with Corners Rounded 21">
            <a:extLst>
              <a:ext uri="{FF2B5EF4-FFF2-40B4-BE49-F238E27FC236}">
                <a16:creationId xmlns:a16="http://schemas.microsoft.com/office/drawing/2014/main" id="{DE938D2F-9816-B98C-38E3-7765EC563FD9}"/>
              </a:ext>
            </a:extLst>
          </p:cNvPr>
          <p:cNvSpPr/>
          <p:nvPr/>
        </p:nvSpPr>
        <p:spPr>
          <a:xfrm>
            <a:off x="594182" y="1745643"/>
            <a:ext cx="1598883" cy="622542"/>
          </a:xfrm>
          <a:prstGeom prst="wedgeRoundRectCallout">
            <a:avLst>
              <a:gd name="adj1" fmla="val 43082"/>
              <a:gd name="adj2" fmla="val 100593"/>
              <a:gd name="adj3" fmla="val 16667"/>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cs typeface="Arial" panose="020B0604020202020204" pitchFamily="34" charset="0"/>
              </a:rPr>
              <a:t>10 cycles per 64B packet</a:t>
            </a:r>
          </a:p>
        </p:txBody>
      </p:sp>
      <p:pic>
        <p:nvPicPr>
          <p:cNvPr id="2056" name="Picture 8" descr="Cpu - Free computer icons">
            <a:extLst>
              <a:ext uri="{FF2B5EF4-FFF2-40B4-BE49-F238E27FC236}">
                <a16:creationId xmlns:a16="http://schemas.microsoft.com/office/drawing/2014/main" id="{B4E698B4-12C5-E427-B187-C980C090827D}"/>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02993" y="2643011"/>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8" descr="Cpu - Free computer icons">
            <a:extLst>
              <a:ext uri="{FF2B5EF4-FFF2-40B4-BE49-F238E27FC236}">
                <a16:creationId xmlns:a16="http://schemas.microsoft.com/office/drawing/2014/main" id="{8CB2B402-389D-6B0A-A8C3-B1E009B24DA0}"/>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26854" y="2643011"/>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8" descr="Cpu - Free computer icons">
            <a:extLst>
              <a:ext uri="{FF2B5EF4-FFF2-40B4-BE49-F238E27FC236}">
                <a16:creationId xmlns:a16="http://schemas.microsoft.com/office/drawing/2014/main" id="{D8EF080B-1308-2E5B-02C9-49771C88F482}"/>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39201" y="2643011"/>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8" descr="Cpu - Free computer icons">
            <a:extLst>
              <a:ext uri="{FF2B5EF4-FFF2-40B4-BE49-F238E27FC236}">
                <a16:creationId xmlns:a16="http://schemas.microsoft.com/office/drawing/2014/main" id="{79A97066-1B0F-B8E3-6919-73504B22C948}"/>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09883" y="3587231"/>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8" descr="Cpu - Free computer icons">
            <a:extLst>
              <a:ext uri="{FF2B5EF4-FFF2-40B4-BE49-F238E27FC236}">
                <a16:creationId xmlns:a16="http://schemas.microsoft.com/office/drawing/2014/main" id="{C6D4F8C7-155F-3E3D-29CC-99F85B8F5E9D}"/>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33744" y="3587231"/>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8" descr="Cpu - Free computer icons">
            <a:extLst>
              <a:ext uri="{FF2B5EF4-FFF2-40B4-BE49-F238E27FC236}">
                <a16:creationId xmlns:a16="http://schemas.microsoft.com/office/drawing/2014/main" id="{55BE86E3-3890-2D74-2CC8-7345AFB1FA88}"/>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46091" y="3587231"/>
            <a:ext cx="868680" cy="86868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A31F58C9-6F0C-B7CC-675C-D11BAF7C0ECA}"/>
                  </a:ext>
                </a:extLst>
              </p:cNvPr>
              <p:cNvSpPr txBox="1"/>
              <p:nvPr/>
            </p:nvSpPr>
            <p:spPr>
              <a:xfrm>
                <a:off x="1557512" y="1408566"/>
                <a:ext cx="6505370" cy="66492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𝐶𝑦𝑐𝑙𝑒𝑠</m:t>
                          </m:r>
                        </m:e>
                        <m:sub>
                          <m:r>
                            <a:rPr lang="en-US" b="0" i="1" smtClean="0">
                              <a:latin typeface="Cambria Math" panose="02040503050406030204" pitchFamily="18" charset="0"/>
                            </a:rPr>
                            <m:t>𝑝𝑘𝑡</m:t>
                          </m:r>
                        </m:sub>
                      </m:sSub>
                      <m:r>
                        <a:rPr lang="en-US"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𝑓</m:t>
                          </m:r>
                        </m:e>
                        <m:sub>
                          <m:r>
                            <a:rPr lang="en-US" b="0" i="1" smtClean="0">
                              <a:latin typeface="Cambria Math" panose="02040503050406030204" pitchFamily="18" charset="0"/>
                            </a:rPr>
                            <m:t>𝐶𝑃𝑈</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𝑃𝑘𝑡</m:t>
                          </m:r>
                          <m:r>
                            <a:rPr lang="en-US" b="0" i="1" smtClean="0">
                              <a:latin typeface="Cambria Math" panose="02040503050406030204" pitchFamily="18" charset="0"/>
                            </a:rPr>
                            <m:t> </m:t>
                          </m:r>
                          <m:r>
                            <a:rPr lang="en-US" b="0" i="1" smtClean="0">
                              <a:latin typeface="Cambria Math" panose="02040503050406030204" pitchFamily="18" charset="0"/>
                            </a:rPr>
                            <m:t>𝑆𝑖𝑧𝑒</m:t>
                          </m:r>
                        </m:num>
                        <m:den>
                          <m:r>
                            <a:rPr lang="en-US" b="0" i="1" smtClean="0">
                              <a:latin typeface="Cambria Math" panose="02040503050406030204" pitchFamily="18" charset="0"/>
                            </a:rPr>
                            <m:t>𝐵𝑎𝑛𝑑𝑤𝑖𝑑𝑡h</m:t>
                          </m:r>
                        </m:den>
                      </m:f>
                      <m:r>
                        <a:rPr lang="en-US" b="0" i="1" smtClean="0">
                          <a:latin typeface="Cambria Math" panose="02040503050406030204" pitchFamily="18" charset="0"/>
                        </a:rPr>
                        <m:t>=2</m:t>
                      </m:r>
                      <m:r>
                        <a:rPr lang="en-US" b="0" i="1" smtClean="0">
                          <a:latin typeface="Cambria Math" panose="02040503050406030204" pitchFamily="18" charset="0"/>
                        </a:rPr>
                        <m:t>𝐺𝐻𝑧</m:t>
                      </m:r>
                      <m:r>
                        <a:rPr lang="en-US" b="0" i="1" smtClean="0">
                          <a:latin typeface="Cambria Math" panose="02040503050406030204" pitchFamily="18" charset="0"/>
                        </a:rPr>
                        <m:t>∗</m:t>
                      </m:r>
                      <m:f>
                        <m:fPr>
                          <m:ctrlPr>
                            <a:rPr lang="en-US" i="1" smtClean="0">
                              <a:latin typeface="Cambria Math" panose="02040503050406030204" pitchFamily="18" charset="0"/>
                            </a:rPr>
                          </m:ctrlPr>
                        </m:fPr>
                        <m:num>
                          <m:r>
                            <a:rPr lang="en-US" b="0" i="1" smtClean="0">
                              <a:latin typeface="Cambria Math" panose="02040503050406030204" pitchFamily="18" charset="0"/>
                            </a:rPr>
                            <m:t>64</m:t>
                          </m:r>
                          <m:r>
                            <a:rPr lang="en-US" b="0" i="1" smtClean="0">
                              <a:latin typeface="Cambria Math" panose="02040503050406030204" pitchFamily="18" charset="0"/>
                            </a:rPr>
                            <m:t>𝐵</m:t>
                          </m:r>
                        </m:num>
                        <m:den>
                          <m:r>
                            <a:rPr lang="en-US" b="0" i="1" smtClean="0">
                              <a:latin typeface="Cambria Math" panose="02040503050406030204" pitchFamily="18" charset="0"/>
                            </a:rPr>
                            <m:t>100</m:t>
                          </m:r>
                          <m:r>
                            <a:rPr lang="en-US" b="0" i="1" smtClean="0">
                              <a:latin typeface="Cambria Math" panose="02040503050406030204" pitchFamily="18" charset="0"/>
                            </a:rPr>
                            <m:t>𝐺𝑏𝑝𝑠</m:t>
                          </m:r>
                        </m:den>
                      </m:f>
                    </m:oMath>
                  </m:oMathPara>
                </a14:m>
                <a:endParaRPr lang="en-US" dirty="0">
                  <a:cs typeface="Arial" panose="020B0604020202020204" pitchFamily="34" charset="0"/>
                </a:endParaRPr>
              </a:p>
            </p:txBody>
          </p:sp>
        </mc:Choice>
        <mc:Fallback xmlns="">
          <p:sp>
            <p:nvSpPr>
              <p:cNvPr id="31" name="TextBox 30">
                <a:extLst>
                  <a:ext uri="{FF2B5EF4-FFF2-40B4-BE49-F238E27FC236}">
                    <a16:creationId xmlns:a16="http://schemas.microsoft.com/office/drawing/2014/main" id="{A31F58C9-6F0C-B7CC-675C-D11BAF7C0ECA}"/>
                  </a:ext>
                </a:extLst>
              </p:cNvPr>
              <p:cNvSpPr txBox="1">
                <a:spLocks noRot="1" noChangeAspect="1" noMove="1" noResize="1" noEditPoints="1" noAdjustHandles="1" noChangeArrowheads="1" noChangeShapeType="1" noTextEdit="1"/>
              </p:cNvSpPr>
              <p:nvPr/>
            </p:nvSpPr>
            <p:spPr>
              <a:xfrm>
                <a:off x="1557512" y="1408566"/>
                <a:ext cx="6505370" cy="664926"/>
              </a:xfrm>
              <a:prstGeom prst="rect">
                <a:avLst/>
              </a:prstGeom>
              <a:blipFill>
                <a:blip r:embed="rId5"/>
                <a:stretch>
                  <a:fillRect/>
                </a:stretch>
              </a:blipFill>
            </p:spPr>
            <p:txBody>
              <a:bodyPr/>
              <a:lstStyle/>
              <a:p>
                <a:r>
                  <a:rPr lang="en-US">
                    <a:noFill/>
                  </a:rPr>
                  <a:t> </a:t>
                </a:r>
              </a:p>
            </p:txBody>
          </p:sp>
        </mc:Fallback>
      </mc:AlternateContent>
      <p:sp>
        <p:nvSpPr>
          <p:cNvPr id="33" name="TextBox 32">
            <a:extLst>
              <a:ext uri="{FF2B5EF4-FFF2-40B4-BE49-F238E27FC236}">
                <a16:creationId xmlns:a16="http://schemas.microsoft.com/office/drawing/2014/main" id="{B9380768-9CB2-8B48-2928-76D184DF0763}"/>
              </a:ext>
            </a:extLst>
          </p:cNvPr>
          <p:cNvSpPr txBox="1"/>
          <p:nvPr/>
        </p:nvSpPr>
        <p:spPr>
          <a:xfrm>
            <a:off x="6004121" y="3479468"/>
            <a:ext cx="2253303" cy="830997"/>
          </a:xfrm>
          <a:prstGeom prst="rect">
            <a:avLst/>
          </a:prstGeom>
          <a:noFill/>
        </p:spPr>
        <p:txBody>
          <a:bodyPr wrap="square" rtlCol="0">
            <a:spAutoFit/>
          </a:bodyPr>
          <a:lstStyle/>
          <a:p>
            <a:r>
              <a:rPr lang="en-US" sz="2400" dirty="0">
                <a:solidFill>
                  <a:srgbClr val="FF0000"/>
                </a:solidFill>
                <a:cs typeface="Arial" panose="020B0604020202020204" pitchFamily="34" charset="0"/>
              </a:rPr>
              <a:t>400/800 Gbps</a:t>
            </a:r>
          </a:p>
          <a:p>
            <a:r>
              <a:rPr lang="en-US" sz="2400" dirty="0">
                <a:solidFill>
                  <a:srgbClr val="FF0000"/>
                </a:solidFill>
                <a:cs typeface="Arial" panose="020B0604020202020204" pitchFamily="34" charset="0"/>
              </a:rPr>
              <a:t>incoming…</a:t>
            </a:r>
          </a:p>
        </p:txBody>
      </p:sp>
      <p:sp>
        <p:nvSpPr>
          <p:cNvPr id="34" name="Slide Number Placeholder 33">
            <a:extLst>
              <a:ext uri="{FF2B5EF4-FFF2-40B4-BE49-F238E27FC236}">
                <a16:creationId xmlns:a16="http://schemas.microsoft.com/office/drawing/2014/main" id="{DB791B08-CC8C-1AEC-4B2E-00E8A0776530}"/>
              </a:ext>
            </a:extLst>
          </p:cNvPr>
          <p:cNvSpPr>
            <a:spLocks noGrp="1"/>
          </p:cNvSpPr>
          <p:nvPr>
            <p:ph type="sldNum" sz="quarter" idx="12"/>
          </p:nvPr>
        </p:nvSpPr>
        <p:spPr/>
        <p:txBody>
          <a:bodyPr/>
          <a:lstStyle/>
          <a:p>
            <a:fld id="{E23A660C-4BA6-8146-88A2-8F54BEB04FB8}" type="slidenum">
              <a:rPr lang="en-US" smtClean="0"/>
              <a:t>2</a:t>
            </a:fld>
            <a:endParaRPr lang="en-US" dirty="0"/>
          </a:p>
        </p:txBody>
      </p:sp>
    </p:spTree>
    <p:extLst>
      <p:ext uri="{BB962C8B-B14F-4D97-AF65-F5344CB8AC3E}">
        <p14:creationId xmlns:p14="http://schemas.microsoft.com/office/powerpoint/2010/main" val="2774270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anim calcmode="lin" valueType="num">
                                      <p:cBhvr>
                                        <p:cTn id="12" dur="500" fill="hold"/>
                                        <p:tgtEl>
                                          <p:spTgt spid="31"/>
                                        </p:tgtEl>
                                        <p:attrNameLst>
                                          <p:attrName>ppt_x</p:attrName>
                                        </p:attrNameLst>
                                      </p:cBhvr>
                                      <p:tavLst>
                                        <p:tav tm="0">
                                          <p:val>
                                            <p:strVal val="#ppt_x"/>
                                          </p:val>
                                        </p:tav>
                                        <p:tav tm="100000">
                                          <p:val>
                                            <p:strVal val="#ppt_x"/>
                                          </p:val>
                                        </p:tav>
                                      </p:tavLst>
                                    </p:anim>
                                    <p:anim calcmode="lin" valueType="num">
                                      <p:cBhvr>
                                        <p:cTn id="13" dur="500" fill="hold"/>
                                        <p:tgtEl>
                                          <p:spTgt spid="31"/>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anim calcmode="lin" valueType="num">
                                      <p:cBhvr>
                                        <p:cTn id="17" dur="500" fill="hold"/>
                                        <p:tgtEl>
                                          <p:spTgt spid="22"/>
                                        </p:tgtEl>
                                        <p:attrNameLst>
                                          <p:attrName>ppt_x</p:attrName>
                                        </p:attrNameLst>
                                      </p:cBhvr>
                                      <p:tavLst>
                                        <p:tav tm="0">
                                          <p:val>
                                            <p:strVal val="#ppt_x"/>
                                          </p:val>
                                        </p:tav>
                                        <p:tav tm="100000">
                                          <p:val>
                                            <p:strVal val="#ppt_x"/>
                                          </p:val>
                                        </p:tav>
                                      </p:tavLst>
                                    </p:anim>
                                    <p:anim calcmode="lin" valueType="num">
                                      <p:cBhvr>
                                        <p:cTn id="18" dur="500" fill="hold"/>
                                        <p:tgtEl>
                                          <p:spTgt spid="22"/>
                                        </p:tgtEl>
                                        <p:attrNameLst>
                                          <p:attrName>ppt_y</p:attrName>
                                        </p:attrNameLst>
                                      </p:cBhvr>
                                      <p:tavLst>
                                        <p:tav tm="0">
                                          <p:val>
                                            <p:strVal val="#ppt_y+.1"/>
                                          </p:val>
                                        </p:tav>
                                        <p:tav tm="100000">
                                          <p:val>
                                            <p:strVal val="#ppt_y"/>
                                          </p:val>
                                        </p:tav>
                                      </p:tavLst>
                                    </p:anim>
                                  </p:childTnLst>
                                </p:cTn>
                              </p:par>
                              <p:par>
                                <p:cTn id="19" presetID="1" presetClass="entr" presetSubtype="0" fill="hold" nodeType="withEffect">
                                  <p:stCondLst>
                                    <p:cond delay="0"/>
                                  </p:stCondLst>
                                  <p:childTnLst>
                                    <p:set>
                                      <p:cBhvr>
                                        <p:cTn id="20" dur="1" fill="hold">
                                          <p:stCondLst>
                                            <p:cond delay="0"/>
                                          </p:stCondLst>
                                        </p:cTn>
                                        <p:tgtEl>
                                          <p:spTgt spid="205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27" grpId="0"/>
      <p:bldP spid="22" grpId="0" animBg="1"/>
      <p:bldP spid="31" grpId="0"/>
      <p:bldP spid="3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B9292-3EDF-7527-2423-D27FF3A0C9E1}"/>
              </a:ext>
            </a:extLst>
          </p:cNvPr>
          <p:cNvSpPr>
            <a:spLocks noGrp="1"/>
          </p:cNvSpPr>
          <p:nvPr>
            <p:ph type="title"/>
          </p:nvPr>
        </p:nvSpPr>
        <p:spPr/>
        <p:txBody>
          <a:bodyPr/>
          <a:lstStyle/>
          <a:p>
            <a:r>
              <a:rPr lang="en-US" dirty="0" err="1"/>
              <a:t>AccDirect</a:t>
            </a:r>
            <a:r>
              <a:rPr lang="en-US" dirty="0"/>
              <a:t> Challenges</a:t>
            </a:r>
          </a:p>
        </p:txBody>
      </p:sp>
      <p:sp>
        <p:nvSpPr>
          <p:cNvPr id="3" name="Content Placeholder 2">
            <a:extLst>
              <a:ext uri="{FF2B5EF4-FFF2-40B4-BE49-F238E27FC236}">
                <a16:creationId xmlns:a16="http://schemas.microsoft.com/office/drawing/2014/main" id="{750DCA94-68DF-4B8D-C165-1842FA91E82A}"/>
              </a:ext>
            </a:extLst>
          </p:cNvPr>
          <p:cNvSpPr>
            <a:spLocks noGrp="1"/>
          </p:cNvSpPr>
          <p:nvPr>
            <p:ph idx="1"/>
          </p:nvPr>
        </p:nvSpPr>
        <p:spPr>
          <a:xfrm>
            <a:off x="838200" y="1825625"/>
            <a:ext cx="10515600" cy="765175"/>
          </a:xfrm>
        </p:spPr>
        <p:txBody>
          <a:bodyPr/>
          <a:lstStyle/>
          <a:p>
            <a:r>
              <a:rPr lang="en-US" dirty="0"/>
              <a:t>Goal: NIC directly controls and enqueues DLB, bypassing CPU</a:t>
            </a:r>
          </a:p>
          <a:p>
            <a:endParaRPr lang="en-US" dirty="0"/>
          </a:p>
        </p:txBody>
      </p:sp>
      <p:sp>
        <p:nvSpPr>
          <p:cNvPr id="4" name="TextBox 3">
            <a:extLst>
              <a:ext uri="{FF2B5EF4-FFF2-40B4-BE49-F238E27FC236}">
                <a16:creationId xmlns:a16="http://schemas.microsoft.com/office/drawing/2014/main" id="{206C3FA5-7377-489C-D915-2C599F3D3242}"/>
              </a:ext>
            </a:extLst>
          </p:cNvPr>
          <p:cNvSpPr txBox="1"/>
          <p:nvPr/>
        </p:nvSpPr>
        <p:spPr>
          <a:xfrm>
            <a:off x="1048212" y="4860378"/>
            <a:ext cx="4810126" cy="769441"/>
          </a:xfrm>
          <a:prstGeom prst="rect">
            <a:avLst/>
          </a:prstGeom>
          <a:noFill/>
        </p:spPr>
        <p:txBody>
          <a:bodyPr wrap="square" rtlCol="0">
            <a:spAutoFit/>
          </a:bodyPr>
          <a:lstStyle/>
          <a:p>
            <a:r>
              <a:rPr lang="en-US" sz="2200" b="1" dirty="0">
                <a:solidFill>
                  <a:srgbClr val="C00000"/>
                </a:solidFill>
              </a:rPr>
              <a:t>C</a:t>
            </a:r>
            <a:r>
              <a:rPr lang="en-US" altLang="zh-CN" sz="2200" b="1" dirty="0">
                <a:solidFill>
                  <a:srgbClr val="C00000"/>
                </a:solidFill>
              </a:rPr>
              <a:t>hallenge 1 (C1):</a:t>
            </a:r>
          </a:p>
          <a:p>
            <a:r>
              <a:rPr lang="en-US" sz="2200" b="1" dirty="0">
                <a:solidFill>
                  <a:srgbClr val="C00000"/>
                </a:solidFill>
              </a:rPr>
              <a:t>How to prevent overwhelming DLB?</a:t>
            </a:r>
          </a:p>
        </p:txBody>
      </p:sp>
      <p:sp>
        <p:nvSpPr>
          <p:cNvPr id="5" name="TextBox 4">
            <a:extLst>
              <a:ext uri="{FF2B5EF4-FFF2-40B4-BE49-F238E27FC236}">
                <a16:creationId xmlns:a16="http://schemas.microsoft.com/office/drawing/2014/main" id="{9409DF5A-B12F-1037-3303-37196818AA0D}"/>
              </a:ext>
            </a:extLst>
          </p:cNvPr>
          <p:cNvSpPr txBox="1"/>
          <p:nvPr/>
        </p:nvSpPr>
        <p:spPr>
          <a:xfrm>
            <a:off x="6512113" y="4860378"/>
            <a:ext cx="5281732" cy="1107996"/>
          </a:xfrm>
          <a:prstGeom prst="rect">
            <a:avLst/>
          </a:prstGeom>
          <a:noFill/>
        </p:spPr>
        <p:txBody>
          <a:bodyPr wrap="square" rtlCol="0">
            <a:spAutoFit/>
          </a:bodyPr>
          <a:lstStyle/>
          <a:p>
            <a:r>
              <a:rPr lang="en-US" sz="2200" b="1" dirty="0">
                <a:solidFill>
                  <a:srgbClr val="C00000"/>
                </a:solidFill>
              </a:rPr>
              <a:t>Challenge 2 (C2):</a:t>
            </a:r>
          </a:p>
          <a:p>
            <a:r>
              <a:rPr lang="en-US" sz="2200" b="1" dirty="0">
                <a:solidFill>
                  <a:srgbClr val="C00000"/>
                </a:solidFill>
              </a:rPr>
              <a:t>How can NIC get the request/packet address for DLB QEs?</a:t>
            </a:r>
          </a:p>
        </p:txBody>
      </p:sp>
      <p:sp>
        <p:nvSpPr>
          <p:cNvPr id="10" name="Slide Number Placeholder 9">
            <a:extLst>
              <a:ext uri="{FF2B5EF4-FFF2-40B4-BE49-F238E27FC236}">
                <a16:creationId xmlns:a16="http://schemas.microsoft.com/office/drawing/2014/main" id="{3B08F9E3-CB28-1DB7-36A2-18FE1DD21316}"/>
              </a:ext>
            </a:extLst>
          </p:cNvPr>
          <p:cNvSpPr>
            <a:spLocks noGrp="1"/>
          </p:cNvSpPr>
          <p:nvPr>
            <p:ph type="sldNum" sz="quarter" idx="12"/>
          </p:nvPr>
        </p:nvSpPr>
        <p:spPr/>
        <p:txBody>
          <a:bodyPr/>
          <a:lstStyle/>
          <a:p>
            <a:fld id="{E23A660C-4BA6-8146-88A2-8F54BEB04FB8}" type="slidenum">
              <a:rPr lang="en-US" smtClean="0"/>
              <a:t>20</a:t>
            </a:fld>
            <a:endParaRPr lang="en-US" dirty="0"/>
          </a:p>
        </p:txBody>
      </p:sp>
      <p:pic>
        <p:nvPicPr>
          <p:cNvPr id="2062" name="Picture 14" descr="Generated image">
            <a:extLst>
              <a:ext uri="{FF2B5EF4-FFF2-40B4-BE49-F238E27FC236}">
                <a16:creationId xmlns:a16="http://schemas.microsoft.com/office/drawing/2014/main" id="{2263F588-52A4-CADB-1FCD-CE99AFE3034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11" t="34841" r="78829" b="20000"/>
          <a:stretch>
            <a:fillRect/>
          </a:stretch>
        </p:blipFill>
        <p:spPr bwMode="auto">
          <a:xfrm>
            <a:off x="1799772" y="2957191"/>
            <a:ext cx="558692" cy="131001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4" descr="Generated image">
            <a:extLst>
              <a:ext uri="{FF2B5EF4-FFF2-40B4-BE49-F238E27FC236}">
                <a16:creationId xmlns:a16="http://schemas.microsoft.com/office/drawing/2014/main" id="{C9390C19-EFE4-9A36-34BF-6D69AFF942C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11" t="34841" r="78829" b="20000"/>
          <a:stretch>
            <a:fillRect/>
          </a:stretch>
        </p:blipFill>
        <p:spPr bwMode="auto">
          <a:xfrm rot="10800000">
            <a:off x="4278979" y="2957191"/>
            <a:ext cx="558692" cy="1310010"/>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Generated image">
            <a:extLst>
              <a:ext uri="{FF2B5EF4-FFF2-40B4-BE49-F238E27FC236}">
                <a16:creationId xmlns:a16="http://schemas.microsoft.com/office/drawing/2014/main" id="{D6D30127-B34F-CBAB-58FF-EA252E3A0CC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246" t="12972" r="5133" b="21481"/>
          <a:stretch>
            <a:fillRect/>
          </a:stretch>
        </p:blipFill>
        <p:spPr bwMode="auto">
          <a:xfrm>
            <a:off x="7253737" y="2524503"/>
            <a:ext cx="2974416" cy="2175386"/>
          </a:xfrm>
          <a:prstGeom prst="rect">
            <a:avLst/>
          </a:prstGeom>
          <a:noFill/>
          <a:extLst>
            <a:ext uri="{909E8E84-426E-40DD-AFC4-6F175D3DCCD1}">
              <a14:hiddenFill xmlns:a14="http://schemas.microsoft.com/office/drawing/2010/main">
                <a:solidFill>
                  <a:srgbClr val="FFFFFF"/>
                </a:solidFill>
              </a14:hiddenFill>
            </a:ext>
          </a:extLst>
        </p:spPr>
      </p:pic>
      <p:pic>
        <p:nvPicPr>
          <p:cNvPr id="2080" name="Picture 32" descr="Generated image">
            <a:extLst>
              <a:ext uri="{FF2B5EF4-FFF2-40B4-BE49-F238E27FC236}">
                <a16:creationId xmlns:a16="http://schemas.microsoft.com/office/drawing/2014/main" id="{28AC1EC3-ECC0-B519-D74E-872A8677C8B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4337" y="2007147"/>
            <a:ext cx="2974416" cy="2974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1099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6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8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B6FF08-701D-ABEC-95C6-B4495AB981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6DD167-DF7D-EFF1-7B3D-9D399E8702EF}"/>
              </a:ext>
            </a:extLst>
          </p:cNvPr>
          <p:cNvSpPr>
            <a:spLocks noGrp="1"/>
          </p:cNvSpPr>
          <p:nvPr>
            <p:ph type="title"/>
          </p:nvPr>
        </p:nvSpPr>
        <p:spPr/>
        <p:txBody>
          <a:bodyPr/>
          <a:lstStyle/>
          <a:p>
            <a:r>
              <a:rPr lang="en-US" dirty="0"/>
              <a:t>C1: How to Prevent Overwhelming DLB</a:t>
            </a:r>
          </a:p>
        </p:txBody>
      </p:sp>
      <p:sp>
        <p:nvSpPr>
          <p:cNvPr id="3" name="Content Placeholder 2">
            <a:extLst>
              <a:ext uri="{FF2B5EF4-FFF2-40B4-BE49-F238E27FC236}">
                <a16:creationId xmlns:a16="http://schemas.microsoft.com/office/drawing/2014/main" id="{F3BA89D1-3122-3B2A-1D15-40E5E497258F}"/>
              </a:ext>
            </a:extLst>
          </p:cNvPr>
          <p:cNvSpPr>
            <a:spLocks noGrp="1"/>
          </p:cNvSpPr>
          <p:nvPr>
            <p:ph idx="1"/>
          </p:nvPr>
        </p:nvSpPr>
        <p:spPr>
          <a:xfrm>
            <a:off x="838200" y="1825624"/>
            <a:ext cx="10515600" cy="1639337"/>
          </a:xfrm>
        </p:spPr>
        <p:txBody>
          <a:bodyPr>
            <a:normAutofit/>
          </a:bodyPr>
          <a:lstStyle/>
          <a:p>
            <a:r>
              <a:rPr lang="en-US" dirty="0"/>
              <a:t>DLB has limited queue memory, indicated by available credits.</a:t>
            </a:r>
          </a:p>
          <a:p>
            <a:r>
              <a:rPr lang="en-US" b="1" dirty="0">
                <a:solidFill>
                  <a:srgbClr val="C00000"/>
                </a:solidFill>
              </a:rPr>
              <a:t>What if clients overwhelm it?</a:t>
            </a:r>
          </a:p>
        </p:txBody>
      </p:sp>
      <p:sp>
        <p:nvSpPr>
          <p:cNvPr id="12" name="Rectangle 11">
            <a:extLst>
              <a:ext uri="{FF2B5EF4-FFF2-40B4-BE49-F238E27FC236}">
                <a16:creationId xmlns:a16="http://schemas.microsoft.com/office/drawing/2014/main" id="{42EC427F-0084-AE1E-83F8-D61D3B6E8FE6}"/>
              </a:ext>
            </a:extLst>
          </p:cNvPr>
          <p:cNvSpPr/>
          <p:nvPr/>
        </p:nvSpPr>
        <p:spPr>
          <a:xfrm>
            <a:off x="838200" y="4359831"/>
            <a:ext cx="1907215" cy="1044087"/>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tx1"/>
                </a:solidFill>
                <a:cs typeface="Arial" panose="020B0604020202020204" pitchFamily="34" charset="0"/>
              </a:rPr>
              <a:t>Client</a:t>
            </a:r>
            <a:endParaRPr lang="en-US" dirty="0">
              <a:solidFill>
                <a:schemeClr val="tx1"/>
              </a:solidFill>
              <a:cs typeface="Arial" panose="020B0604020202020204" pitchFamily="34" charset="0"/>
            </a:endParaRPr>
          </a:p>
        </p:txBody>
      </p:sp>
      <p:sp>
        <p:nvSpPr>
          <p:cNvPr id="13" name="TextBox 12">
            <a:extLst>
              <a:ext uri="{FF2B5EF4-FFF2-40B4-BE49-F238E27FC236}">
                <a16:creationId xmlns:a16="http://schemas.microsoft.com/office/drawing/2014/main" id="{24C518C5-F50E-C29C-8D81-199C10640DC2}"/>
              </a:ext>
            </a:extLst>
          </p:cNvPr>
          <p:cNvSpPr txBox="1"/>
          <p:nvPr/>
        </p:nvSpPr>
        <p:spPr>
          <a:xfrm>
            <a:off x="2930163" y="4267605"/>
            <a:ext cx="1973487" cy="369332"/>
          </a:xfrm>
          <a:prstGeom prst="rect">
            <a:avLst/>
          </a:prstGeom>
          <a:noFill/>
        </p:spPr>
        <p:txBody>
          <a:bodyPr wrap="square" rtlCol="0">
            <a:spAutoFit/>
          </a:bodyPr>
          <a:lstStyle/>
          <a:p>
            <a:r>
              <a:rPr lang="en-US" dirty="0"/>
              <a:t>RDMA Write QEs</a:t>
            </a:r>
          </a:p>
        </p:txBody>
      </p:sp>
      <p:sp>
        <p:nvSpPr>
          <p:cNvPr id="16" name="사각형: 둥근 모서리 145">
            <a:extLst>
              <a:ext uri="{FF2B5EF4-FFF2-40B4-BE49-F238E27FC236}">
                <a16:creationId xmlns:a16="http://schemas.microsoft.com/office/drawing/2014/main" id="{0D339F8A-9DBE-1D74-3969-F7091B14493B}"/>
              </a:ext>
            </a:extLst>
          </p:cNvPr>
          <p:cNvSpPr/>
          <p:nvPr/>
        </p:nvSpPr>
        <p:spPr>
          <a:xfrm rot="16200000">
            <a:off x="7215368" y="2499024"/>
            <a:ext cx="3181354" cy="4338015"/>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i="1">
              <a:solidFill>
                <a:schemeClr val="tx1"/>
              </a:solidFill>
              <a:cs typeface="Arial" panose="020B0604020202020204" pitchFamily="34" charset="0"/>
            </a:endParaRPr>
          </a:p>
        </p:txBody>
      </p:sp>
      <p:sp>
        <p:nvSpPr>
          <p:cNvPr id="23" name="직사각형 6">
            <a:extLst>
              <a:ext uri="{FF2B5EF4-FFF2-40B4-BE49-F238E27FC236}">
                <a16:creationId xmlns:a16="http://schemas.microsoft.com/office/drawing/2014/main" id="{EC93E112-95FF-E322-046D-8D7872AA5F55}"/>
              </a:ext>
            </a:extLst>
          </p:cNvPr>
          <p:cNvSpPr/>
          <p:nvPr/>
        </p:nvSpPr>
        <p:spPr>
          <a:xfrm>
            <a:off x="6695434" y="3194379"/>
            <a:ext cx="4175469" cy="2950027"/>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cs typeface="Arial" panose="020B0604020202020204" pitchFamily="34" charset="0"/>
            </a:endParaRPr>
          </a:p>
        </p:txBody>
      </p:sp>
      <p:sp>
        <p:nvSpPr>
          <p:cNvPr id="24" name="직사각형 58">
            <a:extLst>
              <a:ext uri="{FF2B5EF4-FFF2-40B4-BE49-F238E27FC236}">
                <a16:creationId xmlns:a16="http://schemas.microsoft.com/office/drawing/2014/main" id="{B6002777-9AA5-4189-9354-E5A936204C89}"/>
              </a:ext>
            </a:extLst>
          </p:cNvPr>
          <p:cNvSpPr/>
          <p:nvPr/>
        </p:nvSpPr>
        <p:spPr>
          <a:xfrm>
            <a:off x="6962986" y="5177944"/>
            <a:ext cx="3752738" cy="879401"/>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1600" dirty="0">
                <a:solidFill>
                  <a:schemeClr val="tx1"/>
                </a:solidFill>
                <a:cs typeface="Arial" panose="020B0604020202020204" pitchFamily="34" charset="0"/>
              </a:rPr>
              <a:t>M</a:t>
            </a:r>
            <a:r>
              <a:rPr lang="en-US" altLang="zh-CN" sz="1600" dirty="0">
                <a:solidFill>
                  <a:schemeClr val="tx1"/>
                </a:solidFill>
                <a:cs typeface="Arial" panose="020B0604020202020204" pitchFamily="34" charset="0"/>
              </a:rPr>
              <a:t>emory</a:t>
            </a:r>
            <a:endParaRPr lang="ko-KR" altLang="en-US" sz="1600" dirty="0">
              <a:solidFill>
                <a:schemeClr val="tx1"/>
              </a:solidFill>
              <a:cs typeface="Arial" panose="020B0604020202020204" pitchFamily="34" charset="0"/>
            </a:endParaRPr>
          </a:p>
        </p:txBody>
      </p:sp>
      <p:sp>
        <p:nvSpPr>
          <p:cNvPr id="25" name="직사각형 61">
            <a:extLst>
              <a:ext uri="{FF2B5EF4-FFF2-40B4-BE49-F238E27FC236}">
                <a16:creationId xmlns:a16="http://schemas.microsoft.com/office/drawing/2014/main" id="{4F9DD14A-BF80-6A76-7FA9-C10DEB54E2C5}"/>
              </a:ext>
            </a:extLst>
          </p:cNvPr>
          <p:cNvSpPr/>
          <p:nvPr/>
        </p:nvSpPr>
        <p:spPr>
          <a:xfrm>
            <a:off x="8791991" y="3251743"/>
            <a:ext cx="1935928" cy="1887295"/>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 name="직사각형 60">
            <a:extLst>
              <a:ext uri="{FF2B5EF4-FFF2-40B4-BE49-F238E27FC236}">
                <a16:creationId xmlns:a16="http://schemas.microsoft.com/office/drawing/2014/main" id="{532DC190-9E14-F5C5-DCB4-733AD27A6D2B}"/>
              </a:ext>
            </a:extLst>
          </p:cNvPr>
          <p:cNvSpPr/>
          <p:nvPr/>
        </p:nvSpPr>
        <p:spPr>
          <a:xfrm>
            <a:off x="6975458" y="3484533"/>
            <a:ext cx="1744126" cy="1588167"/>
          </a:xfrm>
          <a:prstGeom prst="rect">
            <a:avLst/>
          </a:prstGeom>
          <a:solidFill>
            <a:srgbClr val="F0C2A3"/>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tx1"/>
              </a:solidFill>
              <a:cs typeface="Arial" panose="020B0604020202020204" pitchFamily="34" charset="0"/>
            </a:endParaRPr>
          </a:p>
        </p:txBody>
      </p:sp>
      <p:sp>
        <p:nvSpPr>
          <p:cNvPr id="27" name="직사각형 8">
            <a:extLst>
              <a:ext uri="{FF2B5EF4-FFF2-40B4-BE49-F238E27FC236}">
                <a16:creationId xmlns:a16="http://schemas.microsoft.com/office/drawing/2014/main" id="{225A516E-1F41-B783-C7C9-F380C1DC5129}"/>
              </a:ext>
            </a:extLst>
          </p:cNvPr>
          <p:cNvSpPr/>
          <p:nvPr/>
        </p:nvSpPr>
        <p:spPr>
          <a:xfrm>
            <a:off x="8852823" y="4201170"/>
            <a:ext cx="1822917" cy="871534"/>
          </a:xfrm>
          <a:prstGeom prst="rect">
            <a:avLst/>
          </a:prstGeom>
          <a:solidFill>
            <a:schemeClr val="accent4">
              <a:lumMod val="20000"/>
              <a:lumOff val="80000"/>
            </a:schemeClr>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tx1"/>
              </a:solidFill>
              <a:cs typeface="Arial" panose="020B0604020202020204" pitchFamily="34" charset="0"/>
            </a:endParaRPr>
          </a:p>
        </p:txBody>
      </p:sp>
      <p:grpSp>
        <p:nvGrpSpPr>
          <p:cNvPr id="28" name="그룹 206">
            <a:extLst>
              <a:ext uri="{FF2B5EF4-FFF2-40B4-BE49-F238E27FC236}">
                <a16:creationId xmlns:a16="http://schemas.microsoft.com/office/drawing/2014/main" id="{1466AC14-92A4-EB18-5AAD-CD38F6152C33}"/>
              </a:ext>
            </a:extLst>
          </p:cNvPr>
          <p:cNvGrpSpPr/>
          <p:nvPr/>
        </p:nvGrpSpPr>
        <p:grpSpPr>
          <a:xfrm>
            <a:off x="8859453" y="3499674"/>
            <a:ext cx="1811822" cy="652245"/>
            <a:chOff x="4833568" y="264856"/>
            <a:chExt cx="1369112" cy="580189"/>
          </a:xfrm>
        </p:grpSpPr>
        <p:sp>
          <p:nvSpPr>
            <p:cNvPr id="147" name="직사각형 80">
              <a:extLst>
                <a:ext uri="{FF2B5EF4-FFF2-40B4-BE49-F238E27FC236}">
                  <a16:creationId xmlns:a16="http://schemas.microsoft.com/office/drawing/2014/main" id="{66CCCFC8-8E1B-1F2B-93C2-DEA184C1BB5D}"/>
                </a:ext>
              </a:extLst>
            </p:cNvPr>
            <p:cNvSpPr/>
            <p:nvPr/>
          </p:nvSpPr>
          <p:spPr>
            <a:xfrm>
              <a:off x="4833568"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48" name="직사각형 85">
              <a:extLst>
                <a:ext uri="{FF2B5EF4-FFF2-40B4-BE49-F238E27FC236}">
                  <a16:creationId xmlns:a16="http://schemas.microsoft.com/office/drawing/2014/main" id="{817ED9B0-463D-A51B-3026-383BF4570197}"/>
                </a:ext>
              </a:extLst>
            </p:cNvPr>
            <p:cNvSpPr/>
            <p:nvPr/>
          </p:nvSpPr>
          <p:spPr>
            <a:xfrm>
              <a:off x="5193272"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16" name="직사각형 86">
              <a:extLst>
                <a:ext uri="{FF2B5EF4-FFF2-40B4-BE49-F238E27FC236}">
                  <a16:creationId xmlns:a16="http://schemas.microsoft.com/office/drawing/2014/main" id="{D8D3ED57-A3D2-5F74-BFD6-85FC633EB5E5}"/>
                </a:ext>
              </a:extLst>
            </p:cNvPr>
            <p:cNvSpPr/>
            <p:nvPr/>
          </p:nvSpPr>
          <p:spPr>
            <a:xfrm>
              <a:off x="5552977"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17" name="직사각형 88">
              <a:extLst>
                <a:ext uri="{FF2B5EF4-FFF2-40B4-BE49-F238E27FC236}">
                  <a16:creationId xmlns:a16="http://schemas.microsoft.com/office/drawing/2014/main" id="{EF1633F5-FED0-F38C-0A99-9EA4791CFC9F}"/>
                </a:ext>
              </a:extLst>
            </p:cNvPr>
            <p:cNvSpPr/>
            <p:nvPr/>
          </p:nvSpPr>
          <p:spPr>
            <a:xfrm>
              <a:off x="5912681"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18" name="직사각형 118">
              <a:extLst>
                <a:ext uri="{FF2B5EF4-FFF2-40B4-BE49-F238E27FC236}">
                  <a16:creationId xmlns:a16="http://schemas.microsoft.com/office/drawing/2014/main" id="{646E3A53-0FA6-1EBB-07EA-BFE0CDB51CBD}"/>
                </a:ext>
              </a:extLst>
            </p:cNvPr>
            <p:cNvSpPr/>
            <p:nvPr/>
          </p:nvSpPr>
          <p:spPr>
            <a:xfrm>
              <a:off x="4833568"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19" name="직사각형 131">
              <a:extLst>
                <a:ext uri="{FF2B5EF4-FFF2-40B4-BE49-F238E27FC236}">
                  <a16:creationId xmlns:a16="http://schemas.microsoft.com/office/drawing/2014/main" id="{0FAC8EDA-CEFC-AFDA-73D5-44DD4F3E059F}"/>
                </a:ext>
              </a:extLst>
            </p:cNvPr>
            <p:cNvSpPr/>
            <p:nvPr/>
          </p:nvSpPr>
          <p:spPr>
            <a:xfrm>
              <a:off x="5193272"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20" name="직사각형 132">
              <a:extLst>
                <a:ext uri="{FF2B5EF4-FFF2-40B4-BE49-F238E27FC236}">
                  <a16:creationId xmlns:a16="http://schemas.microsoft.com/office/drawing/2014/main" id="{99507DBB-3ED3-719B-FD50-A01DCE9702CF}"/>
                </a:ext>
              </a:extLst>
            </p:cNvPr>
            <p:cNvSpPr/>
            <p:nvPr/>
          </p:nvSpPr>
          <p:spPr>
            <a:xfrm>
              <a:off x="5552977"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21" name="직사각형 135">
              <a:extLst>
                <a:ext uri="{FF2B5EF4-FFF2-40B4-BE49-F238E27FC236}">
                  <a16:creationId xmlns:a16="http://schemas.microsoft.com/office/drawing/2014/main" id="{BE631754-5769-F230-7D62-839D573B456A}"/>
                </a:ext>
              </a:extLst>
            </p:cNvPr>
            <p:cNvSpPr/>
            <p:nvPr/>
          </p:nvSpPr>
          <p:spPr>
            <a:xfrm>
              <a:off x="5912681"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29" name="TextBox 28">
            <a:extLst>
              <a:ext uri="{FF2B5EF4-FFF2-40B4-BE49-F238E27FC236}">
                <a16:creationId xmlns:a16="http://schemas.microsoft.com/office/drawing/2014/main" id="{71AA4FDF-3382-6769-7FA9-67143E71F6A7}"/>
              </a:ext>
            </a:extLst>
          </p:cNvPr>
          <p:cNvSpPr txBox="1"/>
          <p:nvPr/>
        </p:nvSpPr>
        <p:spPr>
          <a:xfrm>
            <a:off x="7055789" y="3781220"/>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30" name="TextBox 29">
            <a:extLst>
              <a:ext uri="{FF2B5EF4-FFF2-40B4-BE49-F238E27FC236}">
                <a16:creationId xmlns:a16="http://schemas.microsoft.com/office/drawing/2014/main" id="{930BFBF2-FE72-915B-2AED-A81E254E30E6}"/>
              </a:ext>
            </a:extLst>
          </p:cNvPr>
          <p:cNvSpPr txBox="1"/>
          <p:nvPr/>
        </p:nvSpPr>
        <p:spPr>
          <a:xfrm>
            <a:off x="7055789" y="4330127"/>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31" name="TextBox 30">
            <a:extLst>
              <a:ext uri="{FF2B5EF4-FFF2-40B4-BE49-F238E27FC236}">
                <a16:creationId xmlns:a16="http://schemas.microsoft.com/office/drawing/2014/main" id="{DC656F92-818C-6ABF-E96F-ECBA9CA2C200}"/>
              </a:ext>
            </a:extLst>
          </p:cNvPr>
          <p:cNvSpPr txBox="1"/>
          <p:nvPr/>
        </p:nvSpPr>
        <p:spPr>
          <a:xfrm>
            <a:off x="7055789" y="4055674"/>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32" name="TextBox 31">
            <a:extLst>
              <a:ext uri="{FF2B5EF4-FFF2-40B4-BE49-F238E27FC236}">
                <a16:creationId xmlns:a16="http://schemas.microsoft.com/office/drawing/2014/main" id="{90FB22BD-1761-B1E3-7901-258A05986FF1}"/>
              </a:ext>
            </a:extLst>
          </p:cNvPr>
          <p:cNvSpPr txBox="1"/>
          <p:nvPr/>
        </p:nvSpPr>
        <p:spPr>
          <a:xfrm>
            <a:off x="7055789" y="4604579"/>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55" name="TextBox 54">
            <a:extLst>
              <a:ext uri="{FF2B5EF4-FFF2-40B4-BE49-F238E27FC236}">
                <a16:creationId xmlns:a16="http://schemas.microsoft.com/office/drawing/2014/main" id="{B8A0F63B-D603-8A5C-F573-511867B20829}"/>
              </a:ext>
            </a:extLst>
          </p:cNvPr>
          <p:cNvSpPr txBox="1"/>
          <p:nvPr/>
        </p:nvSpPr>
        <p:spPr>
          <a:xfrm>
            <a:off x="7430660" y="3164730"/>
            <a:ext cx="879263"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DLB</a:t>
            </a:r>
            <a:endParaRPr lang="ko-KR" altLang="en-US" dirty="0">
              <a:solidFill>
                <a:schemeClr val="tx1">
                  <a:lumMod val="75000"/>
                  <a:lumOff val="25000"/>
                </a:schemeClr>
              </a:solidFill>
              <a:cs typeface="Arial" panose="020B0604020202020204" pitchFamily="34" charset="0"/>
            </a:endParaRPr>
          </a:p>
        </p:txBody>
      </p:sp>
      <p:sp>
        <p:nvSpPr>
          <p:cNvPr id="56" name="TextBox 55">
            <a:extLst>
              <a:ext uri="{FF2B5EF4-FFF2-40B4-BE49-F238E27FC236}">
                <a16:creationId xmlns:a16="http://schemas.microsoft.com/office/drawing/2014/main" id="{D401EAB5-68BC-F814-7ECE-A572AC26D58A}"/>
              </a:ext>
            </a:extLst>
          </p:cNvPr>
          <p:cNvSpPr txBox="1"/>
          <p:nvPr/>
        </p:nvSpPr>
        <p:spPr>
          <a:xfrm>
            <a:off x="9020649" y="3160523"/>
            <a:ext cx="1638592"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worker cores</a:t>
            </a:r>
            <a:endParaRPr lang="ko-KR" altLang="en-US" dirty="0">
              <a:solidFill>
                <a:schemeClr val="tx1">
                  <a:lumMod val="75000"/>
                  <a:lumOff val="25000"/>
                </a:schemeClr>
              </a:solidFill>
              <a:cs typeface="Arial" panose="020B0604020202020204" pitchFamily="34" charset="0"/>
            </a:endParaRPr>
          </a:p>
        </p:txBody>
      </p:sp>
      <p:sp>
        <p:nvSpPr>
          <p:cNvPr id="57" name="TextBox 56">
            <a:extLst>
              <a:ext uri="{FF2B5EF4-FFF2-40B4-BE49-F238E27FC236}">
                <a16:creationId xmlns:a16="http://schemas.microsoft.com/office/drawing/2014/main" id="{A6156D11-4BB0-38AA-A40B-86666249F858}"/>
              </a:ext>
            </a:extLst>
          </p:cNvPr>
          <p:cNvSpPr txBox="1"/>
          <p:nvPr/>
        </p:nvSpPr>
        <p:spPr>
          <a:xfrm>
            <a:off x="9413786" y="4142248"/>
            <a:ext cx="686316"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LLC</a:t>
            </a:r>
            <a:endParaRPr lang="ko-KR" altLang="en-US" dirty="0">
              <a:solidFill>
                <a:schemeClr val="tx1">
                  <a:lumMod val="75000"/>
                  <a:lumOff val="25000"/>
                </a:schemeClr>
              </a:solidFill>
              <a:cs typeface="Arial" panose="020B0604020202020204" pitchFamily="34" charset="0"/>
            </a:endParaRPr>
          </a:p>
        </p:txBody>
      </p:sp>
      <p:sp>
        <p:nvSpPr>
          <p:cNvPr id="58" name="TextBox 57">
            <a:extLst>
              <a:ext uri="{FF2B5EF4-FFF2-40B4-BE49-F238E27FC236}">
                <a16:creationId xmlns:a16="http://schemas.microsoft.com/office/drawing/2014/main" id="{616F5246-8E12-4721-C38C-4B63C9C95276}"/>
              </a:ext>
            </a:extLst>
          </p:cNvPr>
          <p:cNvSpPr txBox="1"/>
          <p:nvPr/>
        </p:nvSpPr>
        <p:spPr>
          <a:xfrm>
            <a:off x="8886443" y="4243924"/>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59" name="TextBox 58">
            <a:extLst>
              <a:ext uri="{FF2B5EF4-FFF2-40B4-BE49-F238E27FC236}">
                <a16:creationId xmlns:a16="http://schemas.microsoft.com/office/drawing/2014/main" id="{AA00C59B-D060-82B0-424F-F97978AC8A51}"/>
              </a:ext>
            </a:extLst>
          </p:cNvPr>
          <p:cNvSpPr txBox="1"/>
          <p:nvPr/>
        </p:nvSpPr>
        <p:spPr>
          <a:xfrm>
            <a:off x="8886443" y="4495567"/>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cxnSp>
        <p:nvCxnSpPr>
          <p:cNvPr id="61" name="연결선: 꺾임 302">
            <a:extLst>
              <a:ext uri="{FF2B5EF4-FFF2-40B4-BE49-F238E27FC236}">
                <a16:creationId xmlns:a16="http://schemas.microsoft.com/office/drawing/2014/main" id="{0EB37DFF-1356-9A86-EE17-078903EC6893}"/>
              </a:ext>
            </a:extLst>
          </p:cNvPr>
          <p:cNvCxnSpPr>
            <a:cxnSpLocks/>
            <a:stCxn id="59" idx="3"/>
            <a:endCxn id="219" idx="2"/>
          </p:cNvCxnSpPr>
          <p:nvPr/>
        </p:nvCxnSpPr>
        <p:spPr>
          <a:xfrm flipV="1">
            <a:off x="9242536" y="4151915"/>
            <a:ext cx="284819" cy="448992"/>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62" name="직사각형 21">
            <a:extLst>
              <a:ext uri="{FF2B5EF4-FFF2-40B4-BE49-F238E27FC236}">
                <a16:creationId xmlns:a16="http://schemas.microsoft.com/office/drawing/2014/main" id="{58E9B3F6-11E5-2B04-C7D8-A31C956205AD}"/>
              </a:ext>
            </a:extLst>
          </p:cNvPr>
          <p:cNvSpPr/>
          <p:nvPr/>
        </p:nvSpPr>
        <p:spPr>
          <a:xfrm rot="16200000">
            <a:off x="5312847" y="4431044"/>
            <a:ext cx="2464961" cy="445202"/>
          </a:xfrm>
          <a:prstGeom prst="rect">
            <a:avLst/>
          </a:prstGeom>
          <a:solidFill>
            <a:srgbClr val="A6A6A6">
              <a:alpha val="98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dirty="0">
              <a:solidFill>
                <a:schemeClr val="bg1"/>
              </a:solidFill>
              <a:cs typeface="Arial" panose="020B0604020202020204" pitchFamily="34" charset="0"/>
            </a:endParaRPr>
          </a:p>
        </p:txBody>
      </p:sp>
      <p:sp>
        <p:nvSpPr>
          <p:cNvPr id="63" name="TextBox 286">
            <a:extLst>
              <a:ext uri="{FF2B5EF4-FFF2-40B4-BE49-F238E27FC236}">
                <a16:creationId xmlns:a16="http://schemas.microsoft.com/office/drawing/2014/main" id="{2A9C28A1-C5AA-7B71-70AD-54BD2818B12B}"/>
              </a:ext>
            </a:extLst>
          </p:cNvPr>
          <p:cNvSpPr txBox="1"/>
          <p:nvPr/>
        </p:nvSpPr>
        <p:spPr>
          <a:xfrm rot="5400000">
            <a:off x="6182346" y="3617835"/>
            <a:ext cx="722316" cy="369332"/>
          </a:xfrm>
          <a:prstGeom prst="rect">
            <a:avLst/>
          </a:prstGeom>
          <a:noFill/>
          <a:ln>
            <a:noFill/>
          </a:ln>
        </p:spPr>
        <p:txBody>
          <a:bodyPr wrap="square">
            <a:spAutoFit/>
          </a:bodyPr>
          <a:lstStyle/>
          <a:p>
            <a:pPr algn="ctr"/>
            <a:r>
              <a:rPr lang="en-US" altLang="ko-KR" dirty="0">
                <a:solidFill>
                  <a:schemeClr val="bg1"/>
                </a:solidFill>
                <a:cs typeface="Arial" panose="020B0604020202020204" pitchFamily="34" charset="0"/>
              </a:rPr>
              <a:t>PCIe</a:t>
            </a:r>
            <a:r>
              <a:rPr lang="ko-KR" altLang="en-US" dirty="0">
                <a:solidFill>
                  <a:schemeClr val="bg1"/>
                </a:solidFill>
                <a:cs typeface="Arial" panose="020B0604020202020204" pitchFamily="34" charset="0"/>
              </a:rPr>
              <a:t>              </a:t>
            </a:r>
            <a:endParaRPr lang="en-US" altLang="ko-KR" dirty="0">
              <a:solidFill>
                <a:schemeClr val="bg1"/>
              </a:solidFill>
              <a:cs typeface="Arial" panose="020B0604020202020204" pitchFamily="34" charset="0"/>
            </a:endParaRPr>
          </a:p>
        </p:txBody>
      </p:sp>
      <p:pic>
        <p:nvPicPr>
          <p:cNvPr id="128" name="Picture 6" descr="Network Interface Card - Free computer icons">
            <a:extLst>
              <a:ext uri="{FF2B5EF4-FFF2-40B4-BE49-F238E27FC236}">
                <a16:creationId xmlns:a16="http://schemas.microsoft.com/office/drawing/2014/main" id="{80E0604C-4CAD-C131-2463-C3E2BEEB4D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5150336" y="4063594"/>
            <a:ext cx="1503280" cy="1493399"/>
          </a:xfrm>
          <a:prstGeom prst="rect">
            <a:avLst/>
          </a:prstGeom>
          <a:noFill/>
          <a:extLst>
            <a:ext uri="{909E8E84-426E-40DD-AFC4-6F175D3DCCD1}">
              <a14:hiddenFill xmlns:a14="http://schemas.microsoft.com/office/drawing/2010/main">
                <a:solidFill>
                  <a:srgbClr val="FFFFFF"/>
                </a:solidFill>
              </a14:hiddenFill>
            </a:ext>
          </a:extLst>
        </p:spPr>
      </p:pic>
      <p:sp>
        <p:nvSpPr>
          <p:cNvPr id="130" name="TextBox 129">
            <a:extLst>
              <a:ext uri="{FF2B5EF4-FFF2-40B4-BE49-F238E27FC236}">
                <a16:creationId xmlns:a16="http://schemas.microsoft.com/office/drawing/2014/main" id="{6668A046-1A99-121A-05B0-B1ED76559995}"/>
              </a:ext>
            </a:extLst>
          </p:cNvPr>
          <p:cNvSpPr txBox="1"/>
          <p:nvPr/>
        </p:nvSpPr>
        <p:spPr>
          <a:xfrm>
            <a:off x="8886443" y="4747928"/>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cxnSp>
        <p:nvCxnSpPr>
          <p:cNvPr id="222" name="Straight Arrow Connector 221">
            <a:extLst>
              <a:ext uri="{FF2B5EF4-FFF2-40B4-BE49-F238E27FC236}">
                <a16:creationId xmlns:a16="http://schemas.microsoft.com/office/drawing/2014/main" id="{E5FC5DCA-1493-9A5B-F478-A107B60FCD74}"/>
              </a:ext>
            </a:extLst>
          </p:cNvPr>
          <p:cNvCxnSpPr>
            <a:cxnSpLocks/>
            <a:endCxn id="129" idx="1"/>
          </p:cNvCxnSpPr>
          <p:nvPr/>
        </p:nvCxnSpPr>
        <p:spPr>
          <a:xfrm flipV="1">
            <a:off x="2745415" y="4725983"/>
            <a:ext cx="2835647" cy="7955"/>
          </a:xfrm>
          <a:prstGeom prst="straightConnector1">
            <a:avLst/>
          </a:prstGeom>
          <a:ln w="76200">
            <a:solidFill>
              <a:srgbClr val="01A0A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26" name="Connector: Elbow 225">
            <a:extLst>
              <a:ext uri="{FF2B5EF4-FFF2-40B4-BE49-F238E27FC236}">
                <a16:creationId xmlns:a16="http://schemas.microsoft.com/office/drawing/2014/main" id="{9BC18981-A7F5-4CFD-E39F-30C7FF9949D6}"/>
              </a:ext>
            </a:extLst>
          </p:cNvPr>
          <p:cNvCxnSpPr>
            <a:cxnSpLocks/>
            <a:endCxn id="24" idx="1"/>
          </p:cNvCxnSpPr>
          <p:nvPr/>
        </p:nvCxnSpPr>
        <p:spPr>
          <a:xfrm>
            <a:off x="2745416" y="4958619"/>
            <a:ext cx="4217570" cy="659026"/>
          </a:xfrm>
          <a:prstGeom prst="bentConnector3">
            <a:avLst>
              <a:gd name="adj1" fmla="val 92006"/>
            </a:avLst>
          </a:prstGeom>
          <a:ln w="571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27" name="TextBox 226">
            <a:extLst>
              <a:ext uri="{FF2B5EF4-FFF2-40B4-BE49-F238E27FC236}">
                <a16:creationId xmlns:a16="http://schemas.microsoft.com/office/drawing/2014/main" id="{11548002-D847-9BC1-C0D9-3EA15746FBBF}"/>
              </a:ext>
            </a:extLst>
          </p:cNvPr>
          <p:cNvSpPr txBox="1"/>
          <p:nvPr/>
        </p:nvSpPr>
        <p:spPr>
          <a:xfrm>
            <a:off x="2926122" y="4981699"/>
            <a:ext cx="1973487" cy="369332"/>
          </a:xfrm>
          <a:prstGeom prst="rect">
            <a:avLst/>
          </a:prstGeom>
          <a:noFill/>
        </p:spPr>
        <p:txBody>
          <a:bodyPr wrap="square" rtlCol="0">
            <a:spAutoFit/>
          </a:bodyPr>
          <a:lstStyle/>
          <a:p>
            <a:r>
              <a:rPr lang="en-US" dirty="0"/>
              <a:t>Data/Requests</a:t>
            </a:r>
          </a:p>
        </p:txBody>
      </p:sp>
      <p:sp>
        <p:nvSpPr>
          <p:cNvPr id="229" name="TextBox 228">
            <a:extLst>
              <a:ext uri="{FF2B5EF4-FFF2-40B4-BE49-F238E27FC236}">
                <a16:creationId xmlns:a16="http://schemas.microsoft.com/office/drawing/2014/main" id="{E822E13E-EE21-F946-C1CF-D24003F5762A}"/>
              </a:ext>
            </a:extLst>
          </p:cNvPr>
          <p:cNvSpPr txBox="1"/>
          <p:nvPr/>
        </p:nvSpPr>
        <p:spPr>
          <a:xfrm>
            <a:off x="10006553" y="4497386"/>
            <a:ext cx="598181" cy="473103"/>
          </a:xfrm>
          <a:prstGeom prst="rect">
            <a:avLst/>
          </a:prstGeom>
          <a:solidFill>
            <a:schemeClr val="bg1"/>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rgbClr val="C00000"/>
                </a:solidFill>
                <a:latin typeface="+mn-lt"/>
              </a:rPr>
              <a:t>credit</a:t>
            </a:r>
          </a:p>
          <a:p>
            <a:r>
              <a:rPr lang="en-US" altLang="ko-KR" sz="1400" dirty="0">
                <a:solidFill>
                  <a:srgbClr val="C00000"/>
                </a:solidFill>
                <a:latin typeface="+mn-lt"/>
              </a:rPr>
              <a:t>pool</a:t>
            </a:r>
            <a:endParaRPr lang="ko-KR" altLang="en-US" sz="1400" dirty="0">
              <a:solidFill>
                <a:srgbClr val="C00000"/>
              </a:solidFill>
              <a:latin typeface="+mn-lt"/>
            </a:endParaRPr>
          </a:p>
        </p:txBody>
      </p:sp>
      <p:sp>
        <p:nvSpPr>
          <p:cNvPr id="230" name="Slide Number Placeholder 229">
            <a:extLst>
              <a:ext uri="{FF2B5EF4-FFF2-40B4-BE49-F238E27FC236}">
                <a16:creationId xmlns:a16="http://schemas.microsoft.com/office/drawing/2014/main" id="{8097ADD4-642B-E8F5-A29D-5808C3597DB2}"/>
              </a:ext>
            </a:extLst>
          </p:cNvPr>
          <p:cNvSpPr>
            <a:spLocks noGrp="1"/>
          </p:cNvSpPr>
          <p:nvPr>
            <p:ph type="sldNum" sz="quarter" idx="12"/>
          </p:nvPr>
        </p:nvSpPr>
        <p:spPr/>
        <p:txBody>
          <a:bodyPr/>
          <a:lstStyle/>
          <a:p>
            <a:fld id="{E23A660C-4BA6-8146-88A2-8F54BEB04FB8}" type="slidenum">
              <a:rPr lang="en-US" smtClean="0"/>
              <a:t>21</a:t>
            </a:fld>
            <a:endParaRPr lang="en-US" dirty="0"/>
          </a:p>
        </p:txBody>
      </p:sp>
      <p:grpSp>
        <p:nvGrpSpPr>
          <p:cNvPr id="51" name="그룹 165">
            <a:extLst>
              <a:ext uri="{FF2B5EF4-FFF2-40B4-BE49-F238E27FC236}">
                <a16:creationId xmlns:a16="http://schemas.microsoft.com/office/drawing/2014/main" id="{D483C8D2-1E57-1DB8-714B-F991C9B537FD}"/>
              </a:ext>
            </a:extLst>
          </p:cNvPr>
          <p:cNvGrpSpPr/>
          <p:nvPr/>
        </p:nvGrpSpPr>
        <p:grpSpPr>
          <a:xfrm>
            <a:off x="7724705" y="3902241"/>
            <a:ext cx="411682" cy="222782"/>
            <a:chOff x="3376216" y="271225"/>
            <a:chExt cx="544122" cy="192934"/>
          </a:xfrm>
        </p:grpSpPr>
        <p:sp>
          <p:nvSpPr>
            <p:cNvPr id="52" name="직사각형 157">
              <a:extLst>
                <a:ext uri="{FF2B5EF4-FFF2-40B4-BE49-F238E27FC236}">
                  <a16:creationId xmlns:a16="http://schemas.microsoft.com/office/drawing/2014/main" id="{2FA03795-F474-2BD1-8983-ADA93C3B1587}"/>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3" name="직사각형 158">
              <a:extLst>
                <a:ext uri="{FF2B5EF4-FFF2-40B4-BE49-F238E27FC236}">
                  <a16:creationId xmlns:a16="http://schemas.microsoft.com/office/drawing/2014/main" id="{96ACFEA9-B275-92FA-CF6D-84473F429255}"/>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4" name="직사각형 159">
              <a:extLst>
                <a:ext uri="{FF2B5EF4-FFF2-40B4-BE49-F238E27FC236}">
                  <a16:creationId xmlns:a16="http://schemas.microsoft.com/office/drawing/2014/main" id="{F8E7F0E0-34E4-8352-B6C0-B97F631D7FCE}"/>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60" name="직사각형 160">
              <a:extLst>
                <a:ext uri="{FF2B5EF4-FFF2-40B4-BE49-F238E27FC236}">
                  <a16:creationId xmlns:a16="http://schemas.microsoft.com/office/drawing/2014/main" id="{6D5B2E84-69C9-296D-6190-7B35FCD09C14}"/>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31" name="그룹 166">
            <a:extLst>
              <a:ext uri="{FF2B5EF4-FFF2-40B4-BE49-F238E27FC236}">
                <a16:creationId xmlns:a16="http://schemas.microsoft.com/office/drawing/2014/main" id="{751A5383-0F26-5BDF-E520-2400A3C32E5F}"/>
              </a:ext>
            </a:extLst>
          </p:cNvPr>
          <p:cNvGrpSpPr/>
          <p:nvPr/>
        </p:nvGrpSpPr>
        <p:grpSpPr>
          <a:xfrm>
            <a:off x="7724705" y="4175610"/>
            <a:ext cx="411682" cy="222782"/>
            <a:chOff x="3376216" y="271225"/>
            <a:chExt cx="544122" cy="192934"/>
          </a:xfrm>
        </p:grpSpPr>
        <p:sp>
          <p:nvSpPr>
            <p:cNvPr id="132" name="직사각형 167">
              <a:extLst>
                <a:ext uri="{FF2B5EF4-FFF2-40B4-BE49-F238E27FC236}">
                  <a16:creationId xmlns:a16="http://schemas.microsoft.com/office/drawing/2014/main" id="{CA871C5A-ACD1-8945-1D70-3AEE3E4CB9B6}"/>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3" name="직사각형 168">
              <a:extLst>
                <a:ext uri="{FF2B5EF4-FFF2-40B4-BE49-F238E27FC236}">
                  <a16:creationId xmlns:a16="http://schemas.microsoft.com/office/drawing/2014/main" id="{DD5C1F71-E888-61F0-EE00-1605648CE5F2}"/>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4" name="직사각형 169">
              <a:extLst>
                <a:ext uri="{FF2B5EF4-FFF2-40B4-BE49-F238E27FC236}">
                  <a16:creationId xmlns:a16="http://schemas.microsoft.com/office/drawing/2014/main" id="{8E67EE9D-3289-9094-34A1-D19952EB6229}"/>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5" name="직사각형 170">
              <a:extLst>
                <a:ext uri="{FF2B5EF4-FFF2-40B4-BE49-F238E27FC236}">
                  <a16:creationId xmlns:a16="http://schemas.microsoft.com/office/drawing/2014/main" id="{1A7E79EE-2D92-1F80-E90E-83EC301B0345}"/>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36" name="그룹 171">
            <a:extLst>
              <a:ext uri="{FF2B5EF4-FFF2-40B4-BE49-F238E27FC236}">
                <a16:creationId xmlns:a16="http://schemas.microsoft.com/office/drawing/2014/main" id="{4C52B5B1-446F-FC95-3C4C-341A5C82D665}"/>
              </a:ext>
            </a:extLst>
          </p:cNvPr>
          <p:cNvGrpSpPr/>
          <p:nvPr/>
        </p:nvGrpSpPr>
        <p:grpSpPr>
          <a:xfrm>
            <a:off x="7724705" y="4450063"/>
            <a:ext cx="411682" cy="222782"/>
            <a:chOff x="3376216" y="271225"/>
            <a:chExt cx="544122" cy="192934"/>
          </a:xfrm>
        </p:grpSpPr>
        <p:sp>
          <p:nvSpPr>
            <p:cNvPr id="137" name="직사각형 172">
              <a:extLst>
                <a:ext uri="{FF2B5EF4-FFF2-40B4-BE49-F238E27FC236}">
                  <a16:creationId xmlns:a16="http://schemas.microsoft.com/office/drawing/2014/main" id="{ACE874E1-5255-C16F-171E-979AB7B4E29C}"/>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8" name="직사각형 173">
              <a:extLst>
                <a:ext uri="{FF2B5EF4-FFF2-40B4-BE49-F238E27FC236}">
                  <a16:creationId xmlns:a16="http://schemas.microsoft.com/office/drawing/2014/main" id="{93394A37-149A-E6E7-2499-F5F13053B9C3}"/>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39" name="직사각형 174">
              <a:extLst>
                <a:ext uri="{FF2B5EF4-FFF2-40B4-BE49-F238E27FC236}">
                  <a16:creationId xmlns:a16="http://schemas.microsoft.com/office/drawing/2014/main" id="{7E46F082-D0D9-8F7A-7ADD-0A1C924DC539}"/>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0" name="직사각형 175">
              <a:extLst>
                <a:ext uri="{FF2B5EF4-FFF2-40B4-BE49-F238E27FC236}">
                  <a16:creationId xmlns:a16="http://schemas.microsoft.com/office/drawing/2014/main" id="{69B443BC-EE2E-CADF-5372-EAC67B23FBCB}"/>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41" name="그룹 176">
            <a:extLst>
              <a:ext uri="{FF2B5EF4-FFF2-40B4-BE49-F238E27FC236}">
                <a16:creationId xmlns:a16="http://schemas.microsoft.com/office/drawing/2014/main" id="{486F6FC7-44E5-41D2-2248-EDB34CF0E39B}"/>
              </a:ext>
            </a:extLst>
          </p:cNvPr>
          <p:cNvGrpSpPr/>
          <p:nvPr/>
        </p:nvGrpSpPr>
        <p:grpSpPr>
          <a:xfrm>
            <a:off x="7724705" y="4718469"/>
            <a:ext cx="411682" cy="222782"/>
            <a:chOff x="3376216" y="271225"/>
            <a:chExt cx="544122" cy="192934"/>
          </a:xfrm>
        </p:grpSpPr>
        <p:sp>
          <p:nvSpPr>
            <p:cNvPr id="142" name="직사각형 177">
              <a:extLst>
                <a:ext uri="{FF2B5EF4-FFF2-40B4-BE49-F238E27FC236}">
                  <a16:creationId xmlns:a16="http://schemas.microsoft.com/office/drawing/2014/main" id="{B070EEBD-D72C-57DB-FF72-18FA891947BF}"/>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3" name="직사각형 178">
              <a:extLst>
                <a:ext uri="{FF2B5EF4-FFF2-40B4-BE49-F238E27FC236}">
                  <a16:creationId xmlns:a16="http://schemas.microsoft.com/office/drawing/2014/main" id="{92F30BD2-B353-4B7C-61A7-E3A603BD08DC}"/>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4" name="직사각형 179">
              <a:extLst>
                <a:ext uri="{FF2B5EF4-FFF2-40B4-BE49-F238E27FC236}">
                  <a16:creationId xmlns:a16="http://schemas.microsoft.com/office/drawing/2014/main" id="{6237B86D-3E1C-095E-5B19-643F3734E807}"/>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45" name="직사각형 180">
              <a:extLst>
                <a:ext uri="{FF2B5EF4-FFF2-40B4-BE49-F238E27FC236}">
                  <a16:creationId xmlns:a16="http://schemas.microsoft.com/office/drawing/2014/main" id="{8AEF4DEE-EACA-C17F-C91F-A09A6F7F545A}"/>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sp>
        <p:nvSpPr>
          <p:cNvPr id="146" name="타원 185">
            <a:extLst>
              <a:ext uri="{FF2B5EF4-FFF2-40B4-BE49-F238E27FC236}">
                <a16:creationId xmlns:a16="http://schemas.microsoft.com/office/drawing/2014/main" id="{3F4AA11E-31E8-0005-F182-39C8635EFF14}"/>
              </a:ext>
            </a:extLst>
          </p:cNvPr>
          <p:cNvSpPr/>
          <p:nvPr/>
        </p:nvSpPr>
        <p:spPr>
          <a:xfrm>
            <a:off x="7366712" y="4120092"/>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149" name="타원 186">
            <a:extLst>
              <a:ext uri="{FF2B5EF4-FFF2-40B4-BE49-F238E27FC236}">
                <a16:creationId xmlns:a16="http://schemas.microsoft.com/office/drawing/2014/main" id="{15A15C71-655A-4BA7-6045-3EEF53E75AF7}"/>
              </a:ext>
            </a:extLst>
          </p:cNvPr>
          <p:cNvSpPr/>
          <p:nvPr/>
        </p:nvSpPr>
        <p:spPr>
          <a:xfrm>
            <a:off x="7366712" y="4660860"/>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cxnSp>
        <p:nvCxnSpPr>
          <p:cNvPr id="150" name="직선 화살표 연결선 188">
            <a:extLst>
              <a:ext uri="{FF2B5EF4-FFF2-40B4-BE49-F238E27FC236}">
                <a16:creationId xmlns:a16="http://schemas.microsoft.com/office/drawing/2014/main" id="{A0C46376-49F6-B279-4F69-C23462C2B3B4}"/>
              </a:ext>
            </a:extLst>
          </p:cNvPr>
          <p:cNvCxnSpPr>
            <a:cxnSpLocks/>
            <a:stCxn id="146" idx="7"/>
            <a:endCxn id="54" idx="1"/>
          </p:cNvCxnSpPr>
          <p:nvPr/>
        </p:nvCxnSpPr>
        <p:spPr>
          <a:xfrm flipV="1">
            <a:off x="7439116" y="4013636"/>
            <a:ext cx="285594" cy="11813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직선 화살표 연결선 189">
            <a:extLst>
              <a:ext uri="{FF2B5EF4-FFF2-40B4-BE49-F238E27FC236}">
                <a16:creationId xmlns:a16="http://schemas.microsoft.com/office/drawing/2014/main" id="{827E8283-938A-EB05-6392-94DF0FFD6D35}"/>
              </a:ext>
            </a:extLst>
          </p:cNvPr>
          <p:cNvCxnSpPr>
            <a:cxnSpLocks/>
            <a:stCxn id="146" idx="5"/>
            <a:endCxn id="139" idx="1"/>
          </p:cNvCxnSpPr>
          <p:nvPr/>
        </p:nvCxnSpPr>
        <p:spPr>
          <a:xfrm>
            <a:off x="7439116" y="4188163"/>
            <a:ext cx="285594" cy="373292"/>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2" name="직선 화살표 연결선 193">
            <a:extLst>
              <a:ext uri="{FF2B5EF4-FFF2-40B4-BE49-F238E27FC236}">
                <a16:creationId xmlns:a16="http://schemas.microsoft.com/office/drawing/2014/main" id="{4484045D-C4C1-A686-ADAE-E2C3023C53D9}"/>
              </a:ext>
            </a:extLst>
          </p:cNvPr>
          <p:cNvCxnSpPr>
            <a:cxnSpLocks/>
            <a:stCxn id="149" idx="7"/>
            <a:endCxn id="134" idx="1"/>
          </p:cNvCxnSpPr>
          <p:nvPr/>
        </p:nvCxnSpPr>
        <p:spPr>
          <a:xfrm flipV="1">
            <a:off x="7439116" y="4287002"/>
            <a:ext cx="285594" cy="385537"/>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직선 화살표 연결선 196">
            <a:extLst>
              <a:ext uri="{FF2B5EF4-FFF2-40B4-BE49-F238E27FC236}">
                <a16:creationId xmlns:a16="http://schemas.microsoft.com/office/drawing/2014/main" id="{F6A3AE2C-D812-E175-ABD5-EA43291F5DD5}"/>
              </a:ext>
            </a:extLst>
          </p:cNvPr>
          <p:cNvCxnSpPr>
            <a:cxnSpLocks/>
            <a:stCxn id="149" idx="5"/>
            <a:endCxn id="144" idx="1"/>
          </p:cNvCxnSpPr>
          <p:nvPr/>
        </p:nvCxnSpPr>
        <p:spPr>
          <a:xfrm>
            <a:off x="7439116" y="4728933"/>
            <a:ext cx="285594" cy="10093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4" name="직선 화살표 연결선 199">
            <a:extLst>
              <a:ext uri="{FF2B5EF4-FFF2-40B4-BE49-F238E27FC236}">
                <a16:creationId xmlns:a16="http://schemas.microsoft.com/office/drawing/2014/main" id="{F977CD31-CFE2-A0CC-2A91-6624516EEB34}"/>
              </a:ext>
            </a:extLst>
          </p:cNvPr>
          <p:cNvCxnSpPr>
            <a:cxnSpLocks/>
          </p:cNvCxnSpPr>
          <p:nvPr/>
        </p:nvCxnSpPr>
        <p:spPr>
          <a:xfrm>
            <a:off x="8134551" y="4016575"/>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5" name="직선 화살표 연결선 201">
            <a:extLst>
              <a:ext uri="{FF2B5EF4-FFF2-40B4-BE49-F238E27FC236}">
                <a16:creationId xmlns:a16="http://schemas.microsoft.com/office/drawing/2014/main" id="{7138B04E-EE9E-2B12-38B9-121B8E21DB5A}"/>
              </a:ext>
            </a:extLst>
          </p:cNvPr>
          <p:cNvCxnSpPr>
            <a:cxnSpLocks/>
          </p:cNvCxnSpPr>
          <p:nvPr/>
        </p:nvCxnSpPr>
        <p:spPr>
          <a:xfrm>
            <a:off x="8134551" y="4288326"/>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직선 화살표 연결선 202">
            <a:extLst>
              <a:ext uri="{FF2B5EF4-FFF2-40B4-BE49-F238E27FC236}">
                <a16:creationId xmlns:a16="http://schemas.microsoft.com/office/drawing/2014/main" id="{EB927F0D-3E4B-8A63-D4FF-C41F09E8048E}"/>
              </a:ext>
            </a:extLst>
          </p:cNvPr>
          <p:cNvCxnSpPr>
            <a:cxnSpLocks/>
          </p:cNvCxnSpPr>
          <p:nvPr/>
        </p:nvCxnSpPr>
        <p:spPr>
          <a:xfrm>
            <a:off x="8134551" y="4555407"/>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직선 화살표 연결선 203">
            <a:extLst>
              <a:ext uri="{FF2B5EF4-FFF2-40B4-BE49-F238E27FC236}">
                <a16:creationId xmlns:a16="http://schemas.microsoft.com/office/drawing/2014/main" id="{F9462520-F960-C7A6-2787-8696CEB8ADBF}"/>
              </a:ext>
            </a:extLst>
          </p:cNvPr>
          <p:cNvCxnSpPr>
            <a:cxnSpLocks/>
          </p:cNvCxnSpPr>
          <p:nvPr/>
        </p:nvCxnSpPr>
        <p:spPr>
          <a:xfrm>
            <a:off x="8134551" y="4827158"/>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158" name="사다리꼴 181">
            <a:extLst>
              <a:ext uri="{FF2B5EF4-FFF2-40B4-BE49-F238E27FC236}">
                <a16:creationId xmlns:a16="http://schemas.microsoft.com/office/drawing/2014/main" id="{BD054151-3AA7-0B5C-260C-61432813184B}"/>
              </a:ext>
            </a:extLst>
          </p:cNvPr>
          <p:cNvSpPr/>
          <p:nvPr/>
        </p:nvSpPr>
        <p:spPr>
          <a:xfrm rot="5400000">
            <a:off x="8099906" y="4074755"/>
            <a:ext cx="465643"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159" name="사다리꼴 184">
            <a:extLst>
              <a:ext uri="{FF2B5EF4-FFF2-40B4-BE49-F238E27FC236}">
                <a16:creationId xmlns:a16="http://schemas.microsoft.com/office/drawing/2014/main" id="{6D724F69-9845-CEFC-CB3D-0EEBC4A0EFDF}"/>
              </a:ext>
            </a:extLst>
          </p:cNvPr>
          <p:cNvSpPr/>
          <p:nvPr/>
        </p:nvSpPr>
        <p:spPr>
          <a:xfrm rot="5400000">
            <a:off x="8099910" y="4612361"/>
            <a:ext cx="465644"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cxnSp>
        <p:nvCxnSpPr>
          <p:cNvPr id="161" name="직선 화살표 연결선 60">
            <a:extLst>
              <a:ext uri="{FF2B5EF4-FFF2-40B4-BE49-F238E27FC236}">
                <a16:creationId xmlns:a16="http://schemas.microsoft.com/office/drawing/2014/main" id="{BDAAFFEA-AADC-1587-2971-8B634EB45FA9}"/>
              </a:ext>
            </a:extLst>
          </p:cNvPr>
          <p:cNvCxnSpPr>
            <a:cxnSpLocks/>
          </p:cNvCxnSpPr>
          <p:nvPr/>
        </p:nvCxnSpPr>
        <p:spPr>
          <a:xfrm>
            <a:off x="8434909" y="4702515"/>
            <a:ext cx="456338" cy="0"/>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129" name="Arrow: Right 128">
            <a:extLst>
              <a:ext uri="{FF2B5EF4-FFF2-40B4-BE49-F238E27FC236}">
                <a16:creationId xmlns:a16="http://schemas.microsoft.com/office/drawing/2014/main" id="{C37060F2-A163-DC30-BD8E-E3508FCABB2D}"/>
              </a:ext>
            </a:extLst>
          </p:cNvPr>
          <p:cNvSpPr/>
          <p:nvPr/>
        </p:nvSpPr>
        <p:spPr>
          <a:xfrm>
            <a:off x="5581062" y="4429191"/>
            <a:ext cx="1838325" cy="593584"/>
          </a:xfrm>
          <a:prstGeom prst="righ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 </a:t>
            </a:r>
            <a:r>
              <a:rPr lang="en-US" b="1" dirty="0" err="1">
                <a:solidFill>
                  <a:schemeClr val="bg1"/>
                </a:solidFill>
              </a:rPr>
              <a:t>EnQ</a:t>
            </a:r>
            <a:endParaRPr lang="en-US" b="1" dirty="0">
              <a:solidFill>
                <a:schemeClr val="bg1"/>
              </a:solidFill>
            </a:endParaRPr>
          </a:p>
        </p:txBody>
      </p:sp>
      <p:pic>
        <p:nvPicPr>
          <p:cNvPr id="9224" name="Picture 8" descr="Generated image">
            <a:extLst>
              <a:ext uri="{FF2B5EF4-FFF2-40B4-BE49-F238E27FC236}">
                <a16:creationId xmlns:a16="http://schemas.microsoft.com/office/drawing/2014/main" id="{8A35F59A-9C56-9E2C-F881-3D5491D5C82A}"/>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rcRect l="19343" t="6860" r="22140" b="22342"/>
          <a:stretch>
            <a:fillRect/>
          </a:stretch>
        </p:blipFill>
        <p:spPr bwMode="auto">
          <a:xfrm>
            <a:off x="7293073" y="3509683"/>
            <a:ext cx="1364894" cy="1651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51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1000" fill="hold"/>
                                        <p:tgtEl>
                                          <p:spTgt spid="229"/>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2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B7AD9-53D8-BB89-4251-88AE2EB4E2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A64BB2-ADE7-E833-EDDF-55757D366A56}"/>
              </a:ext>
            </a:extLst>
          </p:cNvPr>
          <p:cNvSpPr>
            <a:spLocks noGrp="1"/>
          </p:cNvSpPr>
          <p:nvPr>
            <p:ph type="title"/>
          </p:nvPr>
        </p:nvSpPr>
        <p:spPr/>
        <p:txBody>
          <a:bodyPr/>
          <a:lstStyle/>
          <a:p>
            <a:r>
              <a:rPr lang="en-US" dirty="0" err="1"/>
              <a:t>AccDirect</a:t>
            </a:r>
            <a:r>
              <a:rPr lang="en-US" dirty="0"/>
              <a:t>: Manage Credits Atomically</a:t>
            </a:r>
          </a:p>
        </p:txBody>
      </p:sp>
      <p:sp>
        <p:nvSpPr>
          <p:cNvPr id="3" name="Content Placeholder 2">
            <a:extLst>
              <a:ext uri="{FF2B5EF4-FFF2-40B4-BE49-F238E27FC236}">
                <a16:creationId xmlns:a16="http://schemas.microsoft.com/office/drawing/2014/main" id="{E0F70A18-FA20-5BD8-45A0-82D4D5310066}"/>
              </a:ext>
            </a:extLst>
          </p:cNvPr>
          <p:cNvSpPr>
            <a:spLocks noGrp="1"/>
          </p:cNvSpPr>
          <p:nvPr>
            <p:ph idx="1"/>
          </p:nvPr>
        </p:nvSpPr>
        <p:spPr/>
        <p:txBody>
          <a:bodyPr/>
          <a:lstStyle/>
          <a:p>
            <a:r>
              <a:rPr lang="en-US" dirty="0"/>
              <a:t>Key insight: Global atomicity. We use PCIe atomic operations to cooperate credit management with CPU atomically.</a:t>
            </a:r>
          </a:p>
          <a:p>
            <a:pPr lvl="1"/>
            <a:r>
              <a:rPr lang="en-US" dirty="0"/>
              <a:t>RDMA Atomic </a:t>
            </a:r>
            <a:r>
              <a:rPr lang="en-US" dirty="0">
                <a:sym typeface="Wingdings" panose="05000000000000000000" pitchFamily="2" charset="2"/>
              </a:rPr>
              <a:t> PCIe Atomic</a:t>
            </a:r>
            <a:endParaRPr lang="en-US" dirty="0"/>
          </a:p>
        </p:txBody>
      </p:sp>
      <p:sp>
        <p:nvSpPr>
          <p:cNvPr id="5" name="사각형: 둥근 모서리 145">
            <a:extLst>
              <a:ext uri="{FF2B5EF4-FFF2-40B4-BE49-F238E27FC236}">
                <a16:creationId xmlns:a16="http://schemas.microsoft.com/office/drawing/2014/main" id="{80BD7251-636F-839D-F937-55FE80D83D23}"/>
              </a:ext>
            </a:extLst>
          </p:cNvPr>
          <p:cNvSpPr/>
          <p:nvPr/>
        </p:nvSpPr>
        <p:spPr>
          <a:xfrm rot="16200000">
            <a:off x="7314580" y="2531581"/>
            <a:ext cx="3181354" cy="4338015"/>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i="1">
              <a:solidFill>
                <a:schemeClr val="tx1"/>
              </a:solidFill>
              <a:cs typeface="Arial" panose="020B0604020202020204" pitchFamily="34" charset="0"/>
            </a:endParaRPr>
          </a:p>
        </p:txBody>
      </p:sp>
      <p:sp>
        <p:nvSpPr>
          <p:cNvPr id="6" name="직사각형 6">
            <a:extLst>
              <a:ext uri="{FF2B5EF4-FFF2-40B4-BE49-F238E27FC236}">
                <a16:creationId xmlns:a16="http://schemas.microsoft.com/office/drawing/2014/main" id="{CE6A04DD-106A-B9DB-3FC9-142485672902}"/>
              </a:ext>
            </a:extLst>
          </p:cNvPr>
          <p:cNvSpPr/>
          <p:nvPr/>
        </p:nvSpPr>
        <p:spPr>
          <a:xfrm>
            <a:off x="6794646" y="3226936"/>
            <a:ext cx="4175469" cy="2950027"/>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cs typeface="Arial" panose="020B0604020202020204" pitchFamily="34" charset="0"/>
            </a:endParaRPr>
          </a:p>
        </p:txBody>
      </p:sp>
      <p:sp>
        <p:nvSpPr>
          <p:cNvPr id="7" name="직사각형 58">
            <a:extLst>
              <a:ext uri="{FF2B5EF4-FFF2-40B4-BE49-F238E27FC236}">
                <a16:creationId xmlns:a16="http://schemas.microsoft.com/office/drawing/2014/main" id="{032728B3-9C7E-AD70-1FF4-A06A059DD7E1}"/>
              </a:ext>
            </a:extLst>
          </p:cNvPr>
          <p:cNvSpPr/>
          <p:nvPr/>
        </p:nvSpPr>
        <p:spPr>
          <a:xfrm>
            <a:off x="7062198" y="5333200"/>
            <a:ext cx="3752738" cy="756702"/>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1600" dirty="0">
                <a:solidFill>
                  <a:schemeClr val="tx1"/>
                </a:solidFill>
                <a:cs typeface="Arial" panose="020B0604020202020204" pitchFamily="34" charset="0"/>
              </a:rPr>
              <a:t>M</a:t>
            </a:r>
            <a:r>
              <a:rPr lang="en-US" altLang="zh-CN" sz="1600" dirty="0">
                <a:solidFill>
                  <a:schemeClr val="tx1"/>
                </a:solidFill>
                <a:cs typeface="Arial" panose="020B0604020202020204" pitchFamily="34" charset="0"/>
              </a:rPr>
              <a:t>emory</a:t>
            </a:r>
            <a:endParaRPr lang="ko-KR" altLang="en-US" sz="1600" dirty="0">
              <a:solidFill>
                <a:schemeClr val="tx1"/>
              </a:solidFill>
              <a:cs typeface="Arial" panose="020B0604020202020204" pitchFamily="34" charset="0"/>
            </a:endParaRPr>
          </a:p>
        </p:txBody>
      </p:sp>
      <p:sp>
        <p:nvSpPr>
          <p:cNvPr id="8" name="직사각형 61">
            <a:extLst>
              <a:ext uri="{FF2B5EF4-FFF2-40B4-BE49-F238E27FC236}">
                <a16:creationId xmlns:a16="http://schemas.microsoft.com/office/drawing/2014/main" id="{9B02EA07-2D99-A4F2-3A9B-E6B4E4A61118}"/>
              </a:ext>
            </a:extLst>
          </p:cNvPr>
          <p:cNvSpPr/>
          <p:nvPr/>
        </p:nvSpPr>
        <p:spPr>
          <a:xfrm>
            <a:off x="8891203" y="3284300"/>
            <a:ext cx="1935928" cy="1887295"/>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9" name="직사각형 60">
            <a:extLst>
              <a:ext uri="{FF2B5EF4-FFF2-40B4-BE49-F238E27FC236}">
                <a16:creationId xmlns:a16="http://schemas.microsoft.com/office/drawing/2014/main" id="{2ACD7EC0-506B-8009-B2CD-0883A3D42A9F}"/>
              </a:ext>
            </a:extLst>
          </p:cNvPr>
          <p:cNvSpPr/>
          <p:nvPr/>
        </p:nvSpPr>
        <p:spPr>
          <a:xfrm>
            <a:off x="7074670" y="3517090"/>
            <a:ext cx="1744126" cy="1588167"/>
          </a:xfrm>
          <a:prstGeom prst="rect">
            <a:avLst/>
          </a:prstGeom>
          <a:solidFill>
            <a:srgbClr val="F0C2A3"/>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tx1"/>
              </a:solidFill>
              <a:cs typeface="Arial" panose="020B0604020202020204" pitchFamily="34" charset="0"/>
            </a:endParaRPr>
          </a:p>
        </p:txBody>
      </p:sp>
      <p:sp>
        <p:nvSpPr>
          <p:cNvPr id="10" name="직사각형 8">
            <a:extLst>
              <a:ext uri="{FF2B5EF4-FFF2-40B4-BE49-F238E27FC236}">
                <a16:creationId xmlns:a16="http://schemas.microsoft.com/office/drawing/2014/main" id="{B6504CD0-BCF2-D2CD-E4E5-54EB37332B25}"/>
              </a:ext>
            </a:extLst>
          </p:cNvPr>
          <p:cNvSpPr/>
          <p:nvPr/>
        </p:nvSpPr>
        <p:spPr>
          <a:xfrm>
            <a:off x="8952035" y="4233727"/>
            <a:ext cx="1822917" cy="871534"/>
          </a:xfrm>
          <a:prstGeom prst="rect">
            <a:avLst/>
          </a:prstGeom>
          <a:solidFill>
            <a:schemeClr val="accent4">
              <a:lumMod val="20000"/>
              <a:lumOff val="80000"/>
            </a:schemeClr>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tx1"/>
              </a:solidFill>
              <a:cs typeface="Arial" panose="020B0604020202020204" pitchFamily="34" charset="0"/>
            </a:endParaRPr>
          </a:p>
        </p:txBody>
      </p:sp>
      <p:grpSp>
        <p:nvGrpSpPr>
          <p:cNvPr id="11" name="그룹 206">
            <a:extLst>
              <a:ext uri="{FF2B5EF4-FFF2-40B4-BE49-F238E27FC236}">
                <a16:creationId xmlns:a16="http://schemas.microsoft.com/office/drawing/2014/main" id="{72D24FD6-C66E-78FD-FD7A-E8ED679B55A6}"/>
              </a:ext>
            </a:extLst>
          </p:cNvPr>
          <p:cNvGrpSpPr/>
          <p:nvPr/>
        </p:nvGrpSpPr>
        <p:grpSpPr>
          <a:xfrm>
            <a:off x="8958665" y="3532231"/>
            <a:ext cx="1811822" cy="652245"/>
            <a:chOff x="4833568" y="264856"/>
            <a:chExt cx="1369112" cy="580189"/>
          </a:xfrm>
        </p:grpSpPr>
        <p:sp>
          <p:nvSpPr>
            <p:cNvPr id="61" name="직사각형 80">
              <a:extLst>
                <a:ext uri="{FF2B5EF4-FFF2-40B4-BE49-F238E27FC236}">
                  <a16:creationId xmlns:a16="http://schemas.microsoft.com/office/drawing/2014/main" id="{F3EE0B56-A038-8987-D092-D1C54A64E76E}"/>
                </a:ext>
              </a:extLst>
            </p:cNvPr>
            <p:cNvSpPr/>
            <p:nvPr/>
          </p:nvSpPr>
          <p:spPr>
            <a:xfrm>
              <a:off x="4833568"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75" name="직사각형 85">
              <a:extLst>
                <a:ext uri="{FF2B5EF4-FFF2-40B4-BE49-F238E27FC236}">
                  <a16:creationId xmlns:a16="http://schemas.microsoft.com/office/drawing/2014/main" id="{9275886D-C0EF-5F7F-25F4-E54873BA39A4}"/>
                </a:ext>
              </a:extLst>
            </p:cNvPr>
            <p:cNvSpPr/>
            <p:nvPr/>
          </p:nvSpPr>
          <p:spPr>
            <a:xfrm>
              <a:off x="5193272"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21" name="직사각형 86">
              <a:extLst>
                <a:ext uri="{FF2B5EF4-FFF2-40B4-BE49-F238E27FC236}">
                  <a16:creationId xmlns:a16="http://schemas.microsoft.com/office/drawing/2014/main" id="{8281DE80-08F2-67F1-C04D-305682B8FA19}"/>
                </a:ext>
              </a:extLst>
            </p:cNvPr>
            <p:cNvSpPr/>
            <p:nvPr/>
          </p:nvSpPr>
          <p:spPr>
            <a:xfrm>
              <a:off x="5552977"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31" name="직사각형 88">
              <a:extLst>
                <a:ext uri="{FF2B5EF4-FFF2-40B4-BE49-F238E27FC236}">
                  <a16:creationId xmlns:a16="http://schemas.microsoft.com/office/drawing/2014/main" id="{2505AEA7-42EC-3381-615B-3E252ACE8856}"/>
                </a:ext>
              </a:extLst>
            </p:cNvPr>
            <p:cNvSpPr/>
            <p:nvPr/>
          </p:nvSpPr>
          <p:spPr>
            <a:xfrm>
              <a:off x="5912681"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33" name="직사각형 118">
              <a:extLst>
                <a:ext uri="{FF2B5EF4-FFF2-40B4-BE49-F238E27FC236}">
                  <a16:creationId xmlns:a16="http://schemas.microsoft.com/office/drawing/2014/main" id="{63047FA0-624F-F1A7-1000-F2DB353BDB8A}"/>
                </a:ext>
              </a:extLst>
            </p:cNvPr>
            <p:cNvSpPr/>
            <p:nvPr/>
          </p:nvSpPr>
          <p:spPr>
            <a:xfrm>
              <a:off x="4833568"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34" name="직사각형 131">
              <a:extLst>
                <a:ext uri="{FF2B5EF4-FFF2-40B4-BE49-F238E27FC236}">
                  <a16:creationId xmlns:a16="http://schemas.microsoft.com/office/drawing/2014/main" id="{09AB3595-DFB9-A99D-B85D-E5D6643DCA86}"/>
                </a:ext>
              </a:extLst>
            </p:cNvPr>
            <p:cNvSpPr/>
            <p:nvPr/>
          </p:nvSpPr>
          <p:spPr>
            <a:xfrm>
              <a:off x="5193272"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37" name="직사각형 132">
              <a:extLst>
                <a:ext uri="{FF2B5EF4-FFF2-40B4-BE49-F238E27FC236}">
                  <a16:creationId xmlns:a16="http://schemas.microsoft.com/office/drawing/2014/main" id="{3A8A6971-32FA-4658-3F46-4458986368B8}"/>
                </a:ext>
              </a:extLst>
            </p:cNvPr>
            <p:cNvSpPr/>
            <p:nvPr/>
          </p:nvSpPr>
          <p:spPr>
            <a:xfrm>
              <a:off x="5552977"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38" name="직사각형 135">
              <a:extLst>
                <a:ext uri="{FF2B5EF4-FFF2-40B4-BE49-F238E27FC236}">
                  <a16:creationId xmlns:a16="http://schemas.microsoft.com/office/drawing/2014/main" id="{07320CAE-C51A-7000-E481-6BE120C4A997}"/>
                </a:ext>
              </a:extLst>
            </p:cNvPr>
            <p:cNvSpPr/>
            <p:nvPr/>
          </p:nvSpPr>
          <p:spPr>
            <a:xfrm>
              <a:off x="5912681"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12" name="TextBox 11">
            <a:extLst>
              <a:ext uri="{FF2B5EF4-FFF2-40B4-BE49-F238E27FC236}">
                <a16:creationId xmlns:a16="http://schemas.microsoft.com/office/drawing/2014/main" id="{EDAF2C5C-21EB-9A57-43E2-C92DF3F3640A}"/>
              </a:ext>
            </a:extLst>
          </p:cNvPr>
          <p:cNvSpPr txBox="1"/>
          <p:nvPr/>
        </p:nvSpPr>
        <p:spPr>
          <a:xfrm>
            <a:off x="7155001" y="3813777"/>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3" name="TextBox 12">
            <a:extLst>
              <a:ext uri="{FF2B5EF4-FFF2-40B4-BE49-F238E27FC236}">
                <a16:creationId xmlns:a16="http://schemas.microsoft.com/office/drawing/2014/main" id="{8BEC7DCC-2DD1-338C-CC79-A49894BD910E}"/>
              </a:ext>
            </a:extLst>
          </p:cNvPr>
          <p:cNvSpPr txBox="1"/>
          <p:nvPr/>
        </p:nvSpPr>
        <p:spPr>
          <a:xfrm>
            <a:off x="7155001" y="4362684"/>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4" name="TextBox 13">
            <a:extLst>
              <a:ext uri="{FF2B5EF4-FFF2-40B4-BE49-F238E27FC236}">
                <a16:creationId xmlns:a16="http://schemas.microsoft.com/office/drawing/2014/main" id="{34BD1485-2741-5110-99FF-33971A5FA5E5}"/>
              </a:ext>
            </a:extLst>
          </p:cNvPr>
          <p:cNvSpPr txBox="1"/>
          <p:nvPr/>
        </p:nvSpPr>
        <p:spPr>
          <a:xfrm>
            <a:off x="7155001" y="4088231"/>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5" name="TextBox 14">
            <a:extLst>
              <a:ext uri="{FF2B5EF4-FFF2-40B4-BE49-F238E27FC236}">
                <a16:creationId xmlns:a16="http://schemas.microsoft.com/office/drawing/2014/main" id="{270636F5-F71B-DA01-90F4-C0727B28A503}"/>
              </a:ext>
            </a:extLst>
          </p:cNvPr>
          <p:cNvSpPr txBox="1"/>
          <p:nvPr/>
        </p:nvSpPr>
        <p:spPr>
          <a:xfrm>
            <a:off x="7155001" y="4637136"/>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grpSp>
        <p:nvGrpSpPr>
          <p:cNvPr id="16" name="그룹 165">
            <a:extLst>
              <a:ext uri="{FF2B5EF4-FFF2-40B4-BE49-F238E27FC236}">
                <a16:creationId xmlns:a16="http://schemas.microsoft.com/office/drawing/2014/main" id="{77ECB536-B001-872D-5DFF-82AE43FBE1A7}"/>
              </a:ext>
            </a:extLst>
          </p:cNvPr>
          <p:cNvGrpSpPr/>
          <p:nvPr/>
        </p:nvGrpSpPr>
        <p:grpSpPr>
          <a:xfrm>
            <a:off x="7810701" y="3814859"/>
            <a:ext cx="411682" cy="222782"/>
            <a:chOff x="3376216" y="271225"/>
            <a:chExt cx="544122" cy="192934"/>
          </a:xfrm>
        </p:grpSpPr>
        <p:sp>
          <p:nvSpPr>
            <p:cNvPr id="56" name="직사각형 157">
              <a:extLst>
                <a:ext uri="{FF2B5EF4-FFF2-40B4-BE49-F238E27FC236}">
                  <a16:creationId xmlns:a16="http://schemas.microsoft.com/office/drawing/2014/main" id="{BB00BF36-61D8-77C8-2BC8-DDC396AD71FA}"/>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7" name="직사각형 158">
              <a:extLst>
                <a:ext uri="{FF2B5EF4-FFF2-40B4-BE49-F238E27FC236}">
                  <a16:creationId xmlns:a16="http://schemas.microsoft.com/office/drawing/2014/main" id="{D1A31399-6285-BA43-2F41-73B17B069D76}"/>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8" name="직사각형 159">
              <a:extLst>
                <a:ext uri="{FF2B5EF4-FFF2-40B4-BE49-F238E27FC236}">
                  <a16:creationId xmlns:a16="http://schemas.microsoft.com/office/drawing/2014/main" id="{EA13E570-B8EE-0444-9469-B34A95FB3F33}"/>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9" name="직사각형 160">
              <a:extLst>
                <a:ext uri="{FF2B5EF4-FFF2-40B4-BE49-F238E27FC236}">
                  <a16:creationId xmlns:a16="http://schemas.microsoft.com/office/drawing/2014/main" id="{8B7F741E-07CE-B917-0AAC-5300579EA4DC}"/>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7" name="그룹 166">
            <a:extLst>
              <a:ext uri="{FF2B5EF4-FFF2-40B4-BE49-F238E27FC236}">
                <a16:creationId xmlns:a16="http://schemas.microsoft.com/office/drawing/2014/main" id="{F587F0F6-6FD7-1EC2-2D6C-52B73A8B20EC}"/>
              </a:ext>
            </a:extLst>
          </p:cNvPr>
          <p:cNvGrpSpPr/>
          <p:nvPr/>
        </p:nvGrpSpPr>
        <p:grpSpPr>
          <a:xfrm>
            <a:off x="7810701" y="4088228"/>
            <a:ext cx="411682" cy="222782"/>
            <a:chOff x="3376216" y="271225"/>
            <a:chExt cx="544122" cy="192934"/>
          </a:xfrm>
        </p:grpSpPr>
        <p:sp>
          <p:nvSpPr>
            <p:cNvPr id="52" name="직사각형 167">
              <a:extLst>
                <a:ext uri="{FF2B5EF4-FFF2-40B4-BE49-F238E27FC236}">
                  <a16:creationId xmlns:a16="http://schemas.microsoft.com/office/drawing/2014/main" id="{4182EA76-FEE1-21B2-20D3-3C37A9D6B021}"/>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3" name="직사각형 168">
              <a:extLst>
                <a:ext uri="{FF2B5EF4-FFF2-40B4-BE49-F238E27FC236}">
                  <a16:creationId xmlns:a16="http://schemas.microsoft.com/office/drawing/2014/main" id="{21CED9EB-F436-4F88-1A6D-DE48145A6ADE}"/>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4" name="직사각형 169">
              <a:extLst>
                <a:ext uri="{FF2B5EF4-FFF2-40B4-BE49-F238E27FC236}">
                  <a16:creationId xmlns:a16="http://schemas.microsoft.com/office/drawing/2014/main" id="{9C82B69B-AD5D-3EFA-75F3-0473169E9ECF}"/>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5" name="직사각형 170">
              <a:extLst>
                <a:ext uri="{FF2B5EF4-FFF2-40B4-BE49-F238E27FC236}">
                  <a16:creationId xmlns:a16="http://schemas.microsoft.com/office/drawing/2014/main" id="{FA258927-F417-CFCE-EC26-99FD966B8ACC}"/>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8" name="그룹 171">
            <a:extLst>
              <a:ext uri="{FF2B5EF4-FFF2-40B4-BE49-F238E27FC236}">
                <a16:creationId xmlns:a16="http://schemas.microsoft.com/office/drawing/2014/main" id="{0F916BCF-588C-8FCA-3C21-883924D04F38}"/>
              </a:ext>
            </a:extLst>
          </p:cNvPr>
          <p:cNvGrpSpPr/>
          <p:nvPr/>
        </p:nvGrpSpPr>
        <p:grpSpPr>
          <a:xfrm>
            <a:off x="7810701" y="4362681"/>
            <a:ext cx="411682" cy="222782"/>
            <a:chOff x="3376216" y="271225"/>
            <a:chExt cx="544122" cy="192934"/>
          </a:xfrm>
        </p:grpSpPr>
        <p:sp>
          <p:nvSpPr>
            <p:cNvPr id="48" name="직사각형 172">
              <a:extLst>
                <a:ext uri="{FF2B5EF4-FFF2-40B4-BE49-F238E27FC236}">
                  <a16:creationId xmlns:a16="http://schemas.microsoft.com/office/drawing/2014/main" id="{1DE563E8-6F7F-519D-1829-95A079136784}"/>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49" name="직사각형 173">
              <a:extLst>
                <a:ext uri="{FF2B5EF4-FFF2-40B4-BE49-F238E27FC236}">
                  <a16:creationId xmlns:a16="http://schemas.microsoft.com/office/drawing/2014/main" id="{557318ED-094C-CD0F-D6BD-2BEA13622E64}"/>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0" name="직사각형 174">
              <a:extLst>
                <a:ext uri="{FF2B5EF4-FFF2-40B4-BE49-F238E27FC236}">
                  <a16:creationId xmlns:a16="http://schemas.microsoft.com/office/drawing/2014/main" id="{DD555443-FADC-E806-C541-A530C49E9394}"/>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1" name="직사각형 175">
              <a:extLst>
                <a:ext uri="{FF2B5EF4-FFF2-40B4-BE49-F238E27FC236}">
                  <a16:creationId xmlns:a16="http://schemas.microsoft.com/office/drawing/2014/main" id="{3DC40A8A-6DAF-9D38-17F3-AEBD8EC6526F}"/>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9" name="그룹 176">
            <a:extLst>
              <a:ext uri="{FF2B5EF4-FFF2-40B4-BE49-F238E27FC236}">
                <a16:creationId xmlns:a16="http://schemas.microsoft.com/office/drawing/2014/main" id="{3BBF5199-B700-8857-7BF5-598CDA1E144B}"/>
              </a:ext>
            </a:extLst>
          </p:cNvPr>
          <p:cNvGrpSpPr/>
          <p:nvPr/>
        </p:nvGrpSpPr>
        <p:grpSpPr>
          <a:xfrm>
            <a:off x="7810701" y="4631087"/>
            <a:ext cx="411682" cy="222782"/>
            <a:chOff x="3376216" y="271225"/>
            <a:chExt cx="544122" cy="192934"/>
          </a:xfrm>
        </p:grpSpPr>
        <p:sp>
          <p:nvSpPr>
            <p:cNvPr id="44" name="직사각형 177">
              <a:extLst>
                <a:ext uri="{FF2B5EF4-FFF2-40B4-BE49-F238E27FC236}">
                  <a16:creationId xmlns:a16="http://schemas.microsoft.com/office/drawing/2014/main" id="{FF0BA98B-E41A-2290-4358-B713FDEFC1D6}"/>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45" name="직사각형 178">
              <a:extLst>
                <a:ext uri="{FF2B5EF4-FFF2-40B4-BE49-F238E27FC236}">
                  <a16:creationId xmlns:a16="http://schemas.microsoft.com/office/drawing/2014/main" id="{AAC1CFB5-06E3-DE87-6D50-7E975E3B1EA2}"/>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46" name="직사각형 179">
              <a:extLst>
                <a:ext uri="{FF2B5EF4-FFF2-40B4-BE49-F238E27FC236}">
                  <a16:creationId xmlns:a16="http://schemas.microsoft.com/office/drawing/2014/main" id="{CD235B91-34AF-3231-960A-C8A65AB55B59}"/>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47" name="직사각형 180">
              <a:extLst>
                <a:ext uri="{FF2B5EF4-FFF2-40B4-BE49-F238E27FC236}">
                  <a16:creationId xmlns:a16="http://schemas.microsoft.com/office/drawing/2014/main" id="{819DB5D6-F64A-DD8D-88F8-5DFCDC3E1A14}"/>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sp>
        <p:nvSpPr>
          <p:cNvPr id="20" name="타원 185">
            <a:extLst>
              <a:ext uri="{FF2B5EF4-FFF2-40B4-BE49-F238E27FC236}">
                <a16:creationId xmlns:a16="http://schemas.microsoft.com/office/drawing/2014/main" id="{16DCAA4E-F547-7B3D-7DB9-F81453182D93}"/>
              </a:ext>
            </a:extLst>
          </p:cNvPr>
          <p:cNvSpPr/>
          <p:nvPr/>
        </p:nvSpPr>
        <p:spPr>
          <a:xfrm>
            <a:off x="7452708" y="4032710"/>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21" name="타원 186">
            <a:extLst>
              <a:ext uri="{FF2B5EF4-FFF2-40B4-BE49-F238E27FC236}">
                <a16:creationId xmlns:a16="http://schemas.microsoft.com/office/drawing/2014/main" id="{5682506F-B978-F1C1-DA63-56B8884C0FF2}"/>
              </a:ext>
            </a:extLst>
          </p:cNvPr>
          <p:cNvSpPr/>
          <p:nvPr/>
        </p:nvSpPr>
        <p:spPr>
          <a:xfrm>
            <a:off x="7452708" y="4573478"/>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cxnSp>
        <p:nvCxnSpPr>
          <p:cNvPr id="22" name="직선 화살표 연결선 188">
            <a:extLst>
              <a:ext uri="{FF2B5EF4-FFF2-40B4-BE49-F238E27FC236}">
                <a16:creationId xmlns:a16="http://schemas.microsoft.com/office/drawing/2014/main" id="{21CB2580-1273-CF82-6FC8-F86648CB2E5F}"/>
              </a:ext>
            </a:extLst>
          </p:cNvPr>
          <p:cNvCxnSpPr>
            <a:cxnSpLocks/>
            <a:stCxn id="20" idx="7"/>
            <a:endCxn id="58" idx="1"/>
          </p:cNvCxnSpPr>
          <p:nvPr/>
        </p:nvCxnSpPr>
        <p:spPr>
          <a:xfrm flipV="1">
            <a:off x="7525112" y="3926254"/>
            <a:ext cx="285594" cy="11813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3" name="직선 화살표 연결선 189">
            <a:extLst>
              <a:ext uri="{FF2B5EF4-FFF2-40B4-BE49-F238E27FC236}">
                <a16:creationId xmlns:a16="http://schemas.microsoft.com/office/drawing/2014/main" id="{10CC427B-200A-3DA7-87AF-F297DEAF1F13}"/>
              </a:ext>
            </a:extLst>
          </p:cNvPr>
          <p:cNvCxnSpPr>
            <a:cxnSpLocks/>
            <a:stCxn id="20" idx="5"/>
            <a:endCxn id="50" idx="1"/>
          </p:cNvCxnSpPr>
          <p:nvPr/>
        </p:nvCxnSpPr>
        <p:spPr>
          <a:xfrm>
            <a:off x="7525112" y="4100781"/>
            <a:ext cx="285594" cy="373292"/>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4" name="직선 화살표 연결선 193">
            <a:extLst>
              <a:ext uri="{FF2B5EF4-FFF2-40B4-BE49-F238E27FC236}">
                <a16:creationId xmlns:a16="http://schemas.microsoft.com/office/drawing/2014/main" id="{840F164D-EA64-6B21-F5CB-280565944603}"/>
              </a:ext>
            </a:extLst>
          </p:cNvPr>
          <p:cNvCxnSpPr>
            <a:cxnSpLocks/>
            <a:stCxn id="21" idx="7"/>
            <a:endCxn id="54" idx="1"/>
          </p:cNvCxnSpPr>
          <p:nvPr/>
        </p:nvCxnSpPr>
        <p:spPr>
          <a:xfrm flipV="1">
            <a:off x="7525112" y="4199620"/>
            <a:ext cx="285594" cy="385537"/>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5" name="직선 화살표 연결선 196">
            <a:extLst>
              <a:ext uri="{FF2B5EF4-FFF2-40B4-BE49-F238E27FC236}">
                <a16:creationId xmlns:a16="http://schemas.microsoft.com/office/drawing/2014/main" id="{FF771365-56E8-06D2-8B7F-1ADC388FC7D2}"/>
              </a:ext>
            </a:extLst>
          </p:cNvPr>
          <p:cNvCxnSpPr>
            <a:cxnSpLocks/>
            <a:stCxn id="21" idx="5"/>
            <a:endCxn id="46" idx="1"/>
          </p:cNvCxnSpPr>
          <p:nvPr/>
        </p:nvCxnSpPr>
        <p:spPr>
          <a:xfrm>
            <a:off x="7525112" y="4641551"/>
            <a:ext cx="285594" cy="10093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6" name="직선 화살표 연결선 199">
            <a:extLst>
              <a:ext uri="{FF2B5EF4-FFF2-40B4-BE49-F238E27FC236}">
                <a16:creationId xmlns:a16="http://schemas.microsoft.com/office/drawing/2014/main" id="{F07F5665-9E06-7C7E-F61A-D9F1BBE5F7BF}"/>
              </a:ext>
            </a:extLst>
          </p:cNvPr>
          <p:cNvCxnSpPr>
            <a:cxnSpLocks/>
          </p:cNvCxnSpPr>
          <p:nvPr/>
        </p:nvCxnSpPr>
        <p:spPr>
          <a:xfrm>
            <a:off x="8220547" y="3929193"/>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7" name="직선 화살표 연결선 201">
            <a:extLst>
              <a:ext uri="{FF2B5EF4-FFF2-40B4-BE49-F238E27FC236}">
                <a16:creationId xmlns:a16="http://schemas.microsoft.com/office/drawing/2014/main" id="{D5378909-6DE2-0F34-62DC-26E5B9591405}"/>
              </a:ext>
            </a:extLst>
          </p:cNvPr>
          <p:cNvCxnSpPr>
            <a:cxnSpLocks/>
          </p:cNvCxnSpPr>
          <p:nvPr/>
        </p:nvCxnSpPr>
        <p:spPr>
          <a:xfrm>
            <a:off x="8220547" y="4200944"/>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8" name="직선 화살표 연결선 202">
            <a:extLst>
              <a:ext uri="{FF2B5EF4-FFF2-40B4-BE49-F238E27FC236}">
                <a16:creationId xmlns:a16="http://schemas.microsoft.com/office/drawing/2014/main" id="{A31F31C2-ADE0-EF0C-F94E-CB5779109AB5}"/>
              </a:ext>
            </a:extLst>
          </p:cNvPr>
          <p:cNvCxnSpPr>
            <a:cxnSpLocks/>
          </p:cNvCxnSpPr>
          <p:nvPr/>
        </p:nvCxnSpPr>
        <p:spPr>
          <a:xfrm>
            <a:off x="8220547" y="4468025"/>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9" name="직선 화살표 연결선 203">
            <a:extLst>
              <a:ext uri="{FF2B5EF4-FFF2-40B4-BE49-F238E27FC236}">
                <a16:creationId xmlns:a16="http://schemas.microsoft.com/office/drawing/2014/main" id="{80D50330-37D8-AA36-F2E5-D9681AC40800}"/>
              </a:ext>
            </a:extLst>
          </p:cNvPr>
          <p:cNvCxnSpPr>
            <a:cxnSpLocks/>
          </p:cNvCxnSpPr>
          <p:nvPr/>
        </p:nvCxnSpPr>
        <p:spPr>
          <a:xfrm>
            <a:off x="8220547" y="4739776"/>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30" name="사다리꼴 181">
            <a:extLst>
              <a:ext uri="{FF2B5EF4-FFF2-40B4-BE49-F238E27FC236}">
                <a16:creationId xmlns:a16="http://schemas.microsoft.com/office/drawing/2014/main" id="{FA5C80E1-9CC7-C597-0BF8-C314AEDBA41D}"/>
              </a:ext>
            </a:extLst>
          </p:cNvPr>
          <p:cNvSpPr/>
          <p:nvPr/>
        </p:nvSpPr>
        <p:spPr>
          <a:xfrm rot="5400000">
            <a:off x="8185902" y="3987373"/>
            <a:ext cx="465643"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31" name="사다리꼴 184">
            <a:extLst>
              <a:ext uri="{FF2B5EF4-FFF2-40B4-BE49-F238E27FC236}">
                <a16:creationId xmlns:a16="http://schemas.microsoft.com/office/drawing/2014/main" id="{56228903-8FCD-4018-B2BA-5444B99F26B3}"/>
              </a:ext>
            </a:extLst>
          </p:cNvPr>
          <p:cNvSpPr/>
          <p:nvPr/>
        </p:nvSpPr>
        <p:spPr>
          <a:xfrm rot="5400000">
            <a:off x="8185906" y="4524979"/>
            <a:ext cx="465644"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32" name="TextBox 31">
            <a:extLst>
              <a:ext uri="{FF2B5EF4-FFF2-40B4-BE49-F238E27FC236}">
                <a16:creationId xmlns:a16="http://schemas.microsoft.com/office/drawing/2014/main" id="{1D508669-D27B-7EC0-C0C7-034DD36058B7}"/>
              </a:ext>
            </a:extLst>
          </p:cNvPr>
          <p:cNvSpPr txBox="1"/>
          <p:nvPr/>
        </p:nvSpPr>
        <p:spPr>
          <a:xfrm>
            <a:off x="7529872" y="3197287"/>
            <a:ext cx="879263"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DLB</a:t>
            </a:r>
            <a:endParaRPr lang="ko-KR" altLang="en-US" dirty="0">
              <a:solidFill>
                <a:schemeClr val="tx1">
                  <a:lumMod val="75000"/>
                  <a:lumOff val="25000"/>
                </a:schemeClr>
              </a:solidFill>
              <a:cs typeface="Arial" panose="020B0604020202020204" pitchFamily="34" charset="0"/>
            </a:endParaRPr>
          </a:p>
        </p:txBody>
      </p:sp>
      <p:sp>
        <p:nvSpPr>
          <p:cNvPr id="33" name="TextBox 32">
            <a:extLst>
              <a:ext uri="{FF2B5EF4-FFF2-40B4-BE49-F238E27FC236}">
                <a16:creationId xmlns:a16="http://schemas.microsoft.com/office/drawing/2014/main" id="{E3DB6646-0BF3-B348-AC6C-73E07B0D8914}"/>
              </a:ext>
            </a:extLst>
          </p:cNvPr>
          <p:cNvSpPr txBox="1"/>
          <p:nvPr/>
        </p:nvSpPr>
        <p:spPr>
          <a:xfrm>
            <a:off x="9119861" y="3193080"/>
            <a:ext cx="1638592"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worker cores</a:t>
            </a:r>
            <a:endParaRPr lang="ko-KR" altLang="en-US" dirty="0">
              <a:solidFill>
                <a:schemeClr val="tx1">
                  <a:lumMod val="75000"/>
                  <a:lumOff val="25000"/>
                </a:schemeClr>
              </a:solidFill>
              <a:cs typeface="Arial" panose="020B0604020202020204" pitchFamily="34" charset="0"/>
            </a:endParaRPr>
          </a:p>
        </p:txBody>
      </p:sp>
      <p:sp>
        <p:nvSpPr>
          <p:cNvPr id="34" name="TextBox 33">
            <a:extLst>
              <a:ext uri="{FF2B5EF4-FFF2-40B4-BE49-F238E27FC236}">
                <a16:creationId xmlns:a16="http://schemas.microsoft.com/office/drawing/2014/main" id="{8AFFF574-BF79-167B-6AD2-F9B3E48E9B5B}"/>
              </a:ext>
            </a:extLst>
          </p:cNvPr>
          <p:cNvSpPr txBox="1"/>
          <p:nvPr/>
        </p:nvSpPr>
        <p:spPr>
          <a:xfrm>
            <a:off x="9512998" y="4174805"/>
            <a:ext cx="686316"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LLC</a:t>
            </a:r>
            <a:endParaRPr lang="ko-KR" altLang="en-US" dirty="0">
              <a:solidFill>
                <a:schemeClr val="tx1">
                  <a:lumMod val="75000"/>
                  <a:lumOff val="25000"/>
                </a:schemeClr>
              </a:solidFill>
              <a:cs typeface="Arial" panose="020B0604020202020204" pitchFamily="34" charset="0"/>
            </a:endParaRPr>
          </a:p>
        </p:txBody>
      </p:sp>
      <p:sp>
        <p:nvSpPr>
          <p:cNvPr id="35" name="TextBox 34">
            <a:extLst>
              <a:ext uri="{FF2B5EF4-FFF2-40B4-BE49-F238E27FC236}">
                <a16:creationId xmlns:a16="http://schemas.microsoft.com/office/drawing/2014/main" id="{8551A812-5A5B-F630-570B-921E7C2CA840}"/>
              </a:ext>
            </a:extLst>
          </p:cNvPr>
          <p:cNvSpPr txBox="1"/>
          <p:nvPr/>
        </p:nvSpPr>
        <p:spPr>
          <a:xfrm>
            <a:off x="8985655" y="4276481"/>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36" name="TextBox 35">
            <a:extLst>
              <a:ext uri="{FF2B5EF4-FFF2-40B4-BE49-F238E27FC236}">
                <a16:creationId xmlns:a16="http://schemas.microsoft.com/office/drawing/2014/main" id="{86DC3A18-CDF9-999E-AE0D-6244578F48E5}"/>
              </a:ext>
            </a:extLst>
          </p:cNvPr>
          <p:cNvSpPr txBox="1"/>
          <p:nvPr/>
        </p:nvSpPr>
        <p:spPr>
          <a:xfrm>
            <a:off x="8985655" y="4528124"/>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cxnSp>
        <p:nvCxnSpPr>
          <p:cNvPr id="37" name="직선 화살표 연결선 60">
            <a:extLst>
              <a:ext uri="{FF2B5EF4-FFF2-40B4-BE49-F238E27FC236}">
                <a16:creationId xmlns:a16="http://schemas.microsoft.com/office/drawing/2014/main" id="{0B220FC8-E240-AC77-FE4F-34C17F0BBB78}"/>
              </a:ext>
            </a:extLst>
          </p:cNvPr>
          <p:cNvCxnSpPr>
            <a:cxnSpLocks/>
          </p:cNvCxnSpPr>
          <p:nvPr/>
        </p:nvCxnSpPr>
        <p:spPr>
          <a:xfrm>
            <a:off x="8520905" y="4615133"/>
            <a:ext cx="456338" cy="0"/>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38" name="연결선: 꺾임 302">
            <a:extLst>
              <a:ext uri="{FF2B5EF4-FFF2-40B4-BE49-F238E27FC236}">
                <a16:creationId xmlns:a16="http://schemas.microsoft.com/office/drawing/2014/main" id="{3B49FFF7-9D83-B37B-E4BA-FDC77A77C07A}"/>
              </a:ext>
            </a:extLst>
          </p:cNvPr>
          <p:cNvCxnSpPr>
            <a:cxnSpLocks/>
            <a:stCxn id="36" idx="3"/>
            <a:endCxn id="134" idx="2"/>
          </p:cNvCxnSpPr>
          <p:nvPr/>
        </p:nvCxnSpPr>
        <p:spPr>
          <a:xfrm flipV="1">
            <a:off x="9341748" y="4184472"/>
            <a:ext cx="284819" cy="448992"/>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39" name="직사각형 21">
            <a:extLst>
              <a:ext uri="{FF2B5EF4-FFF2-40B4-BE49-F238E27FC236}">
                <a16:creationId xmlns:a16="http://schemas.microsoft.com/office/drawing/2014/main" id="{04C70C2E-3AEB-E8A4-4256-0E084435858B}"/>
              </a:ext>
            </a:extLst>
          </p:cNvPr>
          <p:cNvSpPr/>
          <p:nvPr/>
        </p:nvSpPr>
        <p:spPr>
          <a:xfrm rot="16200000">
            <a:off x="5412059" y="4463601"/>
            <a:ext cx="2464961" cy="445202"/>
          </a:xfrm>
          <a:prstGeom prst="rect">
            <a:avLst/>
          </a:prstGeom>
          <a:solidFill>
            <a:srgbClr val="A6A6A6">
              <a:alpha val="98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dirty="0">
              <a:solidFill>
                <a:schemeClr val="bg1"/>
              </a:solidFill>
              <a:cs typeface="Arial" panose="020B0604020202020204" pitchFamily="34" charset="0"/>
            </a:endParaRPr>
          </a:p>
        </p:txBody>
      </p:sp>
      <p:sp>
        <p:nvSpPr>
          <p:cNvPr id="40" name="TextBox 286">
            <a:extLst>
              <a:ext uri="{FF2B5EF4-FFF2-40B4-BE49-F238E27FC236}">
                <a16:creationId xmlns:a16="http://schemas.microsoft.com/office/drawing/2014/main" id="{A9891AB4-AC34-49A4-9FB4-785B44FF2B45}"/>
              </a:ext>
            </a:extLst>
          </p:cNvPr>
          <p:cNvSpPr txBox="1"/>
          <p:nvPr/>
        </p:nvSpPr>
        <p:spPr>
          <a:xfrm rot="5400000">
            <a:off x="6281558" y="3650392"/>
            <a:ext cx="722316" cy="369332"/>
          </a:xfrm>
          <a:prstGeom prst="rect">
            <a:avLst/>
          </a:prstGeom>
          <a:noFill/>
          <a:ln>
            <a:noFill/>
          </a:ln>
        </p:spPr>
        <p:txBody>
          <a:bodyPr wrap="square">
            <a:spAutoFit/>
          </a:bodyPr>
          <a:lstStyle/>
          <a:p>
            <a:pPr algn="ctr"/>
            <a:r>
              <a:rPr lang="en-US" altLang="ko-KR" dirty="0">
                <a:solidFill>
                  <a:schemeClr val="bg1"/>
                </a:solidFill>
                <a:cs typeface="Arial" panose="020B0604020202020204" pitchFamily="34" charset="0"/>
              </a:rPr>
              <a:t>PCIe</a:t>
            </a:r>
            <a:r>
              <a:rPr lang="ko-KR" altLang="en-US" dirty="0">
                <a:solidFill>
                  <a:schemeClr val="bg1"/>
                </a:solidFill>
                <a:cs typeface="Arial" panose="020B0604020202020204" pitchFamily="34" charset="0"/>
              </a:rPr>
              <a:t>              </a:t>
            </a:r>
            <a:endParaRPr lang="en-US" altLang="ko-KR" dirty="0">
              <a:solidFill>
                <a:schemeClr val="bg1"/>
              </a:solidFill>
              <a:cs typeface="Arial" panose="020B0604020202020204" pitchFamily="34" charset="0"/>
            </a:endParaRPr>
          </a:p>
        </p:txBody>
      </p:sp>
      <p:sp>
        <p:nvSpPr>
          <p:cNvPr id="43" name="TextBox 42">
            <a:extLst>
              <a:ext uri="{FF2B5EF4-FFF2-40B4-BE49-F238E27FC236}">
                <a16:creationId xmlns:a16="http://schemas.microsoft.com/office/drawing/2014/main" id="{529264EA-76EC-605E-76E4-C5FE1C946AEB}"/>
              </a:ext>
            </a:extLst>
          </p:cNvPr>
          <p:cNvSpPr txBox="1"/>
          <p:nvPr/>
        </p:nvSpPr>
        <p:spPr>
          <a:xfrm>
            <a:off x="8985655" y="4780485"/>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4" name="TextBox 3">
            <a:extLst>
              <a:ext uri="{FF2B5EF4-FFF2-40B4-BE49-F238E27FC236}">
                <a16:creationId xmlns:a16="http://schemas.microsoft.com/office/drawing/2014/main" id="{B712EE4C-9FC8-C731-86DA-1924EECFB3E1}"/>
              </a:ext>
            </a:extLst>
          </p:cNvPr>
          <p:cNvSpPr txBox="1"/>
          <p:nvPr/>
        </p:nvSpPr>
        <p:spPr>
          <a:xfrm>
            <a:off x="10123551" y="4553739"/>
            <a:ext cx="598181" cy="47310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credit</a:t>
            </a:r>
          </a:p>
          <a:p>
            <a:r>
              <a:rPr lang="en-US" altLang="ko-KR" sz="1400" dirty="0">
                <a:latin typeface="+mn-lt"/>
              </a:rPr>
              <a:t>pool</a:t>
            </a:r>
            <a:endParaRPr lang="ko-KR" altLang="en-US" sz="1400" dirty="0">
              <a:latin typeface="+mn-lt"/>
            </a:endParaRPr>
          </a:p>
        </p:txBody>
      </p:sp>
      <p:cxnSp>
        <p:nvCxnSpPr>
          <p:cNvPr id="41" name="직선 화살표 연결선 60">
            <a:extLst>
              <a:ext uri="{FF2B5EF4-FFF2-40B4-BE49-F238E27FC236}">
                <a16:creationId xmlns:a16="http://schemas.microsoft.com/office/drawing/2014/main" id="{D7A2BBB3-AC42-300F-2827-21E39F53242B}"/>
              </a:ext>
            </a:extLst>
          </p:cNvPr>
          <p:cNvCxnSpPr>
            <a:cxnSpLocks/>
          </p:cNvCxnSpPr>
          <p:nvPr/>
        </p:nvCxnSpPr>
        <p:spPr>
          <a:xfrm>
            <a:off x="10422642" y="4174805"/>
            <a:ext cx="5508" cy="398508"/>
          </a:xfrm>
          <a:prstGeom prst="straightConnector1">
            <a:avLst/>
          </a:prstGeom>
          <a:noFill/>
          <a:ln w="38100">
            <a:solidFill>
              <a:srgbClr val="E391A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65" name="TextBox 64">
            <a:extLst>
              <a:ext uri="{FF2B5EF4-FFF2-40B4-BE49-F238E27FC236}">
                <a16:creationId xmlns:a16="http://schemas.microsoft.com/office/drawing/2014/main" id="{97EC7520-6977-34E0-5E30-C63344057CE1}"/>
              </a:ext>
            </a:extLst>
          </p:cNvPr>
          <p:cNvSpPr txBox="1"/>
          <p:nvPr/>
        </p:nvSpPr>
        <p:spPr>
          <a:xfrm>
            <a:off x="2924882" y="3863984"/>
            <a:ext cx="1973487" cy="369332"/>
          </a:xfrm>
          <a:prstGeom prst="rect">
            <a:avLst/>
          </a:prstGeom>
          <a:noFill/>
        </p:spPr>
        <p:txBody>
          <a:bodyPr wrap="square" rtlCol="0">
            <a:spAutoFit/>
          </a:bodyPr>
          <a:lstStyle/>
          <a:p>
            <a:r>
              <a:rPr lang="en-US" dirty="0"/>
              <a:t>RDMA Write QEs</a:t>
            </a:r>
          </a:p>
        </p:txBody>
      </p:sp>
      <p:pic>
        <p:nvPicPr>
          <p:cNvPr id="70" name="Picture 6" descr="Network Interface Card - Free computer icons">
            <a:extLst>
              <a:ext uri="{FF2B5EF4-FFF2-40B4-BE49-F238E27FC236}">
                <a16:creationId xmlns:a16="http://schemas.microsoft.com/office/drawing/2014/main" id="{FE143C5C-3BFF-8FB8-2FDF-1439256D49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5150336" y="3945892"/>
            <a:ext cx="1503280" cy="1493399"/>
          </a:xfrm>
          <a:prstGeom prst="rect">
            <a:avLst/>
          </a:prstGeom>
          <a:noFill/>
          <a:extLst>
            <a:ext uri="{909E8E84-426E-40DD-AFC4-6F175D3DCCD1}">
              <a14:hiddenFill xmlns:a14="http://schemas.microsoft.com/office/drawing/2010/main">
                <a:solidFill>
                  <a:srgbClr val="FFFFFF"/>
                </a:solidFill>
              </a14:hiddenFill>
            </a:ext>
          </a:extLst>
        </p:spPr>
      </p:pic>
      <p:sp>
        <p:nvSpPr>
          <p:cNvPr id="71" name="Arrow: Right 70">
            <a:extLst>
              <a:ext uri="{FF2B5EF4-FFF2-40B4-BE49-F238E27FC236}">
                <a16:creationId xmlns:a16="http://schemas.microsoft.com/office/drawing/2014/main" id="{6D4CFE20-9974-782C-C289-C455160A7C9F}"/>
              </a:ext>
            </a:extLst>
          </p:cNvPr>
          <p:cNvSpPr/>
          <p:nvPr/>
        </p:nvSpPr>
        <p:spPr>
          <a:xfrm>
            <a:off x="5573395" y="3986928"/>
            <a:ext cx="1838325" cy="593584"/>
          </a:xfrm>
          <a:prstGeom prst="righ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 </a:t>
            </a:r>
            <a:r>
              <a:rPr lang="en-US" b="1" dirty="0" err="1">
                <a:solidFill>
                  <a:schemeClr val="bg1"/>
                </a:solidFill>
              </a:rPr>
              <a:t>EnQ</a:t>
            </a:r>
            <a:endParaRPr lang="en-US" b="1" dirty="0">
              <a:solidFill>
                <a:schemeClr val="bg1"/>
              </a:solidFill>
            </a:endParaRPr>
          </a:p>
        </p:txBody>
      </p:sp>
      <p:cxnSp>
        <p:nvCxnSpPr>
          <p:cNvPr id="72" name="Straight Arrow Connector 71">
            <a:extLst>
              <a:ext uri="{FF2B5EF4-FFF2-40B4-BE49-F238E27FC236}">
                <a16:creationId xmlns:a16="http://schemas.microsoft.com/office/drawing/2014/main" id="{6B9A6271-DB41-CC78-C313-7A5C2A5DFA9C}"/>
              </a:ext>
            </a:extLst>
          </p:cNvPr>
          <p:cNvCxnSpPr>
            <a:cxnSpLocks/>
            <a:endCxn id="71" idx="1"/>
          </p:cNvCxnSpPr>
          <p:nvPr/>
        </p:nvCxnSpPr>
        <p:spPr>
          <a:xfrm flipV="1">
            <a:off x="2737748" y="4283720"/>
            <a:ext cx="2835647" cy="7955"/>
          </a:xfrm>
          <a:prstGeom prst="straightConnector1">
            <a:avLst/>
          </a:prstGeom>
          <a:ln w="76200">
            <a:solidFill>
              <a:srgbClr val="01A0A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F3C804DE-24B3-377D-1472-88A20419D7B9}"/>
              </a:ext>
            </a:extLst>
          </p:cNvPr>
          <p:cNvCxnSpPr>
            <a:cxnSpLocks/>
            <a:endCxn id="7" idx="1"/>
          </p:cNvCxnSpPr>
          <p:nvPr/>
        </p:nvCxnSpPr>
        <p:spPr>
          <a:xfrm>
            <a:off x="2745415" y="5080964"/>
            <a:ext cx="4316783" cy="630587"/>
          </a:xfrm>
          <a:prstGeom prst="bentConnector3">
            <a:avLst>
              <a:gd name="adj1" fmla="val 89423"/>
            </a:avLst>
          </a:prstGeom>
          <a:ln w="571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BFCF34E9-4016-4FDA-5D6B-259A9B299A9D}"/>
              </a:ext>
            </a:extLst>
          </p:cNvPr>
          <p:cNvSpPr txBox="1"/>
          <p:nvPr/>
        </p:nvSpPr>
        <p:spPr>
          <a:xfrm>
            <a:off x="2924882" y="5135751"/>
            <a:ext cx="1973487" cy="369332"/>
          </a:xfrm>
          <a:prstGeom prst="rect">
            <a:avLst/>
          </a:prstGeom>
          <a:noFill/>
        </p:spPr>
        <p:txBody>
          <a:bodyPr wrap="square" rtlCol="0">
            <a:spAutoFit/>
          </a:bodyPr>
          <a:lstStyle/>
          <a:p>
            <a:r>
              <a:rPr lang="en-US" dirty="0"/>
              <a:t>Data/Requests</a:t>
            </a:r>
          </a:p>
        </p:txBody>
      </p:sp>
      <p:cxnSp>
        <p:nvCxnSpPr>
          <p:cNvPr id="62" name="연결선: 꺾임 323">
            <a:extLst>
              <a:ext uri="{FF2B5EF4-FFF2-40B4-BE49-F238E27FC236}">
                <a16:creationId xmlns:a16="http://schemas.microsoft.com/office/drawing/2014/main" id="{44004002-21FA-9ADD-0D49-5C44D5B00975}"/>
              </a:ext>
            </a:extLst>
          </p:cNvPr>
          <p:cNvCxnSpPr>
            <a:cxnSpLocks/>
            <a:endCxn id="4" idx="2"/>
          </p:cNvCxnSpPr>
          <p:nvPr/>
        </p:nvCxnSpPr>
        <p:spPr>
          <a:xfrm>
            <a:off x="5901976" y="4775221"/>
            <a:ext cx="4520666" cy="251621"/>
          </a:xfrm>
          <a:prstGeom prst="bentConnector4">
            <a:avLst>
              <a:gd name="adj1" fmla="val 23936"/>
              <a:gd name="adj2" fmla="val 190851"/>
            </a:avLst>
          </a:prstGeom>
          <a:noFill/>
          <a:ln w="38100">
            <a:solidFill>
              <a:srgbClr val="E391A0"/>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83" name="Straight Arrow Connector 82">
            <a:extLst>
              <a:ext uri="{FF2B5EF4-FFF2-40B4-BE49-F238E27FC236}">
                <a16:creationId xmlns:a16="http://schemas.microsoft.com/office/drawing/2014/main" id="{51C45BB3-399E-7480-77ED-3FC7238CDE56}"/>
              </a:ext>
            </a:extLst>
          </p:cNvPr>
          <p:cNvCxnSpPr>
            <a:cxnSpLocks/>
          </p:cNvCxnSpPr>
          <p:nvPr/>
        </p:nvCxnSpPr>
        <p:spPr>
          <a:xfrm flipV="1">
            <a:off x="2765826" y="4778905"/>
            <a:ext cx="3402201" cy="11385"/>
          </a:xfrm>
          <a:prstGeom prst="straightConnector1">
            <a:avLst/>
          </a:prstGeom>
          <a:ln w="76200">
            <a:solidFill>
              <a:srgbClr val="E391A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508DA1EC-7F54-D208-93B8-CE6F98F4D58C}"/>
              </a:ext>
            </a:extLst>
          </p:cNvPr>
          <p:cNvSpPr/>
          <p:nvPr/>
        </p:nvSpPr>
        <p:spPr>
          <a:xfrm>
            <a:off x="838200" y="4170547"/>
            <a:ext cx="1907215" cy="1044087"/>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tx1"/>
                </a:solidFill>
                <a:cs typeface="Arial" panose="020B0604020202020204" pitchFamily="34" charset="0"/>
              </a:rPr>
              <a:t>Client</a:t>
            </a:r>
            <a:endParaRPr lang="en-US" dirty="0">
              <a:solidFill>
                <a:schemeClr val="tx1"/>
              </a:solidFill>
              <a:cs typeface="Arial" panose="020B0604020202020204" pitchFamily="34" charset="0"/>
            </a:endParaRPr>
          </a:p>
        </p:txBody>
      </p:sp>
      <p:sp>
        <p:nvSpPr>
          <p:cNvPr id="91" name="TextBox 90">
            <a:extLst>
              <a:ext uri="{FF2B5EF4-FFF2-40B4-BE49-F238E27FC236}">
                <a16:creationId xmlns:a16="http://schemas.microsoft.com/office/drawing/2014/main" id="{0337A7EF-ED4B-052B-F8DD-27C3402A38E1}"/>
              </a:ext>
            </a:extLst>
          </p:cNvPr>
          <p:cNvSpPr txBox="1"/>
          <p:nvPr/>
        </p:nvSpPr>
        <p:spPr>
          <a:xfrm>
            <a:off x="2915976" y="4408044"/>
            <a:ext cx="1973487" cy="369332"/>
          </a:xfrm>
          <a:prstGeom prst="rect">
            <a:avLst/>
          </a:prstGeom>
          <a:noFill/>
        </p:spPr>
        <p:txBody>
          <a:bodyPr wrap="square" rtlCol="0">
            <a:spAutoFit/>
          </a:bodyPr>
          <a:lstStyle/>
          <a:p>
            <a:r>
              <a:rPr lang="en-US" dirty="0"/>
              <a:t>RDMA Atomic</a:t>
            </a:r>
          </a:p>
        </p:txBody>
      </p:sp>
      <p:sp>
        <p:nvSpPr>
          <p:cNvPr id="92" name="TextBox 91">
            <a:extLst>
              <a:ext uri="{FF2B5EF4-FFF2-40B4-BE49-F238E27FC236}">
                <a16:creationId xmlns:a16="http://schemas.microsoft.com/office/drawing/2014/main" id="{B64D80F7-485E-81E0-75AB-ECE938037866}"/>
              </a:ext>
            </a:extLst>
          </p:cNvPr>
          <p:cNvSpPr txBox="1"/>
          <p:nvPr/>
        </p:nvSpPr>
        <p:spPr>
          <a:xfrm>
            <a:off x="5173687" y="6342407"/>
            <a:ext cx="3506376" cy="240959"/>
          </a:xfrm>
          <a:prstGeom prst="rect">
            <a:avLst/>
          </a:prstGeom>
          <a:noFill/>
          <a:ln>
            <a:noFill/>
          </a:ln>
        </p:spPr>
        <p:txBody>
          <a:bodyPr wrap="square" lIns="0" tIns="36000" rIns="0" bIns="0" anchor="b">
            <a:spAutoFit/>
          </a:bodyPr>
          <a:lstStyle>
            <a:defPPr>
              <a:defRPr lang="en-US"/>
            </a:defPPr>
            <a:lvl1pPr algn="ctr">
              <a:lnSpc>
                <a:spcPct val="80000"/>
              </a:lnSpc>
              <a:defRPr sz="1100" spc="-20">
                <a:solidFill>
                  <a:schemeClr val="tx1">
                    <a:lumMod val="65000"/>
                    <a:lumOff val="35000"/>
                  </a:schemeClr>
                </a:solidFill>
                <a:latin typeface="Arial" panose="020B0604020202020204" pitchFamily="34" charset="0"/>
                <a:cs typeface="Arial" panose="020B0604020202020204" pitchFamily="34" charset="0"/>
              </a:defRPr>
            </a:lvl1pPr>
          </a:lstStyle>
          <a:p>
            <a:r>
              <a:rPr lang="en-US" altLang="ko-KR" sz="1600" dirty="0">
                <a:solidFill>
                  <a:srgbClr val="E391A0"/>
                </a:solidFill>
                <a:latin typeface="+mn-lt"/>
              </a:rPr>
              <a:t>PCIe Atomic (CAS) acquire DLB credits</a:t>
            </a:r>
            <a:endParaRPr lang="ko-KR" altLang="en-US" sz="1600" dirty="0">
              <a:solidFill>
                <a:srgbClr val="E391A0"/>
              </a:solidFill>
              <a:latin typeface="+mn-lt"/>
            </a:endParaRPr>
          </a:p>
        </p:txBody>
      </p:sp>
      <p:cxnSp>
        <p:nvCxnSpPr>
          <p:cNvPr id="93" name="직선 연결선 27">
            <a:extLst>
              <a:ext uri="{FF2B5EF4-FFF2-40B4-BE49-F238E27FC236}">
                <a16:creationId xmlns:a16="http://schemas.microsoft.com/office/drawing/2014/main" id="{91B66A6D-88C5-20FD-DDD1-1B411896DA45}"/>
              </a:ext>
            </a:extLst>
          </p:cNvPr>
          <p:cNvCxnSpPr>
            <a:cxnSpLocks/>
            <a:endCxn id="92" idx="0"/>
          </p:cNvCxnSpPr>
          <p:nvPr/>
        </p:nvCxnSpPr>
        <p:spPr>
          <a:xfrm flipH="1">
            <a:off x="6926875" y="5228750"/>
            <a:ext cx="107677" cy="1113657"/>
          </a:xfrm>
          <a:prstGeom prst="line">
            <a:avLst/>
          </a:prstGeom>
          <a:ln w="19050">
            <a:solidFill>
              <a:srgbClr val="E391A0"/>
            </a:solidFill>
            <a:prstDash val="sysDash"/>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079A644D-6657-44E1-6597-7C2DFDFE19BB}"/>
              </a:ext>
            </a:extLst>
          </p:cNvPr>
          <p:cNvSpPr txBox="1"/>
          <p:nvPr/>
        </p:nvSpPr>
        <p:spPr>
          <a:xfrm>
            <a:off x="8912132" y="2500701"/>
            <a:ext cx="1523385" cy="437936"/>
          </a:xfrm>
          <a:prstGeom prst="rect">
            <a:avLst/>
          </a:prstGeom>
          <a:noFill/>
          <a:ln>
            <a:noFill/>
          </a:ln>
        </p:spPr>
        <p:txBody>
          <a:bodyPr wrap="square" lIns="0" tIns="36000" rIns="0" bIns="0" anchor="b">
            <a:spAutoFit/>
          </a:bodyPr>
          <a:lstStyle/>
          <a:p>
            <a:pPr algn="ctr">
              <a:lnSpc>
                <a:spcPct val="80000"/>
              </a:lnSpc>
            </a:pPr>
            <a:r>
              <a:rPr lang="en-US" altLang="ko-KR" sz="1600" spc="-20" dirty="0">
                <a:solidFill>
                  <a:srgbClr val="E391A0"/>
                </a:solidFill>
                <a:cs typeface="Arial" panose="020B0604020202020204" pitchFamily="34" charset="0"/>
              </a:rPr>
              <a:t>CPU atomically return credits</a:t>
            </a:r>
            <a:endParaRPr lang="ko-KR" altLang="en-US" sz="1600" spc="-20" dirty="0">
              <a:solidFill>
                <a:srgbClr val="E391A0"/>
              </a:solidFill>
              <a:cs typeface="Arial" panose="020B0604020202020204" pitchFamily="34" charset="0"/>
            </a:endParaRPr>
          </a:p>
        </p:txBody>
      </p:sp>
      <p:cxnSp>
        <p:nvCxnSpPr>
          <p:cNvPr id="96" name="직선 연결선 70">
            <a:extLst>
              <a:ext uri="{FF2B5EF4-FFF2-40B4-BE49-F238E27FC236}">
                <a16:creationId xmlns:a16="http://schemas.microsoft.com/office/drawing/2014/main" id="{D9B3356D-C655-ABA9-86A6-BDD917CCF6DF}"/>
              </a:ext>
            </a:extLst>
          </p:cNvPr>
          <p:cNvCxnSpPr>
            <a:cxnSpLocks/>
            <a:endCxn id="95" idx="2"/>
          </p:cNvCxnSpPr>
          <p:nvPr/>
        </p:nvCxnSpPr>
        <p:spPr>
          <a:xfrm flipH="1" flipV="1">
            <a:off x="9673825" y="2938637"/>
            <a:ext cx="753715" cy="1436334"/>
          </a:xfrm>
          <a:prstGeom prst="line">
            <a:avLst/>
          </a:prstGeom>
          <a:ln w="19050">
            <a:solidFill>
              <a:srgbClr val="E391A0"/>
            </a:solidFill>
            <a:prstDash val="sysDash"/>
          </a:ln>
        </p:spPr>
        <p:style>
          <a:lnRef idx="1">
            <a:schemeClr val="accent1"/>
          </a:lnRef>
          <a:fillRef idx="0">
            <a:schemeClr val="accent1"/>
          </a:fillRef>
          <a:effectRef idx="0">
            <a:schemeClr val="accent1"/>
          </a:effectRef>
          <a:fontRef idx="minor">
            <a:schemeClr val="tx1"/>
          </a:fontRef>
        </p:style>
      </p:cxnSp>
      <p:sp>
        <p:nvSpPr>
          <p:cNvPr id="244" name="Slide Number Placeholder 243">
            <a:extLst>
              <a:ext uri="{FF2B5EF4-FFF2-40B4-BE49-F238E27FC236}">
                <a16:creationId xmlns:a16="http://schemas.microsoft.com/office/drawing/2014/main" id="{53020C85-4AE4-FADF-E427-581BA4DDCBD9}"/>
              </a:ext>
            </a:extLst>
          </p:cNvPr>
          <p:cNvSpPr>
            <a:spLocks noGrp="1"/>
          </p:cNvSpPr>
          <p:nvPr>
            <p:ph type="sldNum" sz="quarter" idx="12"/>
          </p:nvPr>
        </p:nvSpPr>
        <p:spPr/>
        <p:txBody>
          <a:bodyPr/>
          <a:lstStyle/>
          <a:p>
            <a:fld id="{E23A660C-4BA6-8146-88A2-8F54BEB04FB8}" type="slidenum">
              <a:rPr lang="en-US" smtClean="0"/>
              <a:t>22</a:t>
            </a:fld>
            <a:endParaRPr lang="en-US" dirty="0"/>
          </a:p>
        </p:txBody>
      </p:sp>
    </p:spTree>
    <p:extLst>
      <p:ext uri="{BB962C8B-B14F-4D97-AF65-F5344CB8AC3E}">
        <p14:creationId xmlns:p14="http://schemas.microsoft.com/office/powerpoint/2010/main" val="2691142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2" grpId="0"/>
      <p:bldP spid="9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3E6F8D-7BAB-05A0-F2BF-6CA8AF854E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456FC7-3586-5403-B581-3A233868597D}"/>
              </a:ext>
            </a:extLst>
          </p:cNvPr>
          <p:cNvSpPr>
            <a:spLocks noGrp="1"/>
          </p:cNvSpPr>
          <p:nvPr>
            <p:ph type="title"/>
          </p:nvPr>
        </p:nvSpPr>
        <p:spPr/>
        <p:txBody>
          <a:bodyPr/>
          <a:lstStyle/>
          <a:p>
            <a:r>
              <a:rPr lang="en-US" dirty="0" err="1"/>
              <a:t>AccDirect</a:t>
            </a:r>
            <a:r>
              <a:rPr lang="en-US" dirty="0"/>
              <a:t>: Manage Credits Atomically</a:t>
            </a:r>
          </a:p>
        </p:txBody>
      </p:sp>
      <p:sp>
        <p:nvSpPr>
          <p:cNvPr id="3" name="Content Placeholder 2">
            <a:extLst>
              <a:ext uri="{FF2B5EF4-FFF2-40B4-BE49-F238E27FC236}">
                <a16:creationId xmlns:a16="http://schemas.microsoft.com/office/drawing/2014/main" id="{EAD7C051-1B4D-997E-E0C7-9E31C5D2BCCC}"/>
              </a:ext>
            </a:extLst>
          </p:cNvPr>
          <p:cNvSpPr>
            <a:spLocks noGrp="1"/>
          </p:cNvSpPr>
          <p:nvPr>
            <p:ph idx="1"/>
          </p:nvPr>
        </p:nvSpPr>
        <p:spPr/>
        <p:txBody>
          <a:bodyPr/>
          <a:lstStyle/>
          <a:p>
            <a:r>
              <a:rPr lang="en-US" dirty="0"/>
              <a:t>Key insight: Global atomicity. We use PCIe atomic operations to cooperate credit management with CPU atomically.</a:t>
            </a:r>
          </a:p>
          <a:p>
            <a:pPr lvl="1"/>
            <a:r>
              <a:rPr lang="en-US" dirty="0"/>
              <a:t>RDMA Atomic </a:t>
            </a:r>
            <a:r>
              <a:rPr lang="en-US" dirty="0">
                <a:sym typeface="Wingdings" panose="05000000000000000000" pitchFamily="2" charset="2"/>
              </a:rPr>
              <a:t> PCIe Atomic</a:t>
            </a:r>
            <a:endParaRPr lang="en-US" dirty="0"/>
          </a:p>
        </p:txBody>
      </p:sp>
      <p:sp>
        <p:nvSpPr>
          <p:cNvPr id="5" name="사각형: 둥근 모서리 145">
            <a:extLst>
              <a:ext uri="{FF2B5EF4-FFF2-40B4-BE49-F238E27FC236}">
                <a16:creationId xmlns:a16="http://schemas.microsoft.com/office/drawing/2014/main" id="{3266D264-1C06-B9B3-A53B-4AA8561B2ED3}"/>
              </a:ext>
            </a:extLst>
          </p:cNvPr>
          <p:cNvSpPr/>
          <p:nvPr/>
        </p:nvSpPr>
        <p:spPr>
          <a:xfrm rot="16200000">
            <a:off x="7314580" y="2531581"/>
            <a:ext cx="3181354" cy="4338015"/>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i="1">
              <a:solidFill>
                <a:schemeClr val="tx1"/>
              </a:solidFill>
              <a:cs typeface="Arial" panose="020B0604020202020204" pitchFamily="34" charset="0"/>
            </a:endParaRPr>
          </a:p>
        </p:txBody>
      </p:sp>
      <p:sp>
        <p:nvSpPr>
          <p:cNvPr id="6" name="직사각형 6">
            <a:extLst>
              <a:ext uri="{FF2B5EF4-FFF2-40B4-BE49-F238E27FC236}">
                <a16:creationId xmlns:a16="http://schemas.microsoft.com/office/drawing/2014/main" id="{AEADDD5C-74D3-238D-9900-031FCCBAF38D}"/>
              </a:ext>
            </a:extLst>
          </p:cNvPr>
          <p:cNvSpPr/>
          <p:nvPr/>
        </p:nvSpPr>
        <p:spPr>
          <a:xfrm>
            <a:off x="6794646" y="3226936"/>
            <a:ext cx="4175469" cy="2950027"/>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cs typeface="Arial" panose="020B0604020202020204" pitchFamily="34" charset="0"/>
            </a:endParaRPr>
          </a:p>
        </p:txBody>
      </p:sp>
      <p:sp>
        <p:nvSpPr>
          <p:cNvPr id="7" name="직사각형 58">
            <a:extLst>
              <a:ext uri="{FF2B5EF4-FFF2-40B4-BE49-F238E27FC236}">
                <a16:creationId xmlns:a16="http://schemas.microsoft.com/office/drawing/2014/main" id="{27B756C2-F487-2CEB-F7DE-7E3AB7723A6A}"/>
              </a:ext>
            </a:extLst>
          </p:cNvPr>
          <p:cNvSpPr/>
          <p:nvPr/>
        </p:nvSpPr>
        <p:spPr>
          <a:xfrm>
            <a:off x="7062198" y="5333200"/>
            <a:ext cx="3752738" cy="756702"/>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1600" dirty="0">
                <a:solidFill>
                  <a:schemeClr val="tx1"/>
                </a:solidFill>
                <a:cs typeface="Arial" panose="020B0604020202020204" pitchFamily="34" charset="0"/>
              </a:rPr>
              <a:t>M</a:t>
            </a:r>
            <a:r>
              <a:rPr lang="en-US" altLang="zh-CN" sz="1600" dirty="0">
                <a:solidFill>
                  <a:schemeClr val="tx1"/>
                </a:solidFill>
                <a:cs typeface="Arial" panose="020B0604020202020204" pitchFamily="34" charset="0"/>
              </a:rPr>
              <a:t>emory</a:t>
            </a:r>
            <a:endParaRPr lang="ko-KR" altLang="en-US" sz="1600" dirty="0">
              <a:solidFill>
                <a:schemeClr val="tx1"/>
              </a:solidFill>
              <a:cs typeface="Arial" panose="020B0604020202020204" pitchFamily="34" charset="0"/>
            </a:endParaRPr>
          </a:p>
        </p:txBody>
      </p:sp>
      <p:sp>
        <p:nvSpPr>
          <p:cNvPr id="8" name="직사각형 61">
            <a:extLst>
              <a:ext uri="{FF2B5EF4-FFF2-40B4-BE49-F238E27FC236}">
                <a16:creationId xmlns:a16="http://schemas.microsoft.com/office/drawing/2014/main" id="{D6BA3805-F0C1-69DC-F163-561DAB792AB8}"/>
              </a:ext>
            </a:extLst>
          </p:cNvPr>
          <p:cNvSpPr/>
          <p:nvPr/>
        </p:nvSpPr>
        <p:spPr>
          <a:xfrm>
            <a:off x="8891203" y="3284300"/>
            <a:ext cx="1935928" cy="1887295"/>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9" name="직사각형 60">
            <a:extLst>
              <a:ext uri="{FF2B5EF4-FFF2-40B4-BE49-F238E27FC236}">
                <a16:creationId xmlns:a16="http://schemas.microsoft.com/office/drawing/2014/main" id="{71EBC2BD-61FE-3774-84A8-193C3C4A1663}"/>
              </a:ext>
            </a:extLst>
          </p:cNvPr>
          <p:cNvSpPr/>
          <p:nvPr/>
        </p:nvSpPr>
        <p:spPr>
          <a:xfrm>
            <a:off x="7074670" y="3517090"/>
            <a:ext cx="1744126" cy="1588167"/>
          </a:xfrm>
          <a:prstGeom prst="rect">
            <a:avLst/>
          </a:prstGeom>
          <a:solidFill>
            <a:srgbClr val="F0C2A3"/>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tx1"/>
              </a:solidFill>
              <a:cs typeface="Arial" panose="020B0604020202020204" pitchFamily="34" charset="0"/>
            </a:endParaRPr>
          </a:p>
        </p:txBody>
      </p:sp>
      <p:sp>
        <p:nvSpPr>
          <p:cNvPr id="10" name="직사각형 8">
            <a:extLst>
              <a:ext uri="{FF2B5EF4-FFF2-40B4-BE49-F238E27FC236}">
                <a16:creationId xmlns:a16="http://schemas.microsoft.com/office/drawing/2014/main" id="{E5127375-36F5-A5B3-AE6A-739FFA02AD71}"/>
              </a:ext>
            </a:extLst>
          </p:cNvPr>
          <p:cNvSpPr/>
          <p:nvPr/>
        </p:nvSpPr>
        <p:spPr>
          <a:xfrm>
            <a:off x="8952035" y="4233727"/>
            <a:ext cx="1822917" cy="871534"/>
          </a:xfrm>
          <a:prstGeom prst="rect">
            <a:avLst/>
          </a:prstGeom>
          <a:solidFill>
            <a:schemeClr val="accent4">
              <a:lumMod val="20000"/>
              <a:lumOff val="80000"/>
            </a:schemeClr>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tx1"/>
              </a:solidFill>
              <a:cs typeface="Arial" panose="020B0604020202020204" pitchFamily="34" charset="0"/>
            </a:endParaRPr>
          </a:p>
        </p:txBody>
      </p:sp>
      <p:grpSp>
        <p:nvGrpSpPr>
          <p:cNvPr id="11" name="그룹 206">
            <a:extLst>
              <a:ext uri="{FF2B5EF4-FFF2-40B4-BE49-F238E27FC236}">
                <a16:creationId xmlns:a16="http://schemas.microsoft.com/office/drawing/2014/main" id="{694F7F15-622E-875C-DFED-9833F033C7AD}"/>
              </a:ext>
            </a:extLst>
          </p:cNvPr>
          <p:cNvGrpSpPr/>
          <p:nvPr/>
        </p:nvGrpSpPr>
        <p:grpSpPr>
          <a:xfrm>
            <a:off x="8958665" y="3532231"/>
            <a:ext cx="1811822" cy="652245"/>
            <a:chOff x="4833568" y="264856"/>
            <a:chExt cx="1369112" cy="580189"/>
          </a:xfrm>
        </p:grpSpPr>
        <p:sp>
          <p:nvSpPr>
            <p:cNvPr id="61" name="직사각형 80">
              <a:extLst>
                <a:ext uri="{FF2B5EF4-FFF2-40B4-BE49-F238E27FC236}">
                  <a16:creationId xmlns:a16="http://schemas.microsoft.com/office/drawing/2014/main" id="{09DB5F3E-3F8B-6841-3F3B-277D03335AAD}"/>
                </a:ext>
              </a:extLst>
            </p:cNvPr>
            <p:cNvSpPr/>
            <p:nvPr/>
          </p:nvSpPr>
          <p:spPr>
            <a:xfrm>
              <a:off x="4833568"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75" name="직사각형 85">
              <a:extLst>
                <a:ext uri="{FF2B5EF4-FFF2-40B4-BE49-F238E27FC236}">
                  <a16:creationId xmlns:a16="http://schemas.microsoft.com/office/drawing/2014/main" id="{F7990EF9-501B-35B1-92C0-7E01C1695416}"/>
                </a:ext>
              </a:extLst>
            </p:cNvPr>
            <p:cNvSpPr/>
            <p:nvPr/>
          </p:nvSpPr>
          <p:spPr>
            <a:xfrm>
              <a:off x="5193272"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21" name="직사각형 86">
              <a:extLst>
                <a:ext uri="{FF2B5EF4-FFF2-40B4-BE49-F238E27FC236}">
                  <a16:creationId xmlns:a16="http://schemas.microsoft.com/office/drawing/2014/main" id="{81BC6155-6F2D-E443-91E8-3FA927E1E6DD}"/>
                </a:ext>
              </a:extLst>
            </p:cNvPr>
            <p:cNvSpPr/>
            <p:nvPr/>
          </p:nvSpPr>
          <p:spPr>
            <a:xfrm>
              <a:off x="5552977"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31" name="직사각형 88">
              <a:extLst>
                <a:ext uri="{FF2B5EF4-FFF2-40B4-BE49-F238E27FC236}">
                  <a16:creationId xmlns:a16="http://schemas.microsoft.com/office/drawing/2014/main" id="{124983D1-CCC0-0656-8587-39C46B9E79BF}"/>
                </a:ext>
              </a:extLst>
            </p:cNvPr>
            <p:cNvSpPr/>
            <p:nvPr/>
          </p:nvSpPr>
          <p:spPr>
            <a:xfrm>
              <a:off x="5912681"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33" name="직사각형 118">
              <a:extLst>
                <a:ext uri="{FF2B5EF4-FFF2-40B4-BE49-F238E27FC236}">
                  <a16:creationId xmlns:a16="http://schemas.microsoft.com/office/drawing/2014/main" id="{7D0DDD64-8E4E-9FB7-0A18-28A1FD7CF044}"/>
                </a:ext>
              </a:extLst>
            </p:cNvPr>
            <p:cNvSpPr/>
            <p:nvPr/>
          </p:nvSpPr>
          <p:spPr>
            <a:xfrm>
              <a:off x="4833568"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34" name="직사각형 131">
              <a:extLst>
                <a:ext uri="{FF2B5EF4-FFF2-40B4-BE49-F238E27FC236}">
                  <a16:creationId xmlns:a16="http://schemas.microsoft.com/office/drawing/2014/main" id="{FB82D6F9-71F8-3B25-259B-39FCE9B09091}"/>
                </a:ext>
              </a:extLst>
            </p:cNvPr>
            <p:cNvSpPr/>
            <p:nvPr/>
          </p:nvSpPr>
          <p:spPr>
            <a:xfrm>
              <a:off x="5193272"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37" name="직사각형 132">
              <a:extLst>
                <a:ext uri="{FF2B5EF4-FFF2-40B4-BE49-F238E27FC236}">
                  <a16:creationId xmlns:a16="http://schemas.microsoft.com/office/drawing/2014/main" id="{5F1CBF57-A9DB-1F0C-1B49-83E84D40DE25}"/>
                </a:ext>
              </a:extLst>
            </p:cNvPr>
            <p:cNvSpPr/>
            <p:nvPr/>
          </p:nvSpPr>
          <p:spPr>
            <a:xfrm>
              <a:off x="5552977"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38" name="직사각형 135">
              <a:extLst>
                <a:ext uri="{FF2B5EF4-FFF2-40B4-BE49-F238E27FC236}">
                  <a16:creationId xmlns:a16="http://schemas.microsoft.com/office/drawing/2014/main" id="{105C1CDC-F879-330D-FC55-0AF048B67C37}"/>
                </a:ext>
              </a:extLst>
            </p:cNvPr>
            <p:cNvSpPr/>
            <p:nvPr/>
          </p:nvSpPr>
          <p:spPr>
            <a:xfrm>
              <a:off x="5912681"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12" name="TextBox 11">
            <a:extLst>
              <a:ext uri="{FF2B5EF4-FFF2-40B4-BE49-F238E27FC236}">
                <a16:creationId xmlns:a16="http://schemas.microsoft.com/office/drawing/2014/main" id="{D0CC399C-F450-D178-6A06-93A99896B74A}"/>
              </a:ext>
            </a:extLst>
          </p:cNvPr>
          <p:cNvSpPr txBox="1"/>
          <p:nvPr/>
        </p:nvSpPr>
        <p:spPr>
          <a:xfrm>
            <a:off x="7155001" y="3813777"/>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3" name="TextBox 12">
            <a:extLst>
              <a:ext uri="{FF2B5EF4-FFF2-40B4-BE49-F238E27FC236}">
                <a16:creationId xmlns:a16="http://schemas.microsoft.com/office/drawing/2014/main" id="{F1F1DB2D-E6A8-6342-344A-11A816506493}"/>
              </a:ext>
            </a:extLst>
          </p:cNvPr>
          <p:cNvSpPr txBox="1"/>
          <p:nvPr/>
        </p:nvSpPr>
        <p:spPr>
          <a:xfrm>
            <a:off x="7155001" y="4362684"/>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4" name="TextBox 13">
            <a:extLst>
              <a:ext uri="{FF2B5EF4-FFF2-40B4-BE49-F238E27FC236}">
                <a16:creationId xmlns:a16="http://schemas.microsoft.com/office/drawing/2014/main" id="{9CEACDF2-73F9-DA34-FFDF-D7E93A68A3EE}"/>
              </a:ext>
            </a:extLst>
          </p:cNvPr>
          <p:cNvSpPr txBox="1"/>
          <p:nvPr/>
        </p:nvSpPr>
        <p:spPr>
          <a:xfrm>
            <a:off x="7155001" y="4088231"/>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5" name="TextBox 14">
            <a:extLst>
              <a:ext uri="{FF2B5EF4-FFF2-40B4-BE49-F238E27FC236}">
                <a16:creationId xmlns:a16="http://schemas.microsoft.com/office/drawing/2014/main" id="{604B9AB6-7443-3E24-D8F1-0D9A6135DDA3}"/>
              </a:ext>
            </a:extLst>
          </p:cNvPr>
          <p:cNvSpPr txBox="1"/>
          <p:nvPr/>
        </p:nvSpPr>
        <p:spPr>
          <a:xfrm>
            <a:off x="7155001" y="4637136"/>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grpSp>
        <p:nvGrpSpPr>
          <p:cNvPr id="16" name="그룹 165">
            <a:extLst>
              <a:ext uri="{FF2B5EF4-FFF2-40B4-BE49-F238E27FC236}">
                <a16:creationId xmlns:a16="http://schemas.microsoft.com/office/drawing/2014/main" id="{9C2C1B21-1580-FF1F-1169-728CAF210B6D}"/>
              </a:ext>
            </a:extLst>
          </p:cNvPr>
          <p:cNvGrpSpPr/>
          <p:nvPr/>
        </p:nvGrpSpPr>
        <p:grpSpPr>
          <a:xfrm>
            <a:off x="7810701" y="3814859"/>
            <a:ext cx="411682" cy="222782"/>
            <a:chOff x="3376216" y="271225"/>
            <a:chExt cx="544122" cy="192934"/>
          </a:xfrm>
        </p:grpSpPr>
        <p:sp>
          <p:nvSpPr>
            <p:cNvPr id="56" name="직사각형 157">
              <a:extLst>
                <a:ext uri="{FF2B5EF4-FFF2-40B4-BE49-F238E27FC236}">
                  <a16:creationId xmlns:a16="http://schemas.microsoft.com/office/drawing/2014/main" id="{A5D99186-F69B-6711-FD8B-CA734B2855E5}"/>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7" name="직사각형 158">
              <a:extLst>
                <a:ext uri="{FF2B5EF4-FFF2-40B4-BE49-F238E27FC236}">
                  <a16:creationId xmlns:a16="http://schemas.microsoft.com/office/drawing/2014/main" id="{F4FF14F1-C114-6539-A273-BE5ABF51636F}"/>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8" name="직사각형 159">
              <a:extLst>
                <a:ext uri="{FF2B5EF4-FFF2-40B4-BE49-F238E27FC236}">
                  <a16:creationId xmlns:a16="http://schemas.microsoft.com/office/drawing/2014/main" id="{6CA14EF1-DB5A-7D80-53E4-C028E87AAEA7}"/>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9" name="직사각형 160">
              <a:extLst>
                <a:ext uri="{FF2B5EF4-FFF2-40B4-BE49-F238E27FC236}">
                  <a16:creationId xmlns:a16="http://schemas.microsoft.com/office/drawing/2014/main" id="{8282A76C-E715-4622-722F-7B1711878C18}"/>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7" name="그룹 166">
            <a:extLst>
              <a:ext uri="{FF2B5EF4-FFF2-40B4-BE49-F238E27FC236}">
                <a16:creationId xmlns:a16="http://schemas.microsoft.com/office/drawing/2014/main" id="{F506AAAF-F29E-F573-930B-704927884153}"/>
              </a:ext>
            </a:extLst>
          </p:cNvPr>
          <p:cNvGrpSpPr/>
          <p:nvPr/>
        </p:nvGrpSpPr>
        <p:grpSpPr>
          <a:xfrm>
            <a:off x="7810701" y="4088228"/>
            <a:ext cx="411682" cy="222782"/>
            <a:chOff x="3376216" y="271225"/>
            <a:chExt cx="544122" cy="192934"/>
          </a:xfrm>
        </p:grpSpPr>
        <p:sp>
          <p:nvSpPr>
            <p:cNvPr id="52" name="직사각형 167">
              <a:extLst>
                <a:ext uri="{FF2B5EF4-FFF2-40B4-BE49-F238E27FC236}">
                  <a16:creationId xmlns:a16="http://schemas.microsoft.com/office/drawing/2014/main" id="{55D43C7D-7359-6CAB-E77C-95607A4C4049}"/>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3" name="직사각형 168">
              <a:extLst>
                <a:ext uri="{FF2B5EF4-FFF2-40B4-BE49-F238E27FC236}">
                  <a16:creationId xmlns:a16="http://schemas.microsoft.com/office/drawing/2014/main" id="{33E48984-6A57-5D4A-1218-727DEAEA373A}"/>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4" name="직사각형 169">
              <a:extLst>
                <a:ext uri="{FF2B5EF4-FFF2-40B4-BE49-F238E27FC236}">
                  <a16:creationId xmlns:a16="http://schemas.microsoft.com/office/drawing/2014/main" id="{7E308240-3579-AC57-5658-696A7B3C6BAF}"/>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5" name="직사각형 170">
              <a:extLst>
                <a:ext uri="{FF2B5EF4-FFF2-40B4-BE49-F238E27FC236}">
                  <a16:creationId xmlns:a16="http://schemas.microsoft.com/office/drawing/2014/main" id="{A574B55E-9DC2-8D34-9DED-7AA348B4DDBE}"/>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8" name="그룹 171">
            <a:extLst>
              <a:ext uri="{FF2B5EF4-FFF2-40B4-BE49-F238E27FC236}">
                <a16:creationId xmlns:a16="http://schemas.microsoft.com/office/drawing/2014/main" id="{4DBC55E5-CB33-A6EA-6FBA-5DC5582B94F9}"/>
              </a:ext>
            </a:extLst>
          </p:cNvPr>
          <p:cNvGrpSpPr/>
          <p:nvPr/>
        </p:nvGrpSpPr>
        <p:grpSpPr>
          <a:xfrm>
            <a:off x="7810701" y="4362681"/>
            <a:ext cx="411682" cy="222782"/>
            <a:chOff x="3376216" y="271225"/>
            <a:chExt cx="544122" cy="192934"/>
          </a:xfrm>
        </p:grpSpPr>
        <p:sp>
          <p:nvSpPr>
            <p:cNvPr id="48" name="직사각형 172">
              <a:extLst>
                <a:ext uri="{FF2B5EF4-FFF2-40B4-BE49-F238E27FC236}">
                  <a16:creationId xmlns:a16="http://schemas.microsoft.com/office/drawing/2014/main" id="{153B614C-7AD7-D9AE-367A-76019576096E}"/>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49" name="직사각형 173">
              <a:extLst>
                <a:ext uri="{FF2B5EF4-FFF2-40B4-BE49-F238E27FC236}">
                  <a16:creationId xmlns:a16="http://schemas.microsoft.com/office/drawing/2014/main" id="{22A5C2A8-FD78-EC92-3469-1ADEEDADFCD8}"/>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0" name="직사각형 174">
              <a:extLst>
                <a:ext uri="{FF2B5EF4-FFF2-40B4-BE49-F238E27FC236}">
                  <a16:creationId xmlns:a16="http://schemas.microsoft.com/office/drawing/2014/main" id="{E8658304-1603-5614-C707-2FF6E0E60A6C}"/>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51" name="직사각형 175">
              <a:extLst>
                <a:ext uri="{FF2B5EF4-FFF2-40B4-BE49-F238E27FC236}">
                  <a16:creationId xmlns:a16="http://schemas.microsoft.com/office/drawing/2014/main" id="{49071323-0FD5-5A1A-9DA3-0DF030A1207A}"/>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9" name="그룹 176">
            <a:extLst>
              <a:ext uri="{FF2B5EF4-FFF2-40B4-BE49-F238E27FC236}">
                <a16:creationId xmlns:a16="http://schemas.microsoft.com/office/drawing/2014/main" id="{21EFA6B8-A122-04F3-EE47-102F6FFA267B}"/>
              </a:ext>
            </a:extLst>
          </p:cNvPr>
          <p:cNvGrpSpPr/>
          <p:nvPr/>
        </p:nvGrpSpPr>
        <p:grpSpPr>
          <a:xfrm>
            <a:off x="7810701" y="4631087"/>
            <a:ext cx="411682" cy="222782"/>
            <a:chOff x="3376216" y="271225"/>
            <a:chExt cx="544122" cy="192934"/>
          </a:xfrm>
        </p:grpSpPr>
        <p:sp>
          <p:nvSpPr>
            <p:cNvPr id="44" name="직사각형 177">
              <a:extLst>
                <a:ext uri="{FF2B5EF4-FFF2-40B4-BE49-F238E27FC236}">
                  <a16:creationId xmlns:a16="http://schemas.microsoft.com/office/drawing/2014/main" id="{8DD5A7F1-C19D-8A63-8ABD-24CC86AC5081}"/>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45" name="직사각형 178">
              <a:extLst>
                <a:ext uri="{FF2B5EF4-FFF2-40B4-BE49-F238E27FC236}">
                  <a16:creationId xmlns:a16="http://schemas.microsoft.com/office/drawing/2014/main" id="{D98A2261-83F8-C41C-A1EB-B9B734ACCE57}"/>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46" name="직사각형 179">
              <a:extLst>
                <a:ext uri="{FF2B5EF4-FFF2-40B4-BE49-F238E27FC236}">
                  <a16:creationId xmlns:a16="http://schemas.microsoft.com/office/drawing/2014/main" id="{3F2DD30D-946D-4DAB-9D23-81D83C532471}"/>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47" name="직사각형 180">
              <a:extLst>
                <a:ext uri="{FF2B5EF4-FFF2-40B4-BE49-F238E27FC236}">
                  <a16:creationId xmlns:a16="http://schemas.microsoft.com/office/drawing/2014/main" id="{93351301-EBE4-EBD5-6A07-B5B8DEB6001C}"/>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sp>
        <p:nvSpPr>
          <p:cNvPr id="20" name="타원 185">
            <a:extLst>
              <a:ext uri="{FF2B5EF4-FFF2-40B4-BE49-F238E27FC236}">
                <a16:creationId xmlns:a16="http://schemas.microsoft.com/office/drawing/2014/main" id="{843A4A60-9950-1578-1BC3-C4D5954A62F5}"/>
              </a:ext>
            </a:extLst>
          </p:cNvPr>
          <p:cNvSpPr/>
          <p:nvPr/>
        </p:nvSpPr>
        <p:spPr>
          <a:xfrm>
            <a:off x="7452708" y="4032710"/>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21" name="타원 186">
            <a:extLst>
              <a:ext uri="{FF2B5EF4-FFF2-40B4-BE49-F238E27FC236}">
                <a16:creationId xmlns:a16="http://schemas.microsoft.com/office/drawing/2014/main" id="{7F6270B6-9940-5511-025D-9C9C64D4028F}"/>
              </a:ext>
            </a:extLst>
          </p:cNvPr>
          <p:cNvSpPr/>
          <p:nvPr/>
        </p:nvSpPr>
        <p:spPr>
          <a:xfrm>
            <a:off x="7452708" y="4573478"/>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cxnSp>
        <p:nvCxnSpPr>
          <p:cNvPr id="22" name="직선 화살표 연결선 188">
            <a:extLst>
              <a:ext uri="{FF2B5EF4-FFF2-40B4-BE49-F238E27FC236}">
                <a16:creationId xmlns:a16="http://schemas.microsoft.com/office/drawing/2014/main" id="{1FF8FC0E-03C9-34CB-11AB-39912914DC38}"/>
              </a:ext>
            </a:extLst>
          </p:cNvPr>
          <p:cNvCxnSpPr>
            <a:cxnSpLocks/>
            <a:stCxn id="20" idx="7"/>
            <a:endCxn id="58" idx="1"/>
          </p:cNvCxnSpPr>
          <p:nvPr/>
        </p:nvCxnSpPr>
        <p:spPr>
          <a:xfrm flipV="1">
            <a:off x="7525112" y="3926254"/>
            <a:ext cx="285594" cy="11813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3" name="직선 화살표 연결선 189">
            <a:extLst>
              <a:ext uri="{FF2B5EF4-FFF2-40B4-BE49-F238E27FC236}">
                <a16:creationId xmlns:a16="http://schemas.microsoft.com/office/drawing/2014/main" id="{5DEEEBC4-5FBA-DD0C-EB47-F0D7883829D7}"/>
              </a:ext>
            </a:extLst>
          </p:cNvPr>
          <p:cNvCxnSpPr>
            <a:cxnSpLocks/>
            <a:stCxn id="20" idx="5"/>
            <a:endCxn id="50" idx="1"/>
          </p:cNvCxnSpPr>
          <p:nvPr/>
        </p:nvCxnSpPr>
        <p:spPr>
          <a:xfrm>
            <a:off x="7525112" y="4100781"/>
            <a:ext cx="285594" cy="373292"/>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4" name="직선 화살표 연결선 193">
            <a:extLst>
              <a:ext uri="{FF2B5EF4-FFF2-40B4-BE49-F238E27FC236}">
                <a16:creationId xmlns:a16="http://schemas.microsoft.com/office/drawing/2014/main" id="{6AAAEABB-645D-2156-8DE2-DFC193A999F1}"/>
              </a:ext>
            </a:extLst>
          </p:cNvPr>
          <p:cNvCxnSpPr>
            <a:cxnSpLocks/>
            <a:stCxn id="21" idx="7"/>
            <a:endCxn id="54" idx="1"/>
          </p:cNvCxnSpPr>
          <p:nvPr/>
        </p:nvCxnSpPr>
        <p:spPr>
          <a:xfrm flipV="1">
            <a:off x="7525112" y="4199620"/>
            <a:ext cx="285594" cy="385537"/>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5" name="직선 화살표 연결선 196">
            <a:extLst>
              <a:ext uri="{FF2B5EF4-FFF2-40B4-BE49-F238E27FC236}">
                <a16:creationId xmlns:a16="http://schemas.microsoft.com/office/drawing/2014/main" id="{18308A34-E1C9-FA9B-542C-4DAB9E8CF7BE}"/>
              </a:ext>
            </a:extLst>
          </p:cNvPr>
          <p:cNvCxnSpPr>
            <a:cxnSpLocks/>
            <a:stCxn id="21" idx="5"/>
            <a:endCxn id="46" idx="1"/>
          </p:cNvCxnSpPr>
          <p:nvPr/>
        </p:nvCxnSpPr>
        <p:spPr>
          <a:xfrm>
            <a:off x="7525112" y="4641551"/>
            <a:ext cx="285594" cy="10093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6" name="직선 화살표 연결선 199">
            <a:extLst>
              <a:ext uri="{FF2B5EF4-FFF2-40B4-BE49-F238E27FC236}">
                <a16:creationId xmlns:a16="http://schemas.microsoft.com/office/drawing/2014/main" id="{944A4C0D-EF11-8D29-E22D-C5389B3E6F34}"/>
              </a:ext>
            </a:extLst>
          </p:cNvPr>
          <p:cNvCxnSpPr>
            <a:cxnSpLocks/>
          </p:cNvCxnSpPr>
          <p:nvPr/>
        </p:nvCxnSpPr>
        <p:spPr>
          <a:xfrm>
            <a:off x="8220547" y="3929193"/>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7" name="직선 화살표 연결선 201">
            <a:extLst>
              <a:ext uri="{FF2B5EF4-FFF2-40B4-BE49-F238E27FC236}">
                <a16:creationId xmlns:a16="http://schemas.microsoft.com/office/drawing/2014/main" id="{D6F6A61A-C9DB-B396-4DC5-C6CEFE53309D}"/>
              </a:ext>
            </a:extLst>
          </p:cNvPr>
          <p:cNvCxnSpPr>
            <a:cxnSpLocks/>
          </p:cNvCxnSpPr>
          <p:nvPr/>
        </p:nvCxnSpPr>
        <p:spPr>
          <a:xfrm>
            <a:off x="8220547" y="4200944"/>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8" name="직선 화살표 연결선 202">
            <a:extLst>
              <a:ext uri="{FF2B5EF4-FFF2-40B4-BE49-F238E27FC236}">
                <a16:creationId xmlns:a16="http://schemas.microsoft.com/office/drawing/2014/main" id="{A15E2D0E-FCA2-EB93-D8AB-31A2B0BE635B}"/>
              </a:ext>
            </a:extLst>
          </p:cNvPr>
          <p:cNvCxnSpPr>
            <a:cxnSpLocks/>
          </p:cNvCxnSpPr>
          <p:nvPr/>
        </p:nvCxnSpPr>
        <p:spPr>
          <a:xfrm>
            <a:off x="8220547" y="4468025"/>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9" name="직선 화살표 연결선 203">
            <a:extLst>
              <a:ext uri="{FF2B5EF4-FFF2-40B4-BE49-F238E27FC236}">
                <a16:creationId xmlns:a16="http://schemas.microsoft.com/office/drawing/2014/main" id="{922FD222-0A91-79EB-8991-DDB3CF280455}"/>
              </a:ext>
            </a:extLst>
          </p:cNvPr>
          <p:cNvCxnSpPr>
            <a:cxnSpLocks/>
          </p:cNvCxnSpPr>
          <p:nvPr/>
        </p:nvCxnSpPr>
        <p:spPr>
          <a:xfrm>
            <a:off x="8220547" y="4739776"/>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30" name="사다리꼴 181">
            <a:extLst>
              <a:ext uri="{FF2B5EF4-FFF2-40B4-BE49-F238E27FC236}">
                <a16:creationId xmlns:a16="http://schemas.microsoft.com/office/drawing/2014/main" id="{7CEB3216-6FD4-A907-D9DD-0B09BEA105DC}"/>
              </a:ext>
            </a:extLst>
          </p:cNvPr>
          <p:cNvSpPr/>
          <p:nvPr/>
        </p:nvSpPr>
        <p:spPr>
          <a:xfrm rot="5400000">
            <a:off x="8185902" y="3987373"/>
            <a:ext cx="465643"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31" name="사다리꼴 184">
            <a:extLst>
              <a:ext uri="{FF2B5EF4-FFF2-40B4-BE49-F238E27FC236}">
                <a16:creationId xmlns:a16="http://schemas.microsoft.com/office/drawing/2014/main" id="{8125F3A5-1CD2-B553-2A9F-AE69DACD95F1}"/>
              </a:ext>
            </a:extLst>
          </p:cNvPr>
          <p:cNvSpPr/>
          <p:nvPr/>
        </p:nvSpPr>
        <p:spPr>
          <a:xfrm rot="5400000">
            <a:off x="8185906" y="4524979"/>
            <a:ext cx="465644"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32" name="TextBox 31">
            <a:extLst>
              <a:ext uri="{FF2B5EF4-FFF2-40B4-BE49-F238E27FC236}">
                <a16:creationId xmlns:a16="http://schemas.microsoft.com/office/drawing/2014/main" id="{61466265-E8C1-3A12-B723-2136455C6669}"/>
              </a:ext>
            </a:extLst>
          </p:cNvPr>
          <p:cNvSpPr txBox="1"/>
          <p:nvPr/>
        </p:nvSpPr>
        <p:spPr>
          <a:xfrm>
            <a:off x="7529872" y="3197287"/>
            <a:ext cx="879263"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DLB</a:t>
            </a:r>
            <a:endParaRPr lang="ko-KR" altLang="en-US" dirty="0">
              <a:solidFill>
                <a:schemeClr val="tx1">
                  <a:lumMod val="75000"/>
                  <a:lumOff val="25000"/>
                </a:schemeClr>
              </a:solidFill>
              <a:cs typeface="Arial" panose="020B0604020202020204" pitchFamily="34" charset="0"/>
            </a:endParaRPr>
          </a:p>
        </p:txBody>
      </p:sp>
      <p:sp>
        <p:nvSpPr>
          <p:cNvPr id="33" name="TextBox 32">
            <a:extLst>
              <a:ext uri="{FF2B5EF4-FFF2-40B4-BE49-F238E27FC236}">
                <a16:creationId xmlns:a16="http://schemas.microsoft.com/office/drawing/2014/main" id="{6E56A704-DC0D-60F8-BF62-22E96567E4F3}"/>
              </a:ext>
            </a:extLst>
          </p:cNvPr>
          <p:cNvSpPr txBox="1"/>
          <p:nvPr/>
        </p:nvSpPr>
        <p:spPr>
          <a:xfrm>
            <a:off x="9119861" y="3193080"/>
            <a:ext cx="1638592"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worker cores</a:t>
            </a:r>
            <a:endParaRPr lang="ko-KR" altLang="en-US" dirty="0">
              <a:solidFill>
                <a:schemeClr val="tx1">
                  <a:lumMod val="75000"/>
                  <a:lumOff val="25000"/>
                </a:schemeClr>
              </a:solidFill>
              <a:cs typeface="Arial" panose="020B0604020202020204" pitchFamily="34" charset="0"/>
            </a:endParaRPr>
          </a:p>
        </p:txBody>
      </p:sp>
      <p:sp>
        <p:nvSpPr>
          <p:cNvPr id="34" name="TextBox 33">
            <a:extLst>
              <a:ext uri="{FF2B5EF4-FFF2-40B4-BE49-F238E27FC236}">
                <a16:creationId xmlns:a16="http://schemas.microsoft.com/office/drawing/2014/main" id="{A51C436D-0573-D129-E577-68FED9B3D464}"/>
              </a:ext>
            </a:extLst>
          </p:cNvPr>
          <p:cNvSpPr txBox="1"/>
          <p:nvPr/>
        </p:nvSpPr>
        <p:spPr>
          <a:xfrm>
            <a:off x="9512998" y="4174805"/>
            <a:ext cx="686316"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LLC</a:t>
            </a:r>
            <a:endParaRPr lang="ko-KR" altLang="en-US" dirty="0">
              <a:solidFill>
                <a:schemeClr val="tx1">
                  <a:lumMod val="75000"/>
                  <a:lumOff val="25000"/>
                </a:schemeClr>
              </a:solidFill>
              <a:cs typeface="Arial" panose="020B0604020202020204" pitchFamily="34" charset="0"/>
            </a:endParaRPr>
          </a:p>
        </p:txBody>
      </p:sp>
      <p:sp>
        <p:nvSpPr>
          <p:cNvPr id="35" name="TextBox 34">
            <a:extLst>
              <a:ext uri="{FF2B5EF4-FFF2-40B4-BE49-F238E27FC236}">
                <a16:creationId xmlns:a16="http://schemas.microsoft.com/office/drawing/2014/main" id="{9E714B12-E57C-B2A3-B814-B29B004DC13B}"/>
              </a:ext>
            </a:extLst>
          </p:cNvPr>
          <p:cNvSpPr txBox="1"/>
          <p:nvPr/>
        </p:nvSpPr>
        <p:spPr>
          <a:xfrm>
            <a:off x="8985655" y="4276481"/>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36" name="TextBox 35">
            <a:extLst>
              <a:ext uri="{FF2B5EF4-FFF2-40B4-BE49-F238E27FC236}">
                <a16:creationId xmlns:a16="http://schemas.microsoft.com/office/drawing/2014/main" id="{3BFFF834-8F48-2074-4142-61B823BEDD6D}"/>
              </a:ext>
            </a:extLst>
          </p:cNvPr>
          <p:cNvSpPr txBox="1"/>
          <p:nvPr/>
        </p:nvSpPr>
        <p:spPr>
          <a:xfrm>
            <a:off x="8985655" y="4528124"/>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cxnSp>
        <p:nvCxnSpPr>
          <p:cNvPr id="37" name="직선 화살표 연결선 60">
            <a:extLst>
              <a:ext uri="{FF2B5EF4-FFF2-40B4-BE49-F238E27FC236}">
                <a16:creationId xmlns:a16="http://schemas.microsoft.com/office/drawing/2014/main" id="{7F66492C-38A3-441F-A623-BACC17A90416}"/>
              </a:ext>
            </a:extLst>
          </p:cNvPr>
          <p:cNvCxnSpPr>
            <a:cxnSpLocks/>
          </p:cNvCxnSpPr>
          <p:nvPr/>
        </p:nvCxnSpPr>
        <p:spPr>
          <a:xfrm>
            <a:off x="8520905" y="4615133"/>
            <a:ext cx="456338" cy="0"/>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38" name="연결선: 꺾임 302">
            <a:extLst>
              <a:ext uri="{FF2B5EF4-FFF2-40B4-BE49-F238E27FC236}">
                <a16:creationId xmlns:a16="http://schemas.microsoft.com/office/drawing/2014/main" id="{7AE76ED8-9F5E-49C6-9C2A-261460F0ADA8}"/>
              </a:ext>
            </a:extLst>
          </p:cNvPr>
          <p:cNvCxnSpPr>
            <a:cxnSpLocks/>
            <a:stCxn id="36" idx="3"/>
            <a:endCxn id="134" idx="2"/>
          </p:cNvCxnSpPr>
          <p:nvPr/>
        </p:nvCxnSpPr>
        <p:spPr>
          <a:xfrm flipV="1">
            <a:off x="9341748" y="4184472"/>
            <a:ext cx="284819" cy="448992"/>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39" name="직사각형 21">
            <a:extLst>
              <a:ext uri="{FF2B5EF4-FFF2-40B4-BE49-F238E27FC236}">
                <a16:creationId xmlns:a16="http://schemas.microsoft.com/office/drawing/2014/main" id="{7B024792-DAC3-7315-F268-2509BA09EA88}"/>
              </a:ext>
            </a:extLst>
          </p:cNvPr>
          <p:cNvSpPr/>
          <p:nvPr/>
        </p:nvSpPr>
        <p:spPr>
          <a:xfrm rot="16200000">
            <a:off x="5412059" y="4463601"/>
            <a:ext cx="2464961" cy="445202"/>
          </a:xfrm>
          <a:prstGeom prst="rect">
            <a:avLst/>
          </a:prstGeom>
          <a:solidFill>
            <a:srgbClr val="A6A6A6">
              <a:alpha val="98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dirty="0">
              <a:solidFill>
                <a:schemeClr val="bg1"/>
              </a:solidFill>
              <a:cs typeface="Arial" panose="020B0604020202020204" pitchFamily="34" charset="0"/>
            </a:endParaRPr>
          </a:p>
        </p:txBody>
      </p:sp>
      <p:sp>
        <p:nvSpPr>
          <p:cNvPr id="40" name="TextBox 286">
            <a:extLst>
              <a:ext uri="{FF2B5EF4-FFF2-40B4-BE49-F238E27FC236}">
                <a16:creationId xmlns:a16="http://schemas.microsoft.com/office/drawing/2014/main" id="{6143262E-B4D3-DD65-4093-1B8E1209C8FF}"/>
              </a:ext>
            </a:extLst>
          </p:cNvPr>
          <p:cNvSpPr txBox="1"/>
          <p:nvPr/>
        </p:nvSpPr>
        <p:spPr>
          <a:xfrm rot="5400000">
            <a:off x="6281558" y="3650392"/>
            <a:ext cx="722316" cy="369332"/>
          </a:xfrm>
          <a:prstGeom prst="rect">
            <a:avLst/>
          </a:prstGeom>
          <a:noFill/>
          <a:ln>
            <a:noFill/>
          </a:ln>
        </p:spPr>
        <p:txBody>
          <a:bodyPr wrap="square">
            <a:spAutoFit/>
          </a:bodyPr>
          <a:lstStyle/>
          <a:p>
            <a:pPr algn="ctr"/>
            <a:r>
              <a:rPr lang="en-US" altLang="ko-KR" dirty="0">
                <a:solidFill>
                  <a:schemeClr val="bg1"/>
                </a:solidFill>
                <a:cs typeface="Arial" panose="020B0604020202020204" pitchFamily="34" charset="0"/>
              </a:rPr>
              <a:t>PCIe</a:t>
            </a:r>
            <a:r>
              <a:rPr lang="ko-KR" altLang="en-US" dirty="0">
                <a:solidFill>
                  <a:schemeClr val="bg1"/>
                </a:solidFill>
                <a:cs typeface="Arial" panose="020B0604020202020204" pitchFamily="34" charset="0"/>
              </a:rPr>
              <a:t>              </a:t>
            </a:r>
            <a:endParaRPr lang="en-US" altLang="ko-KR" dirty="0">
              <a:solidFill>
                <a:schemeClr val="bg1"/>
              </a:solidFill>
              <a:cs typeface="Arial" panose="020B0604020202020204" pitchFamily="34" charset="0"/>
            </a:endParaRPr>
          </a:p>
        </p:txBody>
      </p:sp>
      <p:sp>
        <p:nvSpPr>
          <p:cNvPr id="43" name="TextBox 42">
            <a:extLst>
              <a:ext uri="{FF2B5EF4-FFF2-40B4-BE49-F238E27FC236}">
                <a16:creationId xmlns:a16="http://schemas.microsoft.com/office/drawing/2014/main" id="{599A12F0-77D3-B2C6-C248-FB971B79638C}"/>
              </a:ext>
            </a:extLst>
          </p:cNvPr>
          <p:cNvSpPr txBox="1"/>
          <p:nvPr/>
        </p:nvSpPr>
        <p:spPr>
          <a:xfrm>
            <a:off x="8985655" y="4780485"/>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4" name="TextBox 3">
            <a:extLst>
              <a:ext uri="{FF2B5EF4-FFF2-40B4-BE49-F238E27FC236}">
                <a16:creationId xmlns:a16="http://schemas.microsoft.com/office/drawing/2014/main" id="{DAC0172E-2C74-2629-43FC-232DD6F4523D}"/>
              </a:ext>
            </a:extLst>
          </p:cNvPr>
          <p:cNvSpPr txBox="1"/>
          <p:nvPr/>
        </p:nvSpPr>
        <p:spPr>
          <a:xfrm>
            <a:off x="10123551" y="4553739"/>
            <a:ext cx="598181" cy="47310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credit</a:t>
            </a:r>
          </a:p>
          <a:p>
            <a:r>
              <a:rPr lang="en-US" altLang="ko-KR" sz="1400" dirty="0">
                <a:latin typeface="+mn-lt"/>
              </a:rPr>
              <a:t>pool</a:t>
            </a:r>
            <a:endParaRPr lang="ko-KR" altLang="en-US" sz="1400" dirty="0">
              <a:latin typeface="+mn-lt"/>
            </a:endParaRPr>
          </a:p>
        </p:txBody>
      </p:sp>
      <p:cxnSp>
        <p:nvCxnSpPr>
          <p:cNvPr id="41" name="직선 화살표 연결선 60">
            <a:extLst>
              <a:ext uri="{FF2B5EF4-FFF2-40B4-BE49-F238E27FC236}">
                <a16:creationId xmlns:a16="http://schemas.microsoft.com/office/drawing/2014/main" id="{D5CCEE5D-59FC-11AE-F230-C697984FFDD7}"/>
              </a:ext>
            </a:extLst>
          </p:cNvPr>
          <p:cNvCxnSpPr>
            <a:cxnSpLocks/>
          </p:cNvCxnSpPr>
          <p:nvPr/>
        </p:nvCxnSpPr>
        <p:spPr>
          <a:xfrm>
            <a:off x="10422642" y="4174805"/>
            <a:ext cx="5508" cy="398508"/>
          </a:xfrm>
          <a:prstGeom prst="straightConnector1">
            <a:avLst/>
          </a:prstGeom>
          <a:noFill/>
          <a:ln w="38100">
            <a:solidFill>
              <a:srgbClr val="E391A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65" name="TextBox 64">
            <a:extLst>
              <a:ext uri="{FF2B5EF4-FFF2-40B4-BE49-F238E27FC236}">
                <a16:creationId xmlns:a16="http://schemas.microsoft.com/office/drawing/2014/main" id="{549097FC-6B43-6158-131F-9F178A2E6898}"/>
              </a:ext>
            </a:extLst>
          </p:cNvPr>
          <p:cNvSpPr txBox="1"/>
          <p:nvPr/>
        </p:nvSpPr>
        <p:spPr>
          <a:xfrm>
            <a:off x="2924882" y="3863984"/>
            <a:ext cx="1973487" cy="369332"/>
          </a:xfrm>
          <a:prstGeom prst="rect">
            <a:avLst/>
          </a:prstGeom>
          <a:noFill/>
        </p:spPr>
        <p:txBody>
          <a:bodyPr wrap="square" rtlCol="0">
            <a:spAutoFit/>
          </a:bodyPr>
          <a:lstStyle/>
          <a:p>
            <a:r>
              <a:rPr lang="en-US" dirty="0"/>
              <a:t>RDMA Write QEs</a:t>
            </a:r>
          </a:p>
        </p:txBody>
      </p:sp>
      <p:pic>
        <p:nvPicPr>
          <p:cNvPr id="70" name="Picture 6" descr="Network Interface Card - Free computer icons">
            <a:extLst>
              <a:ext uri="{FF2B5EF4-FFF2-40B4-BE49-F238E27FC236}">
                <a16:creationId xmlns:a16="http://schemas.microsoft.com/office/drawing/2014/main" id="{3C217BC3-1528-100F-70CA-B272984100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5150336" y="3945892"/>
            <a:ext cx="1503280" cy="1493399"/>
          </a:xfrm>
          <a:prstGeom prst="rect">
            <a:avLst/>
          </a:prstGeom>
          <a:noFill/>
          <a:extLst>
            <a:ext uri="{909E8E84-426E-40DD-AFC4-6F175D3DCCD1}">
              <a14:hiddenFill xmlns:a14="http://schemas.microsoft.com/office/drawing/2010/main">
                <a:solidFill>
                  <a:srgbClr val="FFFFFF"/>
                </a:solidFill>
              </a14:hiddenFill>
            </a:ext>
          </a:extLst>
        </p:spPr>
      </p:pic>
      <p:sp>
        <p:nvSpPr>
          <p:cNvPr id="71" name="Arrow: Right 70">
            <a:extLst>
              <a:ext uri="{FF2B5EF4-FFF2-40B4-BE49-F238E27FC236}">
                <a16:creationId xmlns:a16="http://schemas.microsoft.com/office/drawing/2014/main" id="{7E9FD7BF-92C2-4996-B813-148C2E84B96E}"/>
              </a:ext>
            </a:extLst>
          </p:cNvPr>
          <p:cNvSpPr/>
          <p:nvPr/>
        </p:nvSpPr>
        <p:spPr>
          <a:xfrm>
            <a:off x="5573395" y="3986928"/>
            <a:ext cx="1838325" cy="593584"/>
          </a:xfrm>
          <a:prstGeom prst="righ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 </a:t>
            </a:r>
            <a:r>
              <a:rPr lang="en-US" b="1" dirty="0" err="1">
                <a:solidFill>
                  <a:schemeClr val="bg1"/>
                </a:solidFill>
              </a:rPr>
              <a:t>EnQ</a:t>
            </a:r>
            <a:endParaRPr lang="en-US" b="1" dirty="0">
              <a:solidFill>
                <a:schemeClr val="bg1"/>
              </a:solidFill>
            </a:endParaRPr>
          </a:p>
        </p:txBody>
      </p:sp>
      <p:cxnSp>
        <p:nvCxnSpPr>
          <p:cNvPr id="72" name="Straight Arrow Connector 71">
            <a:extLst>
              <a:ext uri="{FF2B5EF4-FFF2-40B4-BE49-F238E27FC236}">
                <a16:creationId xmlns:a16="http://schemas.microsoft.com/office/drawing/2014/main" id="{C5BF3439-F764-E097-FC2F-1A0AEC1B2008}"/>
              </a:ext>
            </a:extLst>
          </p:cNvPr>
          <p:cNvCxnSpPr>
            <a:cxnSpLocks/>
            <a:endCxn id="71" idx="1"/>
          </p:cNvCxnSpPr>
          <p:nvPr/>
        </p:nvCxnSpPr>
        <p:spPr>
          <a:xfrm flipV="1">
            <a:off x="2737748" y="4283720"/>
            <a:ext cx="2835647" cy="7955"/>
          </a:xfrm>
          <a:prstGeom prst="straightConnector1">
            <a:avLst/>
          </a:prstGeom>
          <a:ln w="76200">
            <a:solidFill>
              <a:srgbClr val="01A0A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FE0E2455-89BB-CC19-A149-C5BBE1B64BEA}"/>
              </a:ext>
            </a:extLst>
          </p:cNvPr>
          <p:cNvCxnSpPr>
            <a:cxnSpLocks/>
            <a:endCxn id="7" idx="1"/>
          </p:cNvCxnSpPr>
          <p:nvPr/>
        </p:nvCxnSpPr>
        <p:spPr>
          <a:xfrm>
            <a:off x="2745415" y="5080964"/>
            <a:ext cx="4316783" cy="630587"/>
          </a:xfrm>
          <a:prstGeom prst="bentConnector3">
            <a:avLst>
              <a:gd name="adj1" fmla="val 89423"/>
            </a:avLst>
          </a:prstGeom>
          <a:ln w="571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14F57995-E935-9445-D207-1C8201598729}"/>
              </a:ext>
            </a:extLst>
          </p:cNvPr>
          <p:cNvSpPr txBox="1"/>
          <p:nvPr/>
        </p:nvSpPr>
        <p:spPr>
          <a:xfrm>
            <a:off x="2924882" y="5135751"/>
            <a:ext cx="1973487" cy="369332"/>
          </a:xfrm>
          <a:prstGeom prst="rect">
            <a:avLst/>
          </a:prstGeom>
          <a:noFill/>
        </p:spPr>
        <p:txBody>
          <a:bodyPr wrap="square" rtlCol="0">
            <a:spAutoFit/>
          </a:bodyPr>
          <a:lstStyle/>
          <a:p>
            <a:r>
              <a:rPr lang="en-US" dirty="0"/>
              <a:t>Data/Requests</a:t>
            </a:r>
          </a:p>
        </p:txBody>
      </p:sp>
      <p:cxnSp>
        <p:nvCxnSpPr>
          <p:cNvPr id="62" name="연결선: 꺾임 323">
            <a:extLst>
              <a:ext uri="{FF2B5EF4-FFF2-40B4-BE49-F238E27FC236}">
                <a16:creationId xmlns:a16="http://schemas.microsoft.com/office/drawing/2014/main" id="{0D2C9A00-D122-CFDB-9B57-DD792ADBD1BE}"/>
              </a:ext>
            </a:extLst>
          </p:cNvPr>
          <p:cNvCxnSpPr>
            <a:cxnSpLocks/>
            <a:endCxn id="4" idx="2"/>
          </p:cNvCxnSpPr>
          <p:nvPr/>
        </p:nvCxnSpPr>
        <p:spPr>
          <a:xfrm>
            <a:off x="5901976" y="4775221"/>
            <a:ext cx="4520666" cy="251621"/>
          </a:xfrm>
          <a:prstGeom prst="bentConnector4">
            <a:avLst>
              <a:gd name="adj1" fmla="val 23936"/>
              <a:gd name="adj2" fmla="val 190851"/>
            </a:avLst>
          </a:prstGeom>
          <a:noFill/>
          <a:ln w="38100">
            <a:solidFill>
              <a:srgbClr val="E391A0"/>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83" name="Straight Arrow Connector 82">
            <a:extLst>
              <a:ext uri="{FF2B5EF4-FFF2-40B4-BE49-F238E27FC236}">
                <a16:creationId xmlns:a16="http://schemas.microsoft.com/office/drawing/2014/main" id="{7A9E3CAC-C527-C7A8-B978-B787EF85F629}"/>
              </a:ext>
            </a:extLst>
          </p:cNvPr>
          <p:cNvCxnSpPr>
            <a:cxnSpLocks/>
          </p:cNvCxnSpPr>
          <p:nvPr/>
        </p:nvCxnSpPr>
        <p:spPr>
          <a:xfrm flipV="1">
            <a:off x="2765826" y="4778905"/>
            <a:ext cx="3402201" cy="11385"/>
          </a:xfrm>
          <a:prstGeom prst="straightConnector1">
            <a:avLst/>
          </a:prstGeom>
          <a:ln w="76200">
            <a:solidFill>
              <a:srgbClr val="E391A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2637565F-81C8-85D1-4456-72C59EC296BA}"/>
              </a:ext>
            </a:extLst>
          </p:cNvPr>
          <p:cNvSpPr txBox="1"/>
          <p:nvPr/>
        </p:nvSpPr>
        <p:spPr>
          <a:xfrm>
            <a:off x="2915976" y="4433444"/>
            <a:ext cx="1973487" cy="369332"/>
          </a:xfrm>
          <a:prstGeom prst="rect">
            <a:avLst/>
          </a:prstGeom>
          <a:noFill/>
        </p:spPr>
        <p:txBody>
          <a:bodyPr wrap="square" rtlCol="0">
            <a:spAutoFit/>
          </a:bodyPr>
          <a:lstStyle/>
          <a:p>
            <a:r>
              <a:rPr lang="en-US" dirty="0"/>
              <a:t>RDMA Atomic</a:t>
            </a:r>
          </a:p>
        </p:txBody>
      </p:sp>
      <p:sp>
        <p:nvSpPr>
          <p:cNvPr id="92" name="TextBox 91">
            <a:extLst>
              <a:ext uri="{FF2B5EF4-FFF2-40B4-BE49-F238E27FC236}">
                <a16:creationId xmlns:a16="http://schemas.microsoft.com/office/drawing/2014/main" id="{ECD353BD-F1CD-1B91-456C-E99F5231AE15}"/>
              </a:ext>
            </a:extLst>
          </p:cNvPr>
          <p:cNvSpPr txBox="1"/>
          <p:nvPr/>
        </p:nvSpPr>
        <p:spPr>
          <a:xfrm>
            <a:off x="5173687" y="6342407"/>
            <a:ext cx="3506376" cy="240959"/>
          </a:xfrm>
          <a:prstGeom prst="rect">
            <a:avLst/>
          </a:prstGeom>
          <a:noFill/>
          <a:ln>
            <a:noFill/>
          </a:ln>
        </p:spPr>
        <p:txBody>
          <a:bodyPr wrap="square" lIns="0" tIns="36000" rIns="0" bIns="0" anchor="b">
            <a:spAutoFit/>
          </a:bodyPr>
          <a:lstStyle>
            <a:defPPr>
              <a:defRPr lang="en-US"/>
            </a:defPPr>
            <a:lvl1pPr algn="ctr">
              <a:lnSpc>
                <a:spcPct val="80000"/>
              </a:lnSpc>
              <a:defRPr sz="1100" spc="-20">
                <a:solidFill>
                  <a:schemeClr val="tx1">
                    <a:lumMod val="65000"/>
                    <a:lumOff val="35000"/>
                  </a:schemeClr>
                </a:solidFill>
                <a:latin typeface="Arial" panose="020B0604020202020204" pitchFamily="34" charset="0"/>
                <a:cs typeface="Arial" panose="020B0604020202020204" pitchFamily="34" charset="0"/>
              </a:defRPr>
            </a:lvl1pPr>
          </a:lstStyle>
          <a:p>
            <a:r>
              <a:rPr lang="en-US" altLang="ko-KR" sz="1600" dirty="0">
                <a:solidFill>
                  <a:srgbClr val="E391A0"/>
                </a:solidFill>
                <a:latin typeface="+mn-lt"/>
              </a:rPr>
              <a:t>PCIe Atomic (CAS) acquire DLB credits</a:t>
            </a:r>
            <a:endParaRPr lang="ko-KR" altLang="en-US" sz="1600" dirty="0">
              <a:solidFill>
                <a:srgbClr val="E391A0"/>
              </a:solidFill>
              <a:latin typeface="+mn-lt"/>
            </a:endParaRPr>
          </a:p>
        </p:txBody>
      </p:sp>
      <p:cxnSp>
        <p:nvCxnSpPr>
          <p:cNvPr id="93" name="직선 연결선 27">
            <a:extLst>
              <a:ext uri="{FF2B5EF4-FFF2-40B4-BE49-F238E27FC236}">
                <a16:creationId xmlns:a16="http://schemas.microsoft.com/office/drawing/2014/main" id="{BCB566E4-D1FB-2BBC-35C3-CE03DB8DDC7E}"/>
              </a:ext>
            </a:extLst>
          </p:cNvPr>
          <p:cNvCxnSpPr>
            <a:cxnSpLocks/>
            <a:endCxn id="92" idx="0"/>
          </p:cNvCxnSpPr>
          <p:nvPr/>
        </p:nvCxnSpPr>
        <p:spPr>
          <a:xfrm flipH="1">
            <a:off x="6926875" y="5228750"/>
            <a:ext cx="107677" cy="1113657"/>
          </a:xfrm>
          <a:prstGeom prst="line">
            <a:avLst/>
          </a:prstGeom>
          <a:ln w="19050">
            <a:solidFill>
              <a:srgbClr val="E391A0"/>
            </a:solidFill>
            <a:prstDash val="sysDash"/>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35ECDE30-2961-2883-3077-9E1EC8A09057}"/>
              </a:ext>
            </a:extLst>
          </p:cNvPr>
          <p:cNvSpPr txBox="1"/>
          <p:nvPr/>
        </p:nvSpPr>
        <p:spPr>
          <a:xfrm>
            <a:off x="8912132" y="2500701"/>
            <a:ext cx="1523385" cy="437936"/>
          </a:xfrm>
          <a:prstGeom prst="rect">
            <a:avLst/>
          </a:prstGeom>
          <a:noFill/>
          <a:ln>
            <a:noFill/>
          </a:ln>
        </p:spPr>
        <p:txBody>
          <a:bodyPr wrap="square" lIns="0" tIns="36000" rIns="0" bIns="0" anchor="b">
            <a:spAutoFit/>
          </a:bodyPr>
          <a:lstStyle/>
          <a:p>
            <a:pPr algn="ctr">
              <a:lnSpc>
                <a:spcPct val="80000"/>
              </a:lnSpc>
            </a:pPr>
            <a:r>
              <a:rPr lang="en-US" altLang="ko-KR" sz="1600" spc="-20" dirty="0">
                <a:solidFill>
                  <a:srgbClr val="E391A0"/>
                </a:solidFill>
                <a:cs typeface="Arial" panose="020B0604020202020204" pitchFamily="34" charset="0"/>
              </a:rPr>
              <a:t>CPU atomically return credits</a:t>
            </a:r>
            <a:endParaRPr lang="ko-KR" altLang="en-US" sz="1600" spc="-20" dirty="0">
              <a:solidFill>
                <a:srgbClr val="E391A0"/>
              </a:solidFill>
              <a:cs typeface="Arial" panose="020B0604020202020204" pitchFamily="34" charset="0"/>
            </a:endParaRPr>
          </a:p>
        </p:txBody>
      </p:sp>
      <p:cxnSp>
        <p:nvCxnSpPr>
          <p:cNvPr id="96" name="직선 연결선 70">
            <a:extLst>
              <a:ext uri="{FF2B5EF4-FFF2-40B4-BE49-F238E27FC236}">
                <a16:creationId xmlns:a16="http://schemas.microsoft.com/office/drawing/2014/main" id="{0F453965-AB24-6C3D-2A5E-12A39C319708}"/>
              </a:ext>
            </a:extLst>
          </p:cNvPr>
          <p:cNvCxnSpPr>
            <a:cxnSpLocks/>
            <a:endCxn id="95" idx="2"/>
          </p:cNvCxnSpPr>
          <p:nvPr/>
        </p:nvCxnSpPr>
        <p:spPr>
          <a:xfrm flipH="1" flipV="1">
            <a:off x="9673825" y="2938637"/>
            <a:ext cx="753715" cy="1436334"/>
          </a:xfrm>
          <a:prstGeom prst="line">
            <a:avLst/>
          </a:prstGeom>
          <a:ln w="19050">
            <a:solidFill>
              <a:srgbClr val="E391A0"/>
            </a:solidFill>
            <a:prstDash val="sysDash"/>
          </a:ln>
        </p:spPr>
        <p:style>
          <a:lnRef idx="1">
            <a:schemeClr val="accent1"/>
          </a:lnRef>
          <a:fillRef idx="0">
            <a:schemeClr val="accent1"/>
          </a:fillRef>
          <a:effectRef idx="0">
            <a:schemeClr val="accent1"/>
          </a:effectRef>
          <a:fontRef idx="minor">
            <a:schemeClr val="tx1"/>
          </a:fontRef>
        </p:style>
      </p:cxnSp>
      <p:sp>
        <p:nvSpPr>
          <p:cNvPr id="244" name="Slide Number Placeholder 243">
            <a:extLst>
              <a:ext uri="{FF2B5EF4-FFF2-40B4-BE49-F238E27FC236}">
                <a16:creationId xmlns:a16="http://schemas.microsoft.com/office/drawing/2014/main" id="{854C81AA-7D2D-201A-1A76-9539AEC14F26}"/>
              </a:ext>
            </a:extLst>
          </p:cNvPr>
          <p:cNvSpPr>
            <a:spLocks noGrp="1"/>
          </p:cNvSpPr>
          <p:nvPr>
            <p:ph type="sldNum" sz="quarter" idx="12"/>
          </p:nvPr>
        </p:nvSpPr>
        <p:spPr/>
        <p:txBody>
          <a:bodyPr/>
          <a:lstStyle/>
          <a:p>
            <a:fld id="{E23A660C-4BA6-8146-88A2-8F54BEB04FB8}" type="slidenum">
              <a:rPr lang="en-US" smtClean="0"/>
              <a:t>23</a:t>
            </a:fld>
            <a:endParaRPr lang="en-US" dirty="0"/>
          </a:p>
        </p:txBody>
      </p:sp>
      <p:sp>
        <p:nvSpPr>
          <p:cNvPr id="42" name="직사각형 7">
            <a:extLst>
              <a:ext uri="{FF2B5EF4-FFF2-40B4-BE49-F238E27FC236}">
                <a16:creationId xmlns:a16="http://schemas.microsoft.com/office/drawing/2014/main" id="{E23B7A33-0CCF-DD0E-50B7-537D6DBCF0D0}"/>
              </a:ext>
            </a:extLst>
          </p:cNvPr>
          <p:cNvSpPr/>
          <p:nvPr/>
        </p:nvSpPr>
        <p:spPr>
          <a:xfrm rot="16200000">
            <a:off x="844587" y="4608943"/>
            <a:ext cx="3341127" cy="332555"/>
          </a:xfrm>
          <a:prstGeom prst="rect">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cs typeface="Arial" panose="020B0604020202020204" pitchFamily="34" charset="0"/>
            </a:endParaRPr>
          </a:p>
        </p:txBody>
      </p:sp>
      <p:grpSp>
        <p:nvGrpSpPr>
          <p:cNvPr id="60" name="그룹 10">
            <a:extLst>
              <a:ext uri="{FF2B5EF4-FFF2-40B4-BE49-F238E27FC236}">
                <a16:creationId xmlns:a16="http://schemas.microsoft.com/office/drawing/2014/main" id="{0A93F20C-46FA-08CA-9330-B7BAAC059364}"/>
              </a:ext>
            </a:extLst>
          </p:cNvPr>
          <p:cNvGrpSpPr/>
          <p:nvPr/>
        </p:nvGrpSpPr>
        <p:grpSpPr>
          <a:xfrm>
            <a:off x="2220079" y="4588767"/>
            <a:ext cx="161167" cy="746989"/>
            <a:chOff x="5841877" y="1854506"/>
            <a:chExt cx="213482" cy="646910"/>
          </a:xfrm>
          <a:solidFill>
            <a:schemeClr val="accent3"/>
          </a:solidFill>
        </p:grpSpPr>
        <p:sp>
          <p:nvSpPr>
            <p:cNvPr id="63" name="직사각형 14">
              <a:extLst>
                <a:ext uri="{FF2B5EF4-FFF2-40B4-BE49-F238E27FC236}">
                  <a16:creationId xmlns:a16="http://schemas.microsoft.com/office/drawing/2014/main" id="{32380D19-909E-0B20-B2ED-418FFCAC15FD}"/>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66" name="직사각형 15">
              <a:extLst>
                <a:ext uri="{FF2B5EF4-FFF2-40B4-BE49-F238E27FC236}">
                  <a16:creationId xmlns:a16="http://schemas.microsoft.com/office/drawing/2014/main" id="{084A0FAA-36AC-44EC-0661-3E67B50D18CB}"/>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grpSp>
      <p:grpSp>
        <p:nvGrpSpPr>
          <p:cNvPr id="67" name="그룹 254">
            <a:extLst>
              <a:ext uri="{FF2B5EF4-FFF2-40B4-BE49-F238E27FC236}">
                <a16:creationId xmlns:a16="http://schemas.microsoft.com/office/drawing/2014/main" id="{D6AEFEC9-57B1-9C1E-A593-C02DD59C1F41}"/>
              </a:ext>
            </a:extLst>
          </p:cNvPr>
          <p:cNvGrpSpPr/>
          <p:nvPr/>
        </p:nvGrpSpPr>
        <p:grpSpPr>
          <a:xfrm>
            <a:off x="2220079" y="3448584"/>
            <a:ext cx="161167" cy="746989"/>
            <a:chOff x="5841877" y="1854506"/>
            <a:chExt cx="213482" cy="646910"/>
          </a:xfrm>
          <a:solidFill>
            <a:schemeClr val="accent3"/>
          </a:solidFill>
        </p:grpSpPr>
        <p:sp>
          <p:nvSpPr>
            <p:cNvPr id="68" name="직사각형 255">
              <a:extLst>
                <a:ext uri="{FF2B5EF4-FFF2-40B4-BE49-F238E27FC236}">
                  <a16:creationId xmlns:a16="http://schemas.microsoft.com/office/drawing/2014/main" id="{C7DA2C9C-0207-3E51-F9FF-31214839694B}"/>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69" name="직사각형 256">
              <a:extLst>
                <a:ext uri="{FF2B5EF4-FFF2-40B4-BE49-F238E27FC236}">
                  <a16:creationId xmlns:a16="http://schemas.microsoft.com/office/drawing/2014/main" id="{6B28728F-6428-B66B-F6E5-B72D97298752}"/>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cs typeface="Arial" panose="020B0604020202020204" pitchFamily="34" charset="0"/>
              </a:endParaRPr>
            </a:p>
          </p:txBody>
        </p:sp>
      </p:grpSp>
      <p:grpSp>
        <p:nvGrpSpPr>
          <p:cNvPr id="76" name="그룹 269">
            <a:extLst>
              <a:ext uri="{FF2B5EF4-FFF2-40B4-BE49-F238E27FC236}">
                <a16:creationId xmlns:a16="http://schemas.microsoft.com/office/drawing/2014/main" id="{8665853A-11EB-3FBB-8827-02A02564D6FB}"/>
              </a:ext>
            </a:extLst>
          </p:cNvPr>
          <p:cNvGrpSpPr/>
          <p:nvPr/>
        </p:nvGrpSpPr>
        <p:grpSpPr>
          <a:xfrm>
            <a:off x="2220079" y="5698794"/>
            <a:ext cx="161167" cy="746989"/>
            <a:chOff x="5841877" y="1854506"/>
            <a:chExt cx="213482" cy="646910"/>
          </a:xfrm>
          <a:solidFill>
            <a:schemeClr val="accent3"/>
          </a:solidFill>
        </p:grpSpPr>
        <p:sp>
          <p:nvSpPr>
            <p:cNvPr id="77" name="직사각형 270">
              <a:extLst>
                <a:ext uri="{FF2B5EF4-FFF2-40B4-BE49-F238E27FC236}">
                  <a16:creationId xmlns:a16="http://schemas.microsoft.com/office/drawing/2014/main" id="{902827BA-4BBE-DAD8-AFFD-92AC096C9040}"/>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78" name="직사각형 271">
              <a:extLst>
                <a:ext uri="{FF2B5EF4-FFF2-40B4-BE49-F238E27FC236}">
                  <a16:creationId xmlns:a16="http://schemas.microsoft.com/office/drawing/2014/main" id="{F2199D98-5407-08CB-E327-CF93D3842313}"/>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grpSp>
      <p:sp>
        <p:nvSpPr>
          <p:cNvPr id="79" name="사각형: 둥근 모서리 145">
            <a:extLst>
              <a:ext uri="{FF2B5EF4-FFF2-40B4-BE49-F238E27FC236}">
                <a16:creationId xmlns:a16="http://schemas.microsoft.com/office/drawing/2014/main" id="{FFEBD8AE-F74D-A4FD-C722-5609877F8C20}"/>
              </a:ext>
            </a:extLst>
          </p:cNvPr>
          <p:cNvSpPr/>
          <p:nvPr/>
        </p:nvSpPr>
        <p:spPr>
          <a:xfrm rot="16200000">
            <a:off x="1069863" y="5305885"/>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80" name="직사각형 61">
            <a:extLst>
              <a:ext uri="{FF2B5EF4-FFF2-40B4-BE49-F238E27FC236}">
                <a16:creationId xmlns:a16="http://schemas.microsoft.com/office/drawing/2014/main" id="{C6544FFD-C972-52F5-34C7-36B79B4BF05B}"/>
              </a:ext>
            </a:extLst>
          </p:cNvPr>
          <p:cNvSpPr/>
          <p:nvPr/>
        </p:nvSpPr>
        <p:spPr>
          <a:xfrm>
            <a:off x="986379" y="5711397"/>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81" name="그룹 69">
            <a:extLst>
              <a:ext uri="{FF2B5EF4-FFF2-40B4-BE49-F238E27FC236}">
                <a16:creationId xmlns:a16="http://schemas.microsoft.com/office/drawing/2014/main" id="{EF75FBBF-04F4-D55D-8FA6-348436A28947}"/>
              </a:ext>
            </a:extLst>
          </p:cNvPr>
          <p:cNvGrpSpPr/>
          <p:nvPr/>
        </p:nvGrpSpPr>
        <p:grpSpPr>
          <a:xfrm>
            <a:off x="1041118" y="5761737"/>
            <a:ext cx="1065827" cy="548012"/>
            <a:chOff x="4137471" y="679292"/>
            <a:chExt cx="1189719" cy="558064"/>
          </a:xfrm>
        </p:grpSpPr>
        <p:sp>
          <p:nvSpPr>
            <p:cNvPr id="82" name="직사각형 70">
              <a:extLst>
                <a:ext uri="{FF2B5EF4-FFF2-40B4-BE49-F238E27FC236}">
                  <a16:creationId xmlns:a16="http://schemas.microsoft.com/office/drawing/2014/main" id="{BC45719C-FFB2-B4DD-A7A9-8B1C4EDA8DD1}"/>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84" name="직사각형 71">
              <a:extLst>
                <a:ext uri="{FF2B5EF4-FFF2-40B4-BE49-F238E27FC236}">
                  <a16:creationId xmlns:a16="http://schemas.microsoft.com/office/drawing/2014/main" id="{3B9D5D6F-40F7-85D2-31CD-24D3EABD0E89}"/>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85" name="직사각형 72">
              <a:extLst>
                <a:ext uri="{FF2B5EF4-FFF2-40B4-BE49-F238E27FC236}">
                  <a16:creationId xmlns:a16="http://schemas.microsoft.com/office/drawing/2014/main" id="{7FC5B719-38E9-748C-17C0-D4218B9EB68E}"/>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86" name="직사각형 73">
              <a:extLst>
                <a:ext uri="{FF2B5EF4-FFF2-40B4-BE49-F238E27FC236}">
                  <a16:creationId xmlns:a16="http://schemas.microsoft.com/office/drawing/2014/main" id="{3B51960D-C29E-3D21-F967-F0A56F1577D6}"/>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87" name="직사각형 74">
              <a:extLst>
                <a:ext uri="{FF2B5EF4-FFF2-40B4-BE49-F238E27FC236}">
                  <a16:creationId xmlns:a16="http://schemas.microsoft.com/office/drawing/2014/main" id="{7546DA2F-FD32-878A-2CBD-D10489D26326}"/>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88" name="직사각형 75">
              <a:extLst>
                <a:ext uri="{FF2B5EF4-FFF2-40B4-BE49-F238E27FC236}">
                  <a16:creationId xmlns:a16="http://schemas.microsoft.com/office/drawing/2014/main" id="{2808E0F3-F9DC-6EE0-9309-BFE60F720085}"/>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89" name="직사각형 76">
              <a:extLst>
                <a:ext uri="{FF2B5EF4-FFF2-40B4-BE49-F238E27FC236}">
                  <a16:creationId xmlns:a16="http://schemas.microsoft.com/office/drawing/2014/main" id="{DF34EC89-CB92-756A-F44F-782E29DAFCE0}"/>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90" name="직사각형 77">
              <a:extLst>
                <a:ext uri="{FF2B5EF4-FFF2-40B4-BE49-F238E27FC236}">
                  <a16:creationId xmlns:a16="http://schemas.microsoft.com/office/drawing/2014/main" id="{3C6C6D6C-4FC4-EA26-6D44-FFE8DB16B75D}"/>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94" name="TextBox 93">
            <a:extLst>
              <a:ext uri="{FF2B5EF4-FFF2-40B4-BE49-F238E27FC236}">
                <a16:creationId xmlns:a16="http://schemas.microsoft.com/office/drawing/2014/main" id="{BE42DEDF-3639-D253-6AE4-8A01F695460A}"/>
              </a:ext>
            </a:extLst>
          </p:cNvPr>
          <p:cNvSpPr txBox="1"/>
          <p:nvPr/>
        </p:nvSpPr>
        <p:spPr>
          <a:xfrm>
            <a:off x="937209" y="5393392"/>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
        <p:nvSpPr>
          <p:cNvPr id="97" name="TextBox 96">
            <a:extLst>
              <a:ext uri="{FF2B5EF4-FFF2-40B4-BE49-F238E27FC236}">
                <a16:creationId xmlns:a16="http://schemas.microsoft.com/office/drawing/2014/main" id="{0C03AD48-91C9-25A6-F806-0BD34A54AA2E}"/>
              </a:ext>
            </a:extLst>
          </p:cNvPr>
          <p:cNvSpPr txBox="1"/>
          <p:nvPr/>
        </p:nvSpPr>
        <p:spPr>
          <a:xfrm rot="16200000">
            <a:off x="1947690" y="3734144"/>
            <a:ext cx="1107222"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network</a:t>
            </a:r>
            <a:endParaRPr lang="ko-KR" altLang="en-US" sz="1600" dirty="0">
              <a:solidFill>
                <a:schemeClr val="bg1"/>
              </a:solidFill>
              <a:cs typeface="Arial" panose="020B0604020202020204" pitchFamily="34" charset="0"/>
            </a:endParaRPr>
          </a:p>
        </p:txBody>
      </p:sp>
      <p:sp>
        <p:nvSpPr>
          <p:cNvPr id="98" name="사각형: 둥근 모서리 145">
            <a:extLst>
              <a:ext uri="{FF2B5EF4-FFF2-40B4-BE49-F238E27FC236}">
                <a16:creationId xmlns:a16="http://schemas.microsoft.com/office/drawing/2014/main" id="{31D7C190-C599-174E-3BB0-B74570DDB6BF}"/>
              </a:ext>
            </a:extLst>
          </p:cNvPr>
          <p:cNvSpPr/>
          <p:nvPr/>
        </p:nvSpPr>
        <p:spPr>
          <a:xfrm rot="16200000">
            <a:off x="1069864" y="4193150"/>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99" name="직사각형 61">
            <a:extLst>
              <a:ext uri="{FF2B5EF4-FFF2-40B4-BE49-F238E27FC236}">
                <a16:creationId xmlns:a16="http://schemas.microsoft.com/office/drawing/2014/main" id="{9308D47F-631A-2DEB-5ABC-5580309F202F}"/>
              </a:ext>
            </a:extLst>
          </p:cNvPr>
          <p:cNvSpPr/>
          <p:nvPr/>
        </p:nvSpPr>
        <p:spPr>
          <a:xfrm>
            <a:off x="986380" y="4598663"/>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100" name="그룹 69">
            <a:extLst>
              <a:ext uri="{FF2B5EF4-FFF2-40B4-BE49-F238E27FC236}">
                <a16:creationId xmlns:a16="http://schemas.microsoft.com/office/drawing/2014/main" id="{B1DC3FE4-7BF1-6E6D-A33B-9E89FDE78E00}"/>
              </a:ext>
            </a:extLst>
          </p:cNvPr>
          <p:cNvGrpSpPr/>
          <p:nvPr/>
        </p:nvGrpSpPr>
        <p:grpSpPr>
          <a:xfrm>
            <a:off x="1041119" y="4649002"/>
            <a:ext cx="1065827" cy="548012"/>
            <a:chOff x="4137471" y="679292"/>
            <a:chExt cx="1189719" cy="558064"/>
          </a:xfrm>
        </p:grpSpPr>
        <p:sp>
          <p:nvSpPr>
            <p:cNvPr id="101" name="직사각형 70">
              <a:extLst>
                <a:ext uri="{FF2B5EF4-FFF2-40B4-BE49-F238E27FC236}">
                  <a16:creationId xmlns:a16="http://schemas.microsoft.com/office/drawing/2014/main" id="{785EF95A-9DFB-4322-01FB-9F78F15433C8}"/>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02" name="직사각형 71">
              <a:extLst>
                <a:ext uri="{FF2B5EF4-FFF2-40B4-BE49-F238E27FC236}">
                  <a16:creationId xmlns:a16="http://schemas.microsoft.com/office/drawing/2014/main" id="{F7ADD516-B4E0-28B3-86B1-CF2CFA79B762}"/>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03" name="직사각형 72">
              <a:extLst>
                <a:ext uri="{FF2B5EF4-FFF2-40B4-BE49-F238E27FC236}">
                  <a16:creationId xmlns:a16="http://schemas.microsoft.com/office/drawing/2014/main" id="{11CFADF9-F8DE-6769-624A-B6FD14101CBF}"/>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04" name="직사각형 73">
              <a:extLst>
                <a:ext uri="{FF2B5EF4-FFF2-40B4-BE49-F238E27FC236}">
                  <a16:creationId xmlns:a16="http://schemas.microsoft.com/office/drawing/2014/main" id="{A0A1AF79-9618-D8FD-C502-DD1B6832CCCC}"/>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05" name="직사각형 74">
              <a:extLst>
                <a:ext uri="{FF2B5EF4-FFF2-40B4-BE49-F238E27FC236}">
                  <a16:creationId xmlns:a16="http://schemas.microsoft.com/office/drawing/2014/main" id="{AA3A5272-2855-B0FE-9692-E580044612DB}"/>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06" name="직사각형 75">
              <a:extLst>
                <a:ext uri="{FF2B5EF4-FFF2-40B4-BE49-F238E27FC236}">
                  <a16:creationId xmlns:a16="http://schemas.microsoft.com/office/drawing/2014/main" id="{99C3AF1E-79BE-F234-D275-65A5E4D94691}"/>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07" name="직사각형 76">
              <a:extLst>
                <a:ext uri="{FF2B5EF4-FFF2-40B4-BE49-F238E27FC236}">
                  <a16:creationId xmlns:a16="http://schemas.microsoft.com/office/drawing/2014/main" id="{F4FAFC45-172A-9C8A-FAAC-6AC3DC13874C}"/>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08" name="직사각형 77">
              <a:extLst>
                <a:ext uri="{FF2B5EF4-FFF2-40B4-BE49-F238E27FC236}">
                  <a16:creationId xmlns:a16="http://schemas.microsoft.com/office/drawing/2014/main" id="{1682166E-1138-3591-9495-9864C1317C04}"/>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109" name="TextBox 108">
            <a:extLst>
              <a:ext uri="{FF2B5EF4-FFF2-40B4-BE49-F238E27FC236}">
                <a16:creationId xmlns:a16="http://schemas.microsoft.com/office/drawing/2014/main" id="{18068D05-7744-C418-7BE1-0C585D6CFDD3}"/>
              </a:ext>
            </a:extLst>
          </p:cNvPr>
          <p:cNvSpPr txBox="1"/>
          <p:nvPr/>
        </p:nvSpPr>
        <p:spPr>
          <a:xfrm>
            <a:off x="937210" y="4280657"/>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
        <p:nvSpPr>
          <p:cNvPr id="110" name="사각형: 둥근 모서리 145">
            <a:extLst>
              <a:ext uri="{FF2B5EF4-FFF2-40B4-BE49-F238E27FC236}">
                <a16:creationId xmlns:a16="http://schemas.microsoft.com/office/drawing/2014/main" id="{AABF2FC7-2774-1114-C90E-F1918E6CE224}"/>
              </a:ext>
            </a:extLst>
          </p:cNvPr>
          <p:cNvSpPr/>
          <p:nvPr/>
        </p:nvSpPr>
        <p:spPr>
          <a:xfrm rot="16200000">
            <a:off x="1069864" y="3054630"/>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111" name="직사각형 61">
            <a:extLst>
              <a:ext uri="{FF2B5EF4-FFF2-40B4-BE49-F238E27FC236}">
                <a16:creationId xmlns:a16="http://schemas.microsoft.com/office/drawing/2014/main" id="{1B893B84-022A-F754-4F81-5555F4194E85}"/>
              </a:ext>
            </a:extLst>
          </p:cNvPr>
          <p:cNvSpPr/>
          <p:nvPr/>
        </p:nvSpPr>
        <p:spPr>
          <a:xfrm>
            <a:off x="986381" y="3460144"/>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112" name="그룹 69">
            <a:extLst>
              <a:ext uri="{FF2B5EF4-FFF2-40B4-BE49-F238E27FC236}">
                <a16:creationId xmlns:a16="http://schemas.microsoft.com/office/drawing/2014/main" id="{B5C8B8E3-A703-8C7E-E8EE-C3B7AABD2010}"/>
              </a:ext>
            </a:extLst>
          </p:cNvPr>
          <p:cNvGrpSpPr/>
          <p:nvPr/>
        </p:nvGrpSpPr>
        <p:grpSpPr>
          <a:xfrm>
            <a:off x="1041120" y="3510484"/>
            <a:ext cx="1065827" cy="548012"/>
            <a:chOff x="4137471" y="679292"/>
            <a:chExt cx="1189719" cy="558064"/>
          </a:xfrm>
        </p:grpSpPr>
        <p:sp>
          <p:nvSpPr>
            <p:cNvPr id="113" name="직사각형 70">
              <a:extLst>
                <a:ext uri="{FF2B5EF4-FFF2-40B4-BE49-F238E27FC236}">
                  <a16:creationId xmlns:a16="http://schemas.microsoft.com/office/drawing/2014/main" id="{F51FB5EF-38C3-ADB3-0B31-C0215DE7D359}"/>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14" name="직사각형 71">
              <a:extLst>
                <a:ext uri="{FF2B5EF4-FFF2-40B4-BE49-F238E27FC236}">
                  <a16:creationId xmlns:a16="http://schemas.microsoft.com/office/drawing/2014/main" id="{E9C44A0B-A049-E085-DD26-BD6C359FF155}"/>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15" name="직사각형 72">
              <a:extLst>
                <a:ext uri="{FF2B5EF4-FFF2-40B4-BE49-F238E27FC236}">
                  <a16:creationId xmlns:a16="http://schemas.microsoft.com/office/drawing/2014/main" id="{685D0497-A05D-7417-3637-EC67FB1D2869}"/>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16" name="직사각형 73">
              <a:extLst>
                <a:ext uri="{FF2B5EF4-FFF2-40B4-BE49-F238E27FC236}">
                  <a16:creationId xmlns:a16="http://schemas.microsoft.com/office/drawing/2014/main" id="{539139F0-963C-4CB8-7B22-F119E2922389}"/>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17" name="직사각형 74">
              <a:extLst>
                <a:ext uri="{FF2B5EF4-FFF2-40B4-BE49-F238E27FC236}">
                  <a16:creationId xmlns:a16="http://schemas.microsoft.com/office/drawing/2014/main" id="{3D2C7950-861E-8C6F-AA8C-3D747B66C1FE}"/>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18" name="직사각형 75">
              <a:extLst>
                <a:ext uri="{FF2B5EF4-FFF2-40B4-BE49-F238E27FC236}">
                  <a16:creationId xmlns:a16="http://schemas.microsoft.com/office/drawing/2014/main" id="{59B9FD83-F6DA-67B2-4E43-B5F5B9EF5E5D}"/>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19" name="직사각형 76">
              <a:extLst>
                <a:ext uri="{FF2B5EF4-FFF2-40B4-BE49-F238E27FC236}">
                  <a16:creationId xmlns:a16="http://schemas.microsoft.com/office/drawing/2014/main" id="{AFCAF806-C792-1607-9C01-57D08D7BCA0B}"/>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20" name="직사각형 77">
              <a:extLst>
                <a:ext uri="{FF2B5EF4-FFF2-40B4-BE49-F238E27FC236}">
                  <a16:creationId xmlns:a16="http://schemas.microsoft.com/office/drawing/2014/main" id="{60526202-5FC3-BA96-E5D5-78792FFCF2BA}"/>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122" name="TextBox 121">
            <a:extLst>
              <a:ext uri="{FF2B5EF4-FFF2-40B4-BE49-F238E27FC236}">
                <a16:creationId xmlns:a16="http://schemas.microsoft.com/office/drawing/2014/main" id="{A5B2C4E1-AE63-EECA-BFB8-F037591FF74F}"/>
              </a:ext>
            </a:extLst>
          </p:cNvPr>
          <p:cNvSpPr txBox="1"/>
          <p:nvPr/>
        </p:nvSpPr>
        <p:spPr>
          <a:xfrm>
            <a:off x="937212" y="3142138"/>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Tree>
    <p:extLst>
      <p:ext uri="{BB962C8B-B14F-4D97-AF65-F5344CB8AC3E}">
        <p14:creationId xmlns:p14="http://schemas.microsoft.com/office/powerpoint/2010/main" val="759863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B6B25A-C014-0E1D-BB25-0141E5C89DEA}"/>
            </a:ext>
          </a:extLst>
        </p:cNvPr>
        <p:cNvGrpSpPr/>
        <p:nvPr/>
      </p:nvGrpSpPr>
      <p:grpSpPr>
        <a:xfrm>
          <a:off x="0" y="0"/>
          <a:ext cx="0" cy="0"/>
          <a:chOff x="0" y="0"/>
          <a:chExt cx="0" cy="0"/>
        </a:xfrm>
      </p:grpSpPr>
      <p:sp>
        <p:nvSpPr>
          <p:cNvPr id="166" name="사각형: 둥근 모서리 145">
            <a:extLst>
              <a:ext uri="{FF2B5EF4-FFF2-40B4-BE49-F238E27FC236}">
                <a16:creationId xmlns:a16="http://schemas.microsoft.com/office/drawing/2014/main" id="{93C17074-7AC2-1FCC-A4AA-FE88B173F75A}"/>
              </a:ext>
            </a:extLst>
          </p:cNvPr>
          <p:cNvSpPr/>
          <p:nvPr/>
        </p:nvSpPr>
        <p:spPr>
          <a:xfrm rot="16200000">
            <a:off x="7427750" y="2673839"/>
            <a:ext cx="3181354" cy="4338015"/>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i="1">
              <a:solidFill>
                <a:schemeClr val="tx1"/>
              </a:solidFill>
              <a:cs typeface="Arial" panose="020B0604020202020204" pitchFamily="34" charset="0"/>
            </a:endParaRPr>
          </a:p>
        </p:txBody>
      </p:sp>
      <p:sp>
        <p:nvSpPr>
          <p:cNvPr id="167" name="직사각형 6">
            <a:extLst>
              <a:ext uri="{FF2B5EF4-FFF2-40B4-BE49-F238E27FC236}">
                <a16:creationId xmlns:a16="http://schemas.microsoft.com/office/drawing/2014/main" id="{809CAE82-22BC-A79A-7B3F-C4065DF515C1}"/>
              </a:ext>
            </a:extLst>
          </p:cNvPr>
          <p:cNvSpPr/>
          <p:nvPr/>
        </p:nvSpPr>
        <p:spPr>
          <a:xfrm>
            <a:off x="6907816" y="3369194"/>
            <a:ext cx="4175469" cy="2950027"/>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cs typeface="Arial" panose="020B0604020202020204" pitchFamily="34" charset="0"/>
            </a:endParaRPr>
          </a:p>
        </p:txBody>
      </p:sp>
      <p:sp>
        <p:nvSpPr>
          <p:cNvPr id="168" name="직사각형 58">
            <a:extLst>
              <a:ext uri="{FF2B5EF4-FFF2-40B4-BE49-F238E27FC236}">
                <a16:creationId xmlns:a16="http://schemas.microsoft.com/office/drawing/2014/main" id="{18D670FE-1D6B-EAE4-A189-D95F64F0564A}"/>
              </a:ext>
            </a:extLst>
          </p:cNvPr>
          <p:cNvSpPr/>
          <p:nvPr/>
        </p:nvSpPr>
        <p:spPr>
          <a:xfrm>
            <a:off x="7175368" y="5475458"/>
            <a:ext cx="3752738" cy="756702"/>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1600" dirty="0">
                <a:solidFill>
                  <a:schemeClr val="tx1"/>
                </a:solidFill>
                <a:cs typeface="Arial" panose="020B0604020202020204" pitchFamily="34" charset="0"/>
              </a:rPr>
              <a:t>M</a:t>
            </a:r>
            <a:r>
              <a:rPr lang="en-US" altLang="zh-CN" sz="1600" dirty="0">
                <a:solidFill>
                  <a:schemeClr val="tx1"/>
                </a:solidFill>
                <a:cs typeface="Arial" panose="020B0604020202020204" pitchFamily="34" charset="0"/>
              </a:rPr>
              <a:t>emory</a:t>
            </a:r>
            <a:endParaRPr lang="ko-KR" altLang="en-US" sz="1600" dirty="0">
              <a:solidFill>
                <a:schemeClr val="tx1"/>
              </a:solidFill>
              <a:cs typeface="Arial" panose="020B0604020202020204" pitchFamily="34" charset="0"/>
            </a:endParaRPr>
          </a:p>
        </p:txBody>
      </p:sp>
      <p:sp>
        <p:nvSpPr>
          <p:cNvPr id="169" name="직사각형 61">
            <a:extLst>
              <a:ext uri="{FF2B5EF4-FFF2-40B4-BE49-F238E27FC236}">
                <a16:creationId xmlns:a16="http://schemas.microsoft.com/office/drawing/2014/main" id="{29919C98-EF7D-BB79-DE06-FF4FCFC07C55}"/>
              </a:ext>
            </a:extLst>
          </p:cNvPr>
          <p:cNvSpPr/>
          <p:nvPr/>
        </p:nvSpPr>
        <p:spPr>
          <a:xfrm>
            <a:off x="9004373" y="3426558"/>
            <a:ext cx="1935928" cy="1887295"/>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0" name="직사각형 60">
            <a:extLst>
              <a:ext uri="{FF2B5EF4-FFF2-40B4-BE49-F238E27FC236}">
                <a16:creationId xmlns:a16="http://schemas.microsoft.com/office/drawing/2014/main" id="{D3E3C780-370F-2866-9713-202B7E908BF7}"/>
              </a:ext>
            </a:extLst>
          </p:cNvPr>
          <p:cNvSpPr/>
          <p:nvPr/>
        </p:nvSpPr>
        <p:spPr>
          <a:xfrm>
            <a:off x="7187840" y="3659348"/>
            <a:ext cx="1744126" cy="1588167"/>
          </a:xfrm>
          <a:prstGeom prst="rect">
            <a:avLst/>
          </a:prstGeom>
          <a:solidFill>
            <a:srgbClr val="F0C2A3"/>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tx1"/>
              </a:solidFill>
              <a:cs typeface="Arial" panose="020B0604020202020204" pitchFamily="34" charset="0"/>
            </a:endParaRPr>
          </a:p>
        </p:txBody>
      </p:sp>
      <p:sp>
        <p:nvSpPr>
          <p:cNvPr id="171" name="직사각형 8">
            <a:extLst>
              <a:ext uri="{FF2B5EF4-FFF2-40B4-BE49-F238E27FC236}">
                <a16:creationId xmlns:a16="http://schemas.microsoft.com/office/drawing/2014/main" id="{95C439AD-F965-33AD-861D-08F2452126E2}"/>
              </a:ext>
            </a:extLst>
          </p:cNvPr>
          <p:cNvSpPr/>
          <p:nvPr/>
        </p:nvSpPr>
        <p:spPr>
          <a:xfrm>
            <a:off x="9065205" y="4375985"/>
            <a:ext cx="1822917" cy="871534"/>
          </a:xfrm>
          <a:prstGeom prst="rect">
            <a:avLst/>
          </a:prstGeom>
          <a:solidFill>
            <a:schemeClr val="accent4">
              <a:lumMod val="20000"/>
              <a:lumOff val="80000"/>
            </a:schemeClr>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tx1"/>
              </a:solidFill>
              <a:cs typeface="Arial" panose="020B0604020202020204" pitchFamily="34" charset="0"/>
            </a:endParaRPr>
          </a:p>
        </p:txBody>
      </p:sp>
      <p:grpSp>
        <p:nvGrpSpPr>
          <p:cNvPr id="172" name="그룹 206">
            <a:extLst>
              <a:ext uri="{FF2B5EF4-FFF2-40B4-BE49-F238E27FC236}">
                <a16:creationId xmlns:a16="http://schemas.microsoft.com/office/drawing/2014/main" id="{307C77CB-5BDB-D074-D66C-DC75B24E3417}"/>
              </a:ext>
            </a:extLst>
          </p:cNvPr>
          <p:cNvGrpSpPr/>
          <p:nvPr/>
        </p:nvGrpSpPr>
        <p:grpSpPr>
          <a:xfrm>
            <a:off x="9071835" y="3674489"/>
            <a:ext cx="1811822" cy="652245"/>
            <a:chOff x="4833568" y="264856"/>
            <a:chExt cx="1369112" cy="580189"/>
          </a:xfrm>
        </p:grpSpPr>
        <p:sp>
          <p:nvSpPr>
            <p:cNvPr id="173" name="직사각형 80">
              <a:extLst>
                <a:ext uri="{FF2B5EF4-FFF2-40B4-BE49-F238E27FC236}">
                  <a16:creationId xmlns:a16="http://schemas.microsoft.com/office/drawing/2014/main" id="{B8E165C6-C59C-A3DB-9401-D617640F4CB4}"/>
                </a:ext>
              </a:extLst>
            </p:cNvPr>
            <p:cNvSpPr/>
            <p:nvPr/>
          </p:nvSpPr>
          <p:spPr>
            <a:xfrm>
              <a:off x="4833568"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4" name="직사각형 85">
              <a:extLst>
                <a:ext uri="{FF2B5EF4-FFF2-40B4-BE49-F238E27FC236}">
                  <a16:creationId xmlns:a16="http://schemas.microsoft.com/office/drawing/2014/main" id="{43B4FD79-2332-3326-8564-52E0A187B37F}"/>
                </a:ext>
              </a:extLst>
            </p:cNvPr>
            <p:cNvSpPr/>
            <p:nvPr/>
          </p:nvSpPr>
          <p:spPr>
            <a:xfrm>
              <a:off x="5193272"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5" name="직사각형 86">
              <a:extLst>
                <a:ext uri="{FF2B5EF4-FFF2-40B4-BE49-F238E27FC236}">
                  <a16:creationId xmlns:a16="http://schemas.microsoft.com/office/drawing/2014/main" id="{F4CC3F79-B661-5154-0540-E6C8157B846E}"/>
                </a:ext>
              </a:extLst>
            </p:cNvPr>
            <p:cNvSpPr/>
            <p:nvPr/>
          </p:nvSpPr>
          <p:spPr>
            <a:xfrm>
              <a:off x="5552977"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6" name="직사각형 88">
              <a:extLst>
                <a:ext uri="{FF2B5EF4-FFF2-40B4-BE49-F238E27FC236}">
                  <a16:creationId xmlns:a16="http://schemas.microsoft.com/office/drawing/2014/main" id="{97B379CE-F0A1-A073-81CE-2CB226BF0110}"/>
                </a:ext>
              </a:extLst>
            </p:cNvPr>
            <p:cNvSpPr/>
            <p:nvPr/>
          </p:nvSpPr>
          <p:spPr>
            <a:xfrm>
              <a:off x="5912681"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7" name="직사각형 118">
              <a:extLst>
                <a:ext uri="{FF2B5EF4-FFF2-40B4-BE49-F238E27FC236}">
                  <a16:creationId xmlns:a16="http://schemas.microsoft.com/office/drawing/2014/main" id="{A2F287E6-85E9-26BD-A593-D12C04909FA0}"/>
                </a:ext>
              </a:extLst>
            </p:cNvPr>
            <p:cNvSpPr/>
            <p:nvPr/>
          </p:nvSpPr>
          <p:spPr>
            <a:xfrm>
              <a:off x="4833568"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8" name="직사각형 131">
              <a:extLst>
                <a:ext uri="{FF2B5EF4-FFF2-40B4-BE49-F238E27FC236}">
                  <a16:creationId xmlns:a16="http://schemas.microsoft.com/office/drawing/2014/main" id="{E07413E9-95A2-CF2D-18D5-0A49A5E81046}"/>
                </a:ext>
              </a:extLst>
            </p:cNvPr>
            <p:cNvSpPr/>
            <p:nvPr/>
          </p:nvSpPr>
          <p:spPr>
            <a:xfrm>
              <a:off x="5193272"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9" name="직사각형 132">
              <a:extLst>
                <a:ext uri="{FF2B5EF4-FFF2-40B4-BE49-F238E27FC236}">
                  <a16:creationId xmlns:a16="http://schemas.microsoft.com/office/drawing/2014/main" id="{12DEC518-008B-BA62-3594-6E479F98F548}"/>
                </a:ext>
              </a:extLst>
            </p:cNvPr>
            <p:cNvSpPr/>
            <p:nvPr/>
          </p:nvSpPr>
          <p:spPr>
            <a:xfrm>
              <a:off x="5552977"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80" name="직사각형 135">
              <a:extLst>
                <a:ext uri="{FF2B5EF4-FFF2-40B4-BE49-F238E27FC236}">
                  <a16:creationId xmlns:a16="http://schemas.microsoft.com/office/drawing/2014/main" id="{9CB4E6E7-E2E5-A5D6-C027-F99F3CDFE02B}"/>
                </a:ext>
              </a:extLst>
            </p:cNvPr>
            <p:cNvSpPr/>
            <p:nvPr/>
          </p:nvSpPr>
          <p:spPr>
            <a:xfrm>
              <a:off x="5912681"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181" name="TextBox 180">
            <a:extLst>
              <a:ext uri="{FF2B5EF4-FFF2-40B4-BE49-F238E27FC236}">
                <a16:creationId xmlns:a16="http://schemas.microsoft.com/office/drawing/2014/main" id="{33ECF2F8-44F7-DD8A-68CC-95A3EAE69A69}"/>
              </a:ext>
            </a:extLst>
          </p:cNvPr>
          <p:cNvSpPr txBox="1"/>
          <p:nvPr/>
        </p:nvSpPr>
        <p:spPr>
          <a:xfrm>
            <a:off x="7268171" y="3956035"/>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82" name="TextBox 181">
            <a:extLst>
              <a:ext uri="{FF2B5EF4-FFF2-40B4-BE49-F238E27FC236}">
                <a16:creationId xmlns:a16="http://schemas.microsoft.com/office/drawing/2014/main" id="{24112CD4-B193-AD34-5195-788F7A0C1F85}"/>
              </a:ext>
            </a:extLst>
          </p:cNvPr>
          <p:cNvSpPr txBox="1"/>
          <p:nvPr/>
        </p:nvSpPr>
        <p:spPr>
          <a:xfrm>
            <a:off x="7268171" y="4504942"/>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83" name="TextBox 182">
            <a:extLst>
              <a:ext uri="{FF2B5EF4-FFF2-40B4-BE49-F238E27FC236}">
                <a16:creationId xmlns:a16="http://schemas.microsoft.com/office/drawing/2014/main" id="{68211B5A-5CE6-742E-F484-BF5F1A91E8FA}"/>
              </a:ext>
            </a:extLst>
          </p:cNvPr>
          <p:cNvSpPr txBox="1"/>
          <p:nvPr/>
        </p:nvSpPr>
        <p:spPr>
          <a:xfrm>
            <a:off x="7268171" y="4230489"/>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84" name="TextBox 183">
            <a:extLst>
              <a:ext uri="{FF2B5EF4-FFF2-40B4-BE49-F238E27FC236}">
                <a16:creationId xmlns:a16="http://schemas.microsoft.com/office/drawing/2014/main" id="{9E078797-7610-C157-4B5F-02252175CE16}"/>
              </a:ext>
            </a:extLst>
          </p:cNvPr>
          <p:cNvSpPr txBox="1"/>
          <p:nvPr/>
        </p:nvSpPr>
        <p:spPr>
          <a:xfrm>
            <a:off x="7268171" y="4779394"/>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grpSp>
        <p:nvGrpSpPr>
          <p:cNvPr id="185" name="그룹 165">
            <a:extLst>
              <a:ext uri="{FF2B5EF4-FFF2-40B4-BE49-F238E27FC236}">
                <a16:creationId xmlns:a16="http://schemas.microsoft.com/office/drawing/2014/main" id="{AC4D644D-45A1-F02C-DE5F-721A5DEA2D1E}"/>
              </a:ext>
            </a:extLst>
          </p:cNvPr>
          <p:cNvGrpSpPr/>
          <p:nvPr/>
        </p:nvGrpSpPr>
        <p:grpSpPr>
          <a:xfrm>
            <a:off x="7923871" y="3957117"/>
            <a:ext cx="411682" cy="222782"/>
            <a:chOff x="3376216" y="271225"/>
            <a:chExt cx="544122" cy="192934"/>
          </a:xfrm>
        </p:grpSpPr>
        <p:sp>
          <p:nvSpPr>
            <p:cNvPr id="186" name="직사각형 157">
              <a:extLst>
                <a:ext uri="{FF2B5EF4-FFF2-40B4-BE49-F238E27FC236}">
                  <a16:creationId xmlns:a16="http://schemas.microsoft.com/office/drawing/2014/main" id="{BDA9F4EF-0D5B-EC61-105E-B526CA517FF9}"/>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7" name="직사각형 158">
              <a:extLst>
                <a:ext uri="{FF2B5EF4-FFF2-40B4-BE49-F238E27FC236}">
                  <a16:creationId xmlns:a16="http://schemas.microsoft.com/office/drawing/2014/main" id="{864F1F3A-41E7-CAE4-539E-FDD70BB55DAA}"/>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8" name="직사각형 159">
              <a:extLst>
                <a:ext uri="{FF2B5EF4-FFF2-40B4-BE49-F238E27FC236}">
                  <a16:creationId xmlns:a16="http://schemas.microsoft.com/office/drawing/2014/main" id="{CB4CD878-29AC-553E-ED3D-A6F27789A2CB}"/>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9" name="직사각형 160">
              <a:extLst>
                <a:ext uri="{FF2B5EF4-FFF2-40B4-BE49-F238E27FC236}">
                  <a16:creationId xmlns:a16="http://schemas.microsoft.com/office/drawing/2014/main" id="{42A7B692-F89A-C314-AAB2-00ACFDE1ADE9}"/>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90" name="그룹 166">
            <a:extLst>
              <a:ext uri="{FF2B5EF4-FFF2-40B4-BE49-F238E27FC236}">
                <a16:creationId xmlns:a16="http://schemas.microsoft.com/office/drawing/2014/main" id="{16856D14-4F00-B68E-6946-622AD22F6EDC}"/>
              </a:ext>
            </a:extLst>
          </p:cNvPr>
          <p:cNvGrpSpPr/>
          <p:nvPr/>
        </p:nvGrpSpPr>
        <p:grpSpPr>
          <a:xfrm>
            <a:off x="7923871" y="4230486"/>
            <a:ext cx="411682" cy="222782"/>
            <a:chOff x="3376216" y="271225"/>
            <a:chExt cx="544122" cy="192934"/>
          </a:xfrm>
        </p:grpSpPr>
        <p:sp>
          <p:nvSpPr>
            <p:cNvPr id="191" name="직사각형 167">
              <a:extLst>
                <a:ext uri="{FF2B5EF4-FFF2-40B4-BE49-F238E27FC236}">
                  <a16:creationId xmlns:a16="http://schemas.microsoft.com/office/drawing/2014/main" id="{F6A672BD-1773-0264-A5BC-D5CB209BDC35}"/>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2" name="직사각형 168">
              <a:extLst>
                <a:ext uri="{FF2B5EF4-FFF2-40B4-BE49-F238E27FC236}">
                  <a16:creationId xmlns:a16="http://schemas.microsoft.com/office/drawing/2014/main" id="{9F979F10-8D66-349C-7C47-BE6B1C723725}"/>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3" name="직사각형 169">
              <a:extLst>
                <a:ext uri="{FF2B5EF4-FFF2-40B4-BE49-F238E27FC236}">
                  <a16:creationId xmlns:a16="http://schemas.microsoft.com/office/drawing/2014/main" id="{35A181EB-A44F-B060-DA57-08EC889D24A6}"/>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4" name="직사각형 170">
              <a:extLst>
                <a:ext uri="{FF2B5EF4-FFF2-40B4-BE49-F238E27FC236}">
                  <a16:creationId xmlns:a16="http://schemas.microsoft.com/office/drawing/2014/main" id="{DC24BBFA-811B-F4A7-E197-E9BF8EDFBDBC}"/>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95" name="그룹 171">
            <a:extLst>
              <a:ext uri="{FF2B5EF4-FFF2-40B4-BE49-F238E27FC236}">
                <a16:creationId xmlns:a16="http://schemas.microsoft.com/office/drawing/2014/main" id="{F666012E-898B-3067-07DD-D56DB6D26EDB}"/>
              </a:ext>
            </a:extLst>
          </p:cNvPr>
          <p:cNvGrpSpPr/>
          <p:nvPr/>
        </p:nvGrpSpPr>
        <p:grpSpPr>
          <a:xfrm>
            <a:off x="7923871" y="4504939"/>
            <a:ext cx="411682" cy="222782"/>
            <a:chOff x="3376216" y="271225"/>
            <a:chExt cx="544122" cy="192934"/>
          </a:xfrm>
        </p:grpSpPr>
        <p:sp>
          <p:nvSpPr>
            <p:cNvPr id="196" name="직사각형 172">
              <a:extLst>
                <a:ext uri="{FF2B5EF4-FFF2-40B4-BE49-F238E27FC236}">
                  <a16:creationId xmlns:a16="http://schemas.microsoft.com/office/drawing/2014/main" id="{ABDC68AD-5C36-D49E-6A73-140235FD30AC}"/>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7" name="직사각형 173">
              <a:extLst>
                <a:ext uri="{FF2B5EF4-FFF2-40B4-BE49-F238E27FC236}">
                  <a16:creationId xmlns:a16="http://schemas.microsoft.com/office/drawing/2014/main" id="{D1E72882-C0F0-5288-024A-DA77534FBB7D}"/>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8" name="직사각형 174">
              <a:extLst>
                <a:ext uri="{FF2B5EF4-FFF2-40B4-BE49-F238E27FC236}">
                  <a16:creationId xmlns:a16="http://schemas.microsoft.com/office/drawing/2014/main" id="{CDD520D3-FCAB-E8F8-DDFD-B0D0AEC04365}"/>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9" name="직사각형 175">
              <a:extLst>
                <a:ext uri="{FF2B5EF4-FFF2-40B4-BE49-F238E27FC236}">
                  <a16:creationId xmlns:a16="http://schemas.microsoft.com/office/drawing/2014/main" id="{6AB18C90-5B80-4052-B5C6-0DDD1A952AC8}"/>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200" name="그룹 176">
            <a:extLst>
              <a:ext uri="{FF2B5EF4-FFF2-40B4-BE49-F238E27FC236}">
                <a16:creationId xmlns:a16="http://schemas.microsoft.com/office/drawing/2014/main" id="{C44B07D7-E516-5AE6-8C42-9CF39B873163}"/>
              </a:ext>
            </a:extLst>
          </p:cNvPr>
          <p:cNvGrpSpPr/>
          <p:nvPr/>
        </p:nvGrpSpPr>
        <p:grpSpPr>
          <a:xfrm>
            <a:off x="7923871" y="4773345"/>
            <a:ext cx="411682" cy="222782"/>
            <a:chOff x="3376216" y="271225"/>
            <a:chExt cx="544122" cy="192934"/>
          </a:xfrm>
        </p:grpSpPr>
        <p:sp>
          <p:nvSpPr>
            <p:cNvPr id="201" name="직사각형 177">
              <a:extLst>
                <a:ext uri="{FF2B5EF4-FFF2-40B4-BE49-F238E27FC236}">
                  <a16:creationId xmlns:a16="http://schemas.microsoft.com/office/drawing/2014/main" id="{488AE473-CBE8-9D42-9C97-E78766BF6A0E}"/>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202" name="직사각형 178">
              <a:extLst>
                <a:ext uri="{FF2B5EF4-FFF2-40B4-BE49-F238E27FC236}">
                  <a16:creationId xmlns:a16="http://schemas.microsoft.com/office/drawing/2014/main" id="{8D52D3EA-2D5D-5C36-D22C-9D934D575549}"/>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203" name="직사각형 179">
              <a:extLst>
                <a:ext uri="{FF2B5EF4-FFF2-40B4-BE49-F238E27FC236}">
                  <a16:creationId xmlns:a16="http://schemas.microsoft.com/office/drawing/2014/main" id="{62008BF7-1E73-D007-032D-07449C6D4B74}"/>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204" name="직사각형 180">
              <a:extLst>
                <a:ext uri="{FF2B5EF4-FFF2-40B4-BE49-F238E27FC236}">
                  <a16:creationId xmlns:a16="http://schemas.microsoft.com/office/drawing/2014/main" id="{CDBEE49D-3836-E881-7DA6-13B84FCE56DC}"/>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sp>
        <p:nvSpPr>
          <p:cNvPr id="205" name="타원 185">
            <a:extLst>
              <a:ext uri="{FF2B5EF4-FFF2-40B4-BE49-F238E27FC236}">
                <a16:creationId xmlns:a16="http://schemas.microsoft.com/office/drawing/2014/main" id="{4175CE58-0126-87A1-E077-8AC297446EB7}"/>
              </a:ext>
            </a:extLst>
          </p:cNvPr>
          <p:cNvSpPr/>
          <p:nvPr/>
        </p:nvSpPr>
        <p:spPr>
          <a:xfrm>
            <a:off x="7565878" y="4174968"/>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206" name="타원 186">
            <a:extLst>
              <a:ext uri="{FF2B5EF4-FFF2-40B4-BE49-F238E27FC236}">
                <a16:creationId xmlns:a16="http://schemas.microsoft.com/office/drawing/2014/main" id="{7A1B22D6-74D7-E570-C62A-A0164A6B5347}"/>
              </a:ext>
            </a:extLst>
          </p:cNvPr>
          <p:cNvSpPr/>
          <p:nvPr/>
        </p:nvSpPr>
        <p:spPr>
          <a:xfrm>
            <a:off x="7565878" y="4715736"/>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cxnSp>
        <p:nvCxnSpPr>
          <p:cNvPr id="207" name="직선 화살표 연결선 188">
            <a:extLst>
              <a:ext uri="{FF2B5EF4-FFF2-40B4-BE49-F238E27FC236}">
                <a16:creationId xmlns:a16="http://schemas.microsoft.com/office/drawing/2014/main" id="{7DD041F6-0016-D6CF-DBF3-E01BD372E8BD}"/>
              </a:ext>
            </a:extLst>
          </p:cNvPr>
          <p:cNvCxnSpPr>
            <a:cxnSpLocks/>
            <a:stCxn id="205" idx="7"/>
            <a:endCxn id="188" idx="1"/>
          </p:cNvCxnSpPr>
          <p:nvPr/>
        </p:nvCxnSpPr>
        <p:spPr>
          <a:xfrm flipV="1">
            <a:off x="7638282" y="4068512"/>
            <a:ext cx="285594" cy="11813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직선 화살표 연결선 189">
            <a:extLst>
              <a:ext uri="{FF2B5EF4-FFF2-40B4-BE49-F238E27FC236}">
                <a16:creationId xmlns:a16="http://schemas.microsoft.com/office/drawing/2014/main" id="{A3841898-3C75-8BD7-7CC3-DD337BE3528B}"/>
              </a:ext>
            </a:extLst>
          </p:cNvPr>
          <p:cNvCxnSpPr>
            <a:cxnSpLocks/>
            <a:stCxn id="205" idx="5"/>
            <a:endCxn id="198" idx="1"/>
          </p:cNvCxnSpPr>
          <p:nvPr/>
        </p:nvCxnSpPr>
        <p:spPr>
          <a:xfrm>
            <a:off x="7638282" y="4243039"/>
            <a:ext cx="285594" cy="373292"/>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직선 화살표 연결선 193">
            <a:extLst>
              <a:ext uri="{FF2B5EF4-FFF2-40B4-BE49-F238E27FC236}">
                <a16:creationId xmlns:a16="http://schemas.microsoft.com/office/drawing/2014/main" id="{D9780BDC-0F19-161C-57F3-4C0EB1ECF031}"/>
              </a:ext>
            </a:extLst>
          </p:cNvPr>
          <p:cNvCxnSpPr>
            <a:cxnSpLocks/>
            <a:stCxn id="206" idx="7"/>
            <a:endCxn id="193" idx="1"/>
          </p:cNvCxnSpPr>
          <p:nvPr/>
        </p:nvCxnSpPr>
        <p:spPr>
          <a:xfrm flipV="1">
            <a:off x="7638282" y="4341878"/>
            <a:ext cx="285594" cy="385537"/>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직선 화살표 연결선 196">
            <a:extLst>
              <a:ext uri="{FF2B5EF4-FFF2-40B4-BE49-F238E27FC236}">
                <a16:creationId xmlns:a16="http://schemas.microsoft.com/office/drawing/2014/main" id="{313E251A-DFA3-FD03-02A0-ABEEFC764163}"/>
              </a:ext>
            </a:extLst>
          </p:cNvPr>
          <p:cNvCxnSpPr>
            <a:cxnSpLocks/>
            <a:stCxn id="206" idx="5"/>
            <a:endCxn id="203" idx="1"/>
          </p:cNvCxnSpPr>
          <p:nvPr/>
        </p:nvCxnSpPr>
        <p:spPr>
          <a:xfrm>
            <a:off x="7638282" y="4783809"/>
            <a:ext cx="285594" cy="10093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직선 화살표 연결선 199">
            <a:extLst>
              <a:ext uri="{FF2B5EF4-FFF2-40B4-BE49-F238E27FC236}">
                <a16:creationId xmlns:a16="http://schemas.microsoft.com/office/drawing/2014/main" id="{2AC7EBCF-6C28-8D56-6A3C-CED18C4C60FF}"/>
              </a:ext>
            </a:extLst>
          </p:cNvPr>
          <p:cNvCxnSpPr>
            <a:cxnSpLocks/>
          </p:cNvCxnSpPr>
          <p:nvPr/>
        </p:nvCxnSpPr>
        <p:spPr>
          <a:xfrm>
            <a:off x="8333717" y="4071451"/>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직선 화살표 연결선 201">
            <a:extLst>
              <a:ext uri="{FF2B5EF4-FFF2-40B4-BE49-F238E27FC236}">
                <a16:creationId xmlns:a16="http://schemas.microsoft.com/office/drawing/2014/main" id="{664E9577-EDB5-2AF9-130A-C1A224F51E64}"/>
              </a:ext>
            </a:extLst>
          </p:cNvPr>
          <p:cNvCxnSpPr>
            <a:cxnSpLocks/>
          </p:cNvCxnSpPr>
          <p:nvPr/>
        </p:nvCxnSpPr>
        <p:spPr>
          <a:xfrm>
            <a:off x="8333717" y="4343202"/>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직선 화살표 연결선 202">
            <a:extLst>
              <a:ext uri="{FF2B5EF4-FFF2-40B4-BE49-F238E27FC236}">
                <a16:creationId xmlns:a16="http://schemas.microsoft.com/office/drawing/2014/main" id="{16E15B2B-9F4D-584A-209F-0A8294F8DDCB}"/>
              </a:ext>
            </a:extLst>
          </p:cNvPr>
          <p:cNvCxnSpPr>
            <a:cxnSpLocks/>
          </p:cNvCxnSpPr>
          <p:nvPr/>
        </p:nvCxnSpPr>
        <p:spPr>
          <a:xfrm>
            <a:off x="8333717" y="4610283"/>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직선 화살표 연결선 203">
            <a:extLst>
              <a:ext uri="{FF2B5EF4-FFF2-40B4-BE49-F238E27FC236}">
                <a16:creationId xmlns:a16="http://schemas.microsoft.com/office/drawing/2014/main" id="{338428C5-CC12-5ED1-2183-07E1BC7A68AD}"/>
              </a:ext>
            </a:extLst>
          </p:cNvPr>
          <p:cNvCxnSpPr>
            <a:cxnSpLocks/>
          </p:cNvCxnSpPr>
          <p:nvPr/>
        </p:nvCxnSpPr>
        <p:spPr>
          <a:xfrm>
            <a:off x="8333717" y="4882034"/>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215" name="사다리꼴 181">
            <a:extLst>
              <a:ext uri="{FF2B5EF4-FFF2-40B4-BE49-F238E27FC236}">
                <a16:creationId xmlns:a16="http://schemas.microsoft.com/office/drawing/2014/main" id="{EAABEF60-5C6E-F3FB-F85B-00D6A2CC1131}"/>
              </a:ext>
            </a:extLst>
          </p:cNvPr>
          <p:cNvSpPr/>
          <p:nvPr/>
        </p:nvSpPr>
        <p:spPr>
          <a:xfrm rot="5400000">
            <a:off x="8299072" y="4129631"/>
            <a:ext cx="465643"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216" name="사다리꼴 184">
            <a:extLst>
              <a:ext uri="{FF2B5EF4-FFF2-40B4-BE49-F238E27FC236}">
                <a16:creationId xmlns:a16="http://schemas.microsoft.com/office/drawing/2014/main" id="{4BDF18B5-CA5C-76F2-BCC7-02F9EAA790E5}"/>
              </a:ext>
            </a:extLst>
          </p:cNvPr>
          <p:cNvSpPr/>
          <p:nvPr/>
        </p:nvSpPr>
        <p:spPr>
          <a:xfrm rot="5400000">
            <a:off x="8299076" y="4667237"/>
            <a:ext cx="465644"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217" name="TextBox 216">
            <a:extLst>
              <a:ext uri="{FF2B5EF4-FFF2-40B4-BE49-F238E27FC236}">
                <a16:creationId xmlns:a16="http://schemas.microsoft.com/office/drawing/2014/main" id="{64CBA805-8579-3776-F4BB-12E7818D00E7}"/>
              </a:ext>
            </a:extLst>
          </p:cNvPr>
          <p:cNvSpPr txBox="1"/>
          <p:nvPr/>
        </p:nvSpPr>
        <p:spPr>
          <a:xfrm>
            <a:off x="9626168" y="4317063"/>
            <a:ext cx="686316"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LLC</a:t>
            </a:r>
            <a:endParaRPr lang="ko-KR" altLang="en-US" dirty="0">
              <a:solidFill>
                <a:schemeClr val="tx1">
                  <a:lumMod val="75000"/>
                  <a:lumOff val="25000"/>
                </a:schemeClr>
              </a:solidFill>
              <a:cs typeface="Arial" panose="020B0604020202020204" pitchFamily="34" charset="0"/>
            </a:endParaRPr>
          </a:p>
        </p:txBody>
      </p:sp>
      <p:sp>
        <p:nvSpPr>
          <p:cNvPr id="218" name="TextBox 217">
            <a:extLst>
              <a:ext uri="{FF2B5EF4-FFF2-40B4-BE49-F238E27FC236}">
                <a16:creationId xmlns:a16="http://schemas.microsoft.com/office/drawing/2014/main" id="{C90C2AB0-AB37-8077-6CE6-C072D9B29F0D}"/>
              </a:ext>
            </a:extLst>
          </p:cNvPr>
          <p:cNvSpPr txBox="1"/>
          <p:nvPr/>
        </p:nvSpPr>
        <p:spPr>
          <a:xfrm>
            <a:off x="9098825" y="4418739"/>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219" name="TextBox 218">
            <a:extLst>
              <a:ext uri="{FF2B5EF4-FFF2-40B4-BE49-F238E27FC236}">
                <a16:creationId xmlns:a16="http://schemas.microsoft.com/office/drawing/2014/main" id="{783C5512-9681-0979-271C-E4435DC3362E}"/>
              </a:ext>
            </a:extLst>
          </p:cNvPr>
          <p:cNvSpPr txBox="1"/>
          <p:nvPr/>
        </p:nvSpPr>
        <p:spPr>
          <a:xfrm>
            <a:off x="9098825" y="4670382"/>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cxnSp>
        <p:nvCxnSpPr>
          <p:cNvPr id="220" name="직선 화살표 연결선 60">
            <a:extLst>
              <a:ext uri="{FF2B5EF4-FFF2-40B4-BE49-F238E27FC236}">
                <a16:creationId xmlns:a16="http://schemas.microsoft.com/office/drawing/2014/main" id="{2984BB58-5B4E-ADA5-5472-D042AE3E1E67}"/>
              </a:ext>
            </a:extLst>
          </p:cNvPr>
          <p:cNvCxnSpPr>
            <a:cxnSpLocks/>
          </p:cNvCxnSpPr>
          <p:nvPr/>
        </p:nvCxnSpPr>
        <p:spPr>
          <a:xfrm>
            <a:off x="8634075" y="4757391"/>
            <a:ext cx="456338" cy="0"/>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221" name="연결선: 꺾임 302">
            <a:extLst>
              <a:ext uri="{FF2B5EF4-FFF2-40B4-BE49-F238E27FC236}">
                <a16:creationId xmlns:a16="http://schemas.microsoft.com/office/drawing/2014/main" id="{81F80F32-3009-2261-C937-734879500176}"/>
              </a:ext>
            </a:extLst>
          </p:cNvPr>
          <p:cNvCxnSpPr>
            <a:cxnSpLocks/>
            <a:stCxn id="219" idx="3"/>
            <a:endCxn id="178" idx="2"/>
          </p:cNvCxnSpPr>
          <p:nvPr/>
        </p:nvCxnSpPr>
        <p:spPr>
          <a:xfrm flipV="1">
            <a:off x="9454918" y="4326730"/>
            <a:ext cx="284819" cy="448992"/>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224" name="TextBox 223">
            <a:extLst>
              <a:ext uri="{FF2B5EF4-FFF2-40B4-BE49-F238E27FC236}">
                <a16:creationId xmlns:a16="http://schemas.microsoft.com/office/drawing/2014/main" id="{40A4656E-711C-18F3-DC68-616C7CB2966A}"/>
              </a:ext>
            </a:extLst>
          </p:cNvPr>
          <p:cNvSpPr txBox="1"/>
          <p:nvPr/>
        </p:nvSpPr>
        <p:spPr>
          <a:xfrm>
            <a:off x="9098825" y="4922743"/>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225" name="TextBox 224">
            <a:extLst>
              <a:ext uri="{FF2B5EF4-FFF2-40B4-BE49-F238E27FC236}">
                <a16:creationId xmlns:a16="http://schemas.microsoft.com/office/drawing/2014/main" id="{96103CD4-7690-A156-2928-ED34FD0F5AB2}"/>
              </a:ext>
            </a:extLst>
          </p:cNvPr>
          <p:cNvSpPr txBox="1"/>
          <p:nvPr/>
        </p:nvSpPr>
        <p:spPr>
          <a:xfrm>
            <a:off x="10236721" y="4695997"/>
            <a:ext cx="598181" cy="47310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credit</a:t>
            </a:r>
          </a:p>
          <a:p>
            <a:r>
              <a:rPr lang="en-US" altLang="ko-KR" sz="1400" dirty="0">
                <a:latin typeface="+mn-lt"/>
              </a:rPr>
              <a:t>pool</a:t>
            </a:r>
            <a:endParaRPr lang="ko-KR" altLang="en-US" sz="1400" dirty="0">
              <a:latin typeface="+mn-lt"/>
            </a:endParaRPr>
          </a:p>
        </p:txBody>
      </p:sp>
      <p:cxnSp>
        <p:nvCxnSpPr>
          <p:cNvPr id="226" name="직선 화살표 연결선 60">
            <a:extLst>
              <a:ext uri="{FF2B5EF4-FFF2-40B4-BE49-F238E27FC236}">
                <a16:creationId xmlns:a16="http://schemas.microsoft.com/office/drawing/2014/main" id="{D136D108-4BAB-0EAD-74A8-5AED6C1E9FD1}"/>
              </a:ext>
            </a:extLst>
          </p:cNvPr>
          <p:cNvCxnSpPr>
            <a:cxnSpLocks/>
          </p:cNvCxnSpPr>
          <p:nvPr/>
        </p:nvCxnSpPr>
        <p:spPr>
          <a:xfrm>
            <a:off x="10535812" y="4317063"/>
            <a:ext cx="5508" cy="398508"/>
          </a:xfrm>
          <a:prstGeom prst="straightConnector1">
            <a:avLst/>
          </a:prstGeom>
          <a:noFill/>
          <a:ln w="38100">
            <a:solidFill>
              <a:srgbClr val="E391A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2" name="Title 1">
            <a:extLst>
              <a:ext uri="{FF2B5EF4-FFF2-40B4-BE49-F238E27FC236}">
                <a16:creationId xmlns:a16="http://schemas.microsoft.com/office/drawing/2014/main" id="{9C5033D5-2710-6BB0-EA3F-4DD05793669C}"/>
              </a:ext>
            </a:extLst>
          </p:cNvPr>
          <p:cNvSpPr>
            <a:spLocks noGrp="1"/>
          </p:cNvSpPr>
          <p:nvPr>
            <p:ph type="title"/>
          </p:nvPr>
        </p:nvSpPr>
        <p:spPr/>
        <p:txBody>
          <a:bodyPr/>
          <a:lstStyle/>
          <a:p>
            <a:r>
              <a:rPr lang="en-US" dirty="0" err="1"/>
              <a:t>AccDirect</a:t>
            </a:r>
            <a:r>
              <a:rPr lang="en-US" dirty="0"/>
              <a:t>: Leverage NIC as an Agent</a:t>
            </a:r>
          </a:p>
        </p:txBody>
      </p:sp>
      <p:sp>
        <p:nvSpPr>
          <p:cNvPr id="3" name="Content Placeholder 2">
            <a:extLst>
              <a:ext uri="{FF2B5EF4-FFF2-40B4-BE49-F238E27FC236}">
                <a16:creationId xmlns:a16="http://schemas.microsoft.com/office/drawing/2014/main" id="{2474A7E9-17E9-E14D-6EBF-F0FCBAD249CD}"/>
              </a:ext>
            </a:extLst>
          </p:cNvPr>
          <p:cNvSpPr>
            <a:spLocks noGrp="1"/>
          </p:cNvSpPr>
          <p:nvPr>
            <p:ph idx="1"/>
          </p:nvPr>
        </p:nvSpPr>
        <p:spPr>
          <a:xfrm>
            <a:off x="838200" y="1825625"/>
            <a:ext cx="10515600" cy="1344600"/>
          </a:xfrm>
        </p:spPr>
        <p:txBody>
          <a:bodyPr>
            <a:normAutofit/>
          </a:bodyPr>
          <a:lstStyle/>
          <a:p>
            <a:r>
              <a:rPr lang="en-US" dirty="0"/>
              <a:t>Leverage NIC as the agent to enqueue DLB</a:t>
            </a:r>
          </a:p>
          <a:p>
            <a:pPr lvl="1"/>
            <a:r>
              <a:rPr lang="en-US" dirty="0"/>
              <a:t>NIC agent is responsible for the DLB credit management.</a:t>
            </a:r>
          </a:p>
          <a:p>
            <a:pPr lvl="1"/>
            <a:r>
              <a:rPr lang="en-US" dirty="0"/>
              <a:t>NIC enqueue agent captures requests from clients and enqueues DLB.</a:t>
            </a:r>
          </a:p>
        </p:txBody>
      </p:sp>
      <p:sp>
        <p:nvSpPr>
          <p:cNvPr id="160" name="직사각형 18">
            <a:extLst>
              <a:ext uri="{FF2B5EF4-FFF2-40B4-BE49-F238E27FC236}">
                <a16:creationId xmlns:a16="http://schemas.microsoft.com/office/drawing/2014/main" id="{ABB5F02D-4712-FF9C-F2C0-A18592E90E75}"/>
              </a:ext>
            </a:extLst>
          </p:cNvPr>
          <p:cNvSpPr/>
          <p:nvPr/>
        </p:nvSpPr>
        <p:spPr>
          <a:xfrm>
            <a:off x="4978313" y="3425915"/>
            <a:ext cx="1542148" cy="2711360"/>
          </a:xfrm>
          <a:prstGeom prst="rect">
            <a:avLst/>
          </a:prstGeom>
          <a:solidFill>
            <a:srgbClr val="1B4163"/>
          </a:solidFill>
          <a:ln w="19050">
            <a:solidFill>
              <a:srgbClr val="FFD757"/>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36000" rtlCol="0" anchor="b"/>
          <a:lstStyle/>
          <a:p>
            <a:pPr algn="ctr"/>
            <a:r>
              <a:rPr lang="en-US" altLang="ko-KR" dirty="0">
                <a:solidFill>
                  <a:schemeClr val="bg1"/>
                </a:solidFill>
                <a:cs typeface="Arial" panose="020B0604020202020204" pitchFamily="34" charset="0"/>
              </a:rPr>
              <a:t>NIC</a:t>
            </a:r>
            <a:endParaRPr lang="ko-KR" altLang="en-US" dirty="0">
              <a:solidFill>
                <a:schemeClr val="bg1"/>
              </a:solidFill>
              <a:cs typeface="Arial" panose="020B0604020202020204" pitchFamily="34" charset="0"/>
            </a:endParaRPr>
          </a:p>
        </p:txBody>
      </p:sp>
      <p:sp>
        <p:nvSpPr>
          <p:cNvPr id="162" name="TextBox 161">
            <a:extLst>
              <a:ext uri="{FF2B5EF4-FFF2-40B4-BE49-F238E27FC236}">
                <a16:creationId xmlns:a16="http://schemas.microsoft.com/office/drawing/2014/main" id="{9025517D-B681-E2D5-784B-4BE5EF12D91A}"/>
              </a:ext>
            </a:extLst>
          </p:cNvPr>
          <p:cNvSpPr txBox="1"/>
          <p:nvPr/>
        </p:nvSpPr>
        <p:spPr>
          <a:xfrm>
            <a:off x="5081168" y="3533356"/>
            <a:ext cx="1332720" cy="141300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ko-KR" sz="1600" spc="-90" dirty="0">
              <a:latin typeface="+mn-lt"/>
            </a:endParaRPr>
          </a:p>
        </p:txBody>
      </p:sp>
      <p:cxnSp>
        <p:nvCxnSpPr>
          <p:cNvPr id="155" name="Straight Arrow Connector 154">
            <a:extLst>
              <a:ext uri="{FF2B5EF4-FFF2-40B4-BE49-F238E27FC236}">
                <a16:creationId xmlns:a16="http://schemas.microsoft.com/office/drawing/2014/main" id="{305A5E5B-78AE-C67D-3AAB-EFCD7ECBC39A}"/>
              </a:ext>
            </a:extLst>
          </p:cNvPr>
          <p:cNvCxnSpPr>
            <a:cxnSpLocks/>
          </p:cNvCxnSpPr>
          <p:nvPr/>
        </p:nvCxnSpPr>
        <p:spPr>
          <a:xfrm flipV="1">
            <a:off x="2745398" y="3682631"/>
            <a:ext cx="2249357" cy="29204"/>
          </a:xfrm>
          <a:prstGeom prst="straightConnector1">
            <a:avLst/>
          </a:prstGeom>
          <a:ln w="762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57" name="TextBox 156">
            <a:extLst>
              <a:ext uri="{FF2B5EF4-FFF2-40B4-BE49-F238E27FC236}">
                <a16:creationId xmlns:a16="http://schemas.microsoft.com/office/drawing/2014/main" id="{09486D96-A280-0B3F-E9DC-93701011EA80}"/>
              </a:ext>
            </a:extLst>
          </p:cNvPr>
          <p:cNvSpPr txBox="1"/>
          <p:nvPr/>
        </p:nvSpPr>
        <p:spPr>
          <a:xfrm>
            <a:off x="2809769" y="3293228"/>
            <a:ext cx="1973487" cy="369332"/>
          </a:xfrm>
          <a:prstGeom prst="rect">
            <a:avLst/>
          </a:prstGeom>
          <a:noFill/>
        </p:spPr>
        <p:txBody>
          <a:bodyPr wrap="square" rtlCol="0">
            <a:spAutoFit/>
          </a:bodyPr>
          <a:lstStyle/>
          <a:p>
            <a:r>
              <a:rPr lang="en-US" dirty="0"/>
              <a:t>Data/Requests</a:t>
            </a:r>
          </a:p>
        </p:txBody>
      </p:sp>
      <p:sp>
        <p:nvSpPr>
          <p:cNvPr id="222" name="직사각형 21">
            <a:extLst>
              <a:ext uri="{FF2B5EF4-FFF2-40B4-BE49-F238E27FC236}">
                <a16:creationId xmlns:a16="http://schemas.microsoft.com/office/drawing/2014/main" id="{0FB27E0D-EF17-1066-3D94-0C82DA548230}"/>
              </a:ext>
            </a:extLst>
          </p:cNvPr>
          <p:cNvSpPr/>
          <p:nvPr/>
        </p:nvSpPr>
        <p:spPr>
          <a:xfrm rot="16200000">
            <a:off x="5525229" y="4605859"/>
            <a:ext cx="2464961" cy="445202"/>
          </a:xfrm>
          <a:prstGeom prst="rect">
            <a:avLst/>
          </a:prstGeom>
          <a:solidFill>
            <a:srgbClr val="A6A6A6">
              <a:alpha val="98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dirty="0">
              <a:solidFill>
                <a:schemeClr val="bg1"/>
              </a:solidFill>
              <a:cs typeface="Arial" panose="020B0604020202020204" pitchFamily="34" charset="0"/>
            </a:endParaRPr>
          </a:p>
        </p:txBody>
      </p:sp>
      <p:sp>
        <p:nvSpPr>
          <p:cNvPr id="223" name="TextBox 286">
            <a:extLst>
              <a:ext uri="{FF2B5EF4-FFF2-40B4-BE49-F238E27FC236}">
                <a16:creationId xmlns:a16="http://schemas.microsoft.com/office/drawing/2014/main" id="{342A1385-00E0-1374-DCFE-243A4F8C2ECC}"/>
              </a:ext>
            </a:extLst>
          </p:cNvPr>
          <p:cNvSpPr txBox="1"/>
          <p:nvPr/>
        </p:nvSpPr>
        <p:spPr>
          <a:xfrm rot="5400000">
            <a:off x="6394457" y="3771087"/>
            <a:ext cx="722316" cy="369332"/>
          </a:xfrm>
          <a:prstGeom prst="rect">
            <a:avLst/>
          </a:prstGeom>
          <a:noFill/>
          <a:ln>
            <a:noFill/>
          </a:ln>
        </p:spPr>
        <p:txBody>
          <a:bodyPr wrap="square">
            <a:spAutoFit/>
          </a:bodyPr>
          <a:lstStyle/>
          <a:p>
            <a:pPr algn="ctr"/>
            <a:r>
              <a:rPr lang="en-US" altLang="ko-KR" dirty="0">
                <a:solidFill>
                  <a:schemeClr val="bg1"/>
                </a:solidFill>
                <a:cs typeface="Arial" panose="020B0604020202020204" pitchFamily="34" charset="0"/>
              </a:rPr>
              <a:t>PCIe</a:t>
            </a:r>
            <a:r>
              <a:rPr lang="ko-KR" altLang="en-US" dirty="0">
                <a:solidFill>
                  <a:schemeClr val="bg1"/>
                </a:solidFill>
                <a:cs typeface="Arial" panose="020B0604020202020204" pitchFamily="34" charset="0"/>
              </a:rPr>
              <a:t>              </a:t>
            </a:r>
            <a:endParaRPr lang="en-US" altLang="ko-KR" dirty="0">
              <a:solidFill>
                <a:schemeClr val="bg1"/>
              </a:solidFill>
              <a:cs typeface="Arial" panose="020B0604020202020204" pitchFamily="34" charset="0"/>
            </a:endParaRPr>
          </a:p>
        </p:txBody>
      </p:sp>
      <p:cxnSp>
        <p:nvCxnSpPr>
          <p:cNvPr id="156" name="Connector: Elbow 155">
            <a:extLst>
              <a:ext uri="{FF2B5EF4-FFF2-40B4-BE49-F238E27FC236}">
                <a16:creationId xmlns:a16="http://schemas.microsoft.com/office/drawing/2014/main" id="{2CD58B46-19F8-CA09-416D-77C3ACA4028F}"/>
              </a:ext>
            </a:extLst>
          </p:cNvPr>
          <p:cNvCxnSpPr>
            <a:cxnSpLocks/>
            <a:endCxn id="168" idx="1"/>
          </p:cNvCxnSpPr>
          <p:nvPr/>
        </p:nvCxnSpPr>
        <p:spPr>
          <a:xfrm>
            <a:off x="5805519" y="4736481"/>
            <a:ext cx="1369849" cy="1117328"/>
          </a:xfrm>
          <a:prstGeom prst="bentConnector3">
            <a:avLst>
              <a:gd name="adj1" fmla="val 68542"/>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0" name="TextBox 239">
            <a:extLst>
              <a:ext uri="{FF2B5EF4-FFF2-40B4-BE49-F238E27FC236}">
                <a16:creationId xmlns:a16="http://schemas.microsoft.com/office/drawing/2014/main" id="{9C7EB709-A90A-30EF-5B56-5CB0CDECF825}"/>
              </a:ext>
            </a:extLst>
          </p:cNvPr>
          <p:cNvSpPr txBox="1"/>
          <p:nvPr/>
        </p:nvSpPr>
        <p:spPr>
          <a:xfrm>
            <a:off x="5035230" y="3923880"/>
            <a:ext cx="1541017" cy="338554"/>
          </a:xfrm>
          <a:prstGeom prst="rect">
            <a:avLst/>
          </a:prstGeom>
          <a:noFill/>
        </p:spPr>
        <p:txBody>
          <a:bodyPr wrap="square" rtlCol="0">
            <a:spAutoFit/>
          </a:bodyPr>
          <a:lstStyle/>
          <a:p>
            <a:r>
              <a:rPr lang="en-US" altLang="ko-KR" sz="1600" spc="-80" dirty="0">
                <a:solidFill>
                  <a:schemeClr val="tx1">
                    <a:lumMod val="50000"/>
                    <a:lumOff val="50000"/>
                  </a:schemeClr>
                </a:solidFill>
                <a:cs typeface="Arial" panose="020B0604020202020204" pitchFamily="34" charset="0"/>
              </a:rPr>
              <a:t>Enqueue Agent</a:t>
            </a:r>
          </a:p>
        </p:txBody>
      </p:sp>
      <p:sp>
        <p:nvSpPr>
          <p:cNvPr id="247" name="TextBox 246">
            <a:extLst>
              <a:ext uri="{FF2B5EF4-FFF2-40B4-BE49-F238E27FC236}">
                <a16:creationId xmlns:a16="http://schemas.microsoft.com/office/drawing/2014/main" id="{E9519BC3-5712-EEAB-4DEA-0EE9E6F3FAED}"/>
              </a:ext>
            </a:extLst>
          </p:cNvPr>
          <p:cNvSpPr txBox="1"/>
          <p:nvPr/>
        </p:nvSpPr>
        <p:spPr>
          <a:xfrm>
            <a:off x="8802958" y="2999812"/>
            <a:ext cx="2675723" cy="240959"/>
          </a:xfrm>
          <a:prstGeom prst="rect">
            <a:avLst/>
          </a:prstGeom>
          <a:noFill/>
          <a:ln>
            <a:noFill/>
          </a:ln>
        </p:spPr>
        <p:txBody>
          <a:bodyPr wrap="square" lIns="0" tIns="36000" rIns="0" bIns="0" anchor="b">
            <a:spAutoFit/>
          </a:bodyPr>
          <a:lstStyle/>
          <a:p>
            <a:pPr algn="ctr">
              <a:lnSpc>
                <a:spcPct val="80000"/>
              </a:lnSpc>
            </a:pPr>
            <a:r>
              <a:rPr lang="en-US" altLang="ko-KR" sz="1600" spc="-20" dirty="0">
                <a:solidFill>
                  <a:srgbClr val="E391A0"/>
                </a:solidFill>
                <a:cs typeface="Arial" panose="020B0604020202020204" pitchFamily="34" charset="0"/>
              </a:rPr>
              <a:t>CPU atomically return credits</a:t>
            </a:r>
            <a:endParaRPr lang="ko-KR" altLang="en-US" sz="1600" spc="-20" dirty="0">
              <a:solidFill>
                <a:srgbClr val="E391A0"/>
              </a:solidFill>
              <a:cs typeface="Arial" panose="020B0604020202020204" pitchFamily="34" charset="0"/>
            </a:endParaRPr>
          </a:p>
        </p:txBody>
      </p:sp>
      <p:cxnSp>
        <p:nvCxnSpPr>
          <p:cNvPr id="248" name="직선 연결선 70">
            <a:extLst>
              <a:ext uri="{FF2B5EF4-FFF2-40B4-BE49-F238E27FC236}">
                <a16:creationId xmlns:a16="http://schemas.microsoft.com/office/drawing/2014/main" id="{8A4CEE2D-2909-E7BA-255B-AE0255493A4A}"/>
              </a:ext>
            </a:extLst>
          </p:cNvPr>
          <p:cNvCxnSpPr>
            <a:cxnSpLocks/>
            <a:endCxn id="247" idx="2"/>
          </p:cNvCxnSpPr>
          <p:nvPr/>
        </p:nvCxnSpPr>
        <p:spPr>
          <a:xfrm flipH="1" flipV="1">
            <a:off x="10140820" y="3240771"/>
            <a:ext cx="394910" cy="1290656"/>
          </a:xfrm>
          <a:prstGeom prst="line">
            <a:avLst/>
          </a:prstGeom>
          <a:ln w="19050">
            <a:solidFill>
              <a:srgbClr val="E391A0"/>
            </a:solidFill>
            <a:prstDash val="sysDash"/>
          </a:ln>
        </p:spPr>
        <p:style>
          <a:lnRef idx="1">
            <a:schemeClr val="accent1"/>
          </a:lnRef>
          <a:fillRef idx="0">
            <a:schemeClr val="accent1"/>
          </a:fillRef>
          <a:effectRef idx="0">
            <a:schemeClr val="accent1"/>
          </a:effectRef>
          <a:fontRef idx="minor">
            <a:schemeClr val="tx1"/>
          </a:fontRef>
        </p:style>
      </p:cxnSp>
      <p:sp>
        <p:nvSpPr>
          <p:cNvPr id="253" name="TextBox 252">
            <a:extLst>
              <a:ext uri="{FF2B5EF4-FFF2-40B4-BE49-F238E27FC236}">
                <a16:creationId xmlns:a16="http://schemas.microsoft.com/office/drawing/2014/main" id="{60E8912F-908D-CF6A-827C-5682D480EB6D}"/>
              </a:ext>
            </a:extLst>
          </p:cNvPr>
          <p:cNvSpPr txBox="1"/>
          <p:nvPr/>
        </p:nvSpPr>
        <p:spPr>
          <a:xfrm>
            <a:off x="5286857" y="6484665"/>
            <a:ext cx="3506376" cy="240959"/>
          </a:xfrm>
          <a:prstGeom prst="rect">
            <a:avLst/>
          </a:prstGeom>
          <a:noFill/>
          <a:ln>
            <a:noFill/>
          </a:ln>
        </p:spPr>
        <p:txBody>
          <a:bodyPr wrap="square" lIns="0" tIns="36000" rIns="0" bIns="0" anchor="b">
            <a:spAutoFit/>
          </a:bodyPr>
          <a:lstStyle>
            <a:defPPr>
              <a:defRPr lang="en-US"/>
            </a:defPPr>
            <a:lvl1pPr algn="ctr">
              <a:lnSpc>
                <a:spcPct val="80000"/>
              </a:lnSpc>
              <a:defRPr sz="1100" spc="-20">
                <a:solidFill>
                  <a:schemeClr val="tx1">
                    <a:lumMod val="65000"/>
                    <a:lumOff val="35000"/>
                  </a:schemeClr>
                </a:solidFill>
                <a:latin typeface="Arial" panose="020B0604020202020204" pitchFamily="34" charset="0"/>
                <a:cs typeface="Arial" panose="020B0604020202020204" pitchFamily="34" charset="0"/>
              </a:defRPr>
            </a:lvl1pPr>
          </a:lstStyle>
          <a:p>
            <a:r>
              <a:rPr lang="en-US" altLang="ko-KR" sz="1600" dirty="0">
                <a:solidFill>
                  <a:srgbClr val="E391A0"/>
                </a:solidFill>
                <a:latin typeface="+mn-lt"/>
              </a:rPr>
              <a:t>PCIe Atomic (CAS) acquire DLB credits</a:t>
            </a:r>
            <a:endParaRPr lang="ko-KR" altLang="en-US" sz="1600" dirty="0">
              <a:solidFill>
                <a:srgbClr val="E391A0"/>
              </a:solidFill>
              <a:latin typeface="+mn-lt"/>
            </a:endParaRPr>
          </a:p>
        </p:txBody>
      </p:sp>
      <p:cxnSp>
        <p:nvCxnSpPr>
          <p:cNvPr id="254" name="직선 연결선 27">
            <a:extLst>
              <a:ext uri="{FF2B5EF4-FFF2-40B4-BE49-F238E27FC236}">
                <a16:creationId xmlns:a16="http://schemas.microsoft.com/office/drawing/2014/main" id="{47B305C4-4491-A3DC-A8D4-3E18DF0E6A23}"/>
              </a:ext>
            </a:extLst>
          </p:cNvPr>
          <p:cNvCxnSpPr>
            <a:cxnSpLocks/>
            <a:endCxn id="253" idx="0"/>
          </p:cNvCxnSpPr>
          <p:nvPr/>
        </p:nvCxnSpPr>
        <p:spPr>
          <a:xfrm flipH="1">
            <a:off x="7040045" y="5371008"/>
            <a:ext cx="107677" cy="1113657"/>
          </a:xfrm>
          <a:prstGeom prst="line">
            <a:avLst/>
          </a:prstGeom>
          <a:ln w="19050">
            <a:solidFill>
              <a:srgbClr val="E391A0"/>
            </a:solidFill>
            <a:prstDash val="sysDash"/>
          </a:ln>
        </p:spPr>
        <p:style>
          <a:lnRef idx="1">
            <a:schemeClr val="accent1"/>
          </a:lnRef>
          <a:fillRef idx="0">
            <a:schemeClr val="accent1"/>
          </a:fillRef>
          <a:effectRef idx="0">
            <a:schemeClr val="accent1"/>
          </a:effectRef>
          <a:fontRef idx="minor">
            <a:schemeClr val="tx1"/>
          </a:fontRef>
        </p:style>
      </p:cxnSp>
      <p:sp>
        <p:nvSpPr>
          <p:cNvPr id="258" name="직사각형 7">
            <a:extLst>
              <a:ext uri="{FF2B5EF4-FFF2-40B4-BE49-F238E27FC236}">
                <a16:creationId xmlns:a16="http://schemas.microsoft.com/office/drawing/2014/main" id="{C621842C-5588-677F-FCBE-6E427EA55F78}"/>
              </a:ext>
            </a:extLst>
          </p:cNvPr>
          <p:cNvSpPr/>
          <p:nvPr/>
        </p:nvSpPr>
        <p:spPr>
          <a:xfrm rot="16200000">
            <a:off x="925302" y="4599815"/>
            <a:ext cx="3341127" cy="332555"/>
          </a:xfrm>
          <a:prstGeom prst="rect">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cs typeface="Arial" panose="020B0604020202020204" pitchFamily="34" charset="0"/>
            </a:endParaRPr>
          </a:p>
        </p:txBody>
      </p:sp>
      <p:grpSp>
        <p:nvGrpSpPr>
          <p:cNvPr id="259" name="그룹 10">
            <a:extLst>
              <a:ext uri="{FF2B5EF4-FFF2-40B4-BE49-F238E27FC236}">
                <a16:creationId xmlns:a16="http://schemas.microsoft.com/office/drawing/2014/main" id="{55E4B9B2-1B51-679F-D03C-00EC6AA8C82C}"/>
              </a:ext>
            </a:extLst>
          </p:cNvPr>
          <p:cNvGrpSpPr/>
          <p:nvPr/>
        </p:nvGrpSpPr>
        <p:grpSpPr>
          <a:xfrm>
            <a:off x="2300794" y="4579639"/>
            <a:ext cx="161167" cy="746989"/>
            <a:chOff x="5841877" y="1854506"/>
            <a:chExt cx="213482" cy="646910"/>
          </a:xfrm>
          <a:solidFill>
            <a:schemeClr val="accent3"/>
          </a:solidFill>
        </p:grpSpPr>
        <p:sp>
          <p:nvSpPr>
            <p:cNvPr id="260" name="직사각형 14">
              <a:extLst>
                <a:ext uri="{FF2B5EF4-FFF2-40B4-BE49-F238E27FC236}">
                  <a16:creationId xmlns:a16="http://schemas.microsoft.com/office/drawing/2014/main" id="{16E05571-0A1F-A46D-0733-A82E1FD12131}"/>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261" name="직사각형 15">
              <a:extLst>
                <a:ext uri="{FF2B5EF4-FFF2-40B4-BE49-F238E27FC236}">
                  <a16:creationId xmlns:a16="http://schemas.microsoft.com/office/drawing/2014/main" id="{C11424CA-1FD2-C725-ACD1-12AFA7B5FD11}"/>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grpSp>
      <p:grpSp>
        <p:nvGrpSpPr>
          <p:cNvPr id="263" name="그룹 254">
            <a:extLst>
              <a:ext uri="{FF2B5EF4-FFF2-40B4-BE49-F238E27FC236}">
                <a16:creationId xmlns:a16="http://schemas.microsoft.com/office/drawing/2014/main" id="{768D782C-EDCA-C290-5A55-321AB8A2B526}"/>
              </a:ext>
            </a:extLst>
          </p:cNvPr>
          <p:cNvGrpSpPr/>
          <p:nvPr/>
        </p:nvGrpSpPr>
        <p:grpSpPr>
          <a:xfrm>
            <a:off x="2300794" y="3439456"/>
            <a:ext cx="161167" cy="746989"/>
            <a:chOff x="5841877" y="1854506"/>
            <a:chExt cx="213482" cy="646910"/>
          </a:xfrm>
          <a:solidFill>
            <a:schemeClr val="accent3"/>
          </a:solidFill>
        </p:grpSpPr>
        <p:sp>
          <p:nvSpPr>
            <p:cNvPr id="264" name="직사각형 255">
              <a:extLst>
                <a:ext uri="{FF2B5EF4-FFF2-40B4-BE49-F238E27FC236}">
                  <a16:creationId xmlns:a16="http://schemas.microsoft.com/office/drawing/2014/main" id="{31B5BA30-8C01-3B43-F0FB-811F74E33A61}"/>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265" name="직사각형 256">
              <a:extLst>
                <a:ext uri="{FF2B5EF4-FFF2-40B4-BE49-F238E27FC236}">
                  <a16:creationId xmlns:a16="http://schemas.microsoft.com/office/drawing/2014/main" id="{64201210-D64D-DA29-8C16-B396D4BF3071}"/>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cs typeface="Arial" panose="020B0604020202020204" pitchFamily="34" charset="0"/>
              </a:endParaRPr>
            </a:p>
          </p:txBody>
        </p:sp>
      </p:grpSp>
      <p:grpSp>
        <p:nvGrpSpPr>
          <p:cNvPr id="266" name="그룹 269">
            <a:extLst>
              <a:ext uri="{FF2B5EF4-FFF2-40B4-BE49-F238E27FC236}">
                <a16:creationId xmlns:a16="http://schemas.microsoft.com/office/drawing/2014/main" id="{50D8DB44-06EE-16A5-E15F-8EE9DE9D7A6C}"/>
              </a:ext>
            </a:extLst>
          </p:cNvPr>
          <p:cNvGrpSpPr/>
          <p:nvPr/>
        </p:nvGrpSpPr>
        <p:grpSpPr>
          <a:xfrm>
            <a:off x="2300794" y="5689666"/>
            <a:ext cx="161167" cy="746989"/>
            <a:chOff x="5841877" y="1854506"/>
            <a:chExt cx="213482" cy="646910"/>
          </a:xfrm>
          <a:solidFill>
            <a:schemeClr val="accent3"/>
          </a:solidFill>
        </p:grpSpPr>
        <p:sp>
          <p:nvSpPr>
            <p:cNvPr id="267" name="직사각형 270">
              <a:extLst>
                <a:ext uri="{FF2B5EF4-FFF2-40B4-BE49-F238E27FC236}">
                  <a16:creationId xmlns:a16="http://schemas.microsoft.com/office/drawing/2014/main" id="{95DD404C-0B04-EA75-14D8-F4080D31F618}"/>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268" name="직사각형 271">
              <a:extLst>
                <a:ext uri="{FF2B5EF4-FFF2-40B4-BE49-F238E27FC236}">
                  <a16:creationId xmlns:a16="http://schemas.microsoft.com/office/drawing/2014/main" id="{3C489464-6AB4-476C-DEDB-230192353C14}"/>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grpSp>
      <p:sp>
        <p:nvSpPr>
          <p:cNvPr id="269" name="사각형: 둥근 모서리 145">
            <a:extLst>
              <a:ext uri="{FF2B5EF4-FFF2-40B4-BE49-F238E27FC236}">
                <a16:creationId xmlns:a16="http://schemas.microsoft.com/office/drawing/2014/main" id="{432B4E39-0F90-BE5B-02D5-8192A37D5EC0}"/>
              </a:ext>
            </a:extLst>
          </p:cNvPr>
          <p:cNvSpPr/>
          <p:nvPr/>
        </p:nvSpPr>
        <p:spPr>
          <a:xfrm rot="16200000">
            <a:off x="1150578" y="5296757"/>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270" name="직사각형 61">
            <a:extLst>
              <a:ext uri="{FF2B5EF4-FFF2-40B4-BE49-F238E27FC236}">
                <a16:creationId xmlns:a16="http://schemas.microsoft.com/office/drawing/2014/main" id="{6785CBFF-778C-B6FC-9815-E6378BCE319A}"/>
              </a:ext>
            </a:extLst>
          </p:cNvPr>
          <p:cNvSpPr/>
          <p:nvPr/>
        </p:nvSpPr>
        <p:spPr>
          <a:xfrm>
            <a:off x="1067094" y="5702269"/>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271" name="그룹 69">
            <a:extLst>
              <a:ext uri="{FF2B5EF4-FFF2-40B4-BE49-F238E27FC236}">
                <a16:creationId xmlns:a16="http://schemas.microsoft.com/office/drawing/2014/main" id="{674333D6-4A56-8135-601A-948F0F84E574}"/>
              </a:ext>
            </a:extLst>
          </p:cNvPr>
          <p:cNvGrpSpPr/>
          <p:nvPr/>
        </p:nvGrpSpPr>
        <p:grpSpPr>
          <a:xfrm>
            <a:off x="1121833" y="5752609"/>
            <a:ext cx="1065827" cy="548012"/>
            <a:chOff x="4137471" y="679292"/>
            <a:chExt cx="1189719" cy="558064"/>
          </a:xfrm>
        </p:grpSpPr>
        <p:sp>
          <p:nvSpPr>
            <p:cNvPr id="272" name="직사각형 70">
              <a:extLst>
                <a:ext uri="{FF2B5EF4-FFF2-40B4-BE49-F238E27FC236}">
                  <a16:creationId xmlns:a16="http://schemas.microsoft.com/office/drawing/2014/main" id="{3395BC03-0935-5C12-DB4A-C78BC19BE71D}"/>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3" name="직사각형 71">
              <a:extLst>
                <a:ext uri="{FF2B5EF4-FFF2-40B4-BE49-F238E27FC236}">
                  <a16:creationId xmlns:a16="http://schemas.microsoft.com/office/drawing/2014/main" id="{63128FAB-C2DC-7642-63E9-B60CE46CF2D7}"/>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4" name="직사각형 72">
              <a:extLst>
                <a:ext uri="{FF2B5EF4-FFF2-40B4-BE49-F238E27FC236}">
                  <a16:creationId xmlns:a16="http://schemas.microsoft.com/office/drawing/2014/main" id="{45950EEB-89BB-630C-EF0A-F8C8750E6F4A}"/>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5" name="직사각형 73">
              <a:extLst>
                <a:ext uri="{FF2B5EF4-FFF2-40B4-BE49-F238E27FC236}">
                  <a16:creationId xmlns:a16="http://schemas.microsoft.com/office/drawing/2014/main" id="{EA703D25-160A-D96D-EC26-09E89A146198}"/>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6" name="직사각형 74">
              <a:extLst>
                <a:ext uri="{FF2B5EF4-FFF2-40B4-BE49-F238E27FC236}">
                  <a16:creationId xmlns:a16="http://schemas.microsoft.com/office/drawing/2014/main" id="{6B46526B-11BC-B9AF-3591-94594E29EE12}"/>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7" name="직사각형 75">
              <a:extLst>
                <a:ext uri="{FF2B5EF4-FFF2-40B4-BE49-F238E27FC236}">
                  <a16:creationId xmlns:a16="http://schemas.microsoft.com/office/drawing/2014/main" id="{5747C55E-49F7-3868-E4E8-6EA9E646E4A5}"/>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8" name="직사각형 76">
              <a:extLst>
                <a:ext uri="{FF2B5EF4-FFF2-40B4-BE49-F238E27FC236}">
                  <a16:creationId xmlns:a16="http://schemas.microsoft.com/office/drawing/2014/main" id="{5F54B30D-40F1-04E0-8AFB-7116CD8F709F}"/>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9" name="직사각형 77">
              <a:extLst>
                <a:ext uri="{FF2B5EF4-FFF2-40B4-BE49-F238E27FC236}">
                  <a16:creationId xmlns:a16="http://schemas.microsoft.com/office/drawing/2014/main" id="{D8BA47EA-ECBA-D046-20DC-43797A6A813F}"/>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280" name="TextBox 279">
            <a:extLst>
              <a:ext uri="{FF2B5EF4-FFF2-40B4-BE49-F238E27FC236}">
                <a16:creationId xmlns:a16="http://schemas.microsoft.com/office/drawing/2014/main" id="{5A5E7A53-3168-85CF-D6B5-A2F5E8456FC6}"/>
              </a:ext>
            </a:extLst>
          </p:cNvPr>
          <p:cNvSpPr txBox="1"/>
          <p:nvPr/>
        </p:nvSpPr>
        <p:spPr>
          <a:xfrm>
            <a:off x="1017924" y="5384264"/>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
        <p:nvSpPr>
          <p:cNvPr id="281" name="TextBox 280">
            <a:extLst>
              <a:ext uri="{FF2B5EF4-FFF2-40B4-BE49-F238E27FC236}">
                <a16:creationId xmlns:a16="http://schemas.microsoft.com/office/drawing/2014/main" id="{BA2A9C36-3A67-209D-F5B3-9E82E6FEBE61}"/>
              </a:ext>
            </a:extLst>
          </p:cNvPr>
          <p:cNvSpPr txBox="1"/>
          <p:nvPr/>
        </p:nvSpPr>
        <p:spPr>
          <a:xfrm rot="16200000">
            <a:off x="2028405" y="3725016"/>
            <a:ext cx="1107222"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network</a:t>
            </a:r>
            <a:endParaRPr lang="ko-KR" altLang="en-US" sz="1600" dirty="0">
              <a:solidFill>
                <a:schemeClr val="bg1"/>
              </a:solidFill>
              <a:cs typeface="Arial" panose="020B0604020202020204" pitchFamily="34" charset="0"/>
            </a:endParaRPr>
          </a:p>
        </p:txBody>
      </p:sp>
      <p:sp>
        <p:nvSpPr>
          <p:cNvPr id="283" name="사각형: 둥근 모서리 145">
            <a:extLst>
              <a:ext uri="{FF2B5EF4-FFF2-40B4-BE49-F238E27FC236}">
                <a16:creationId xmlns:a16="http://schemas.microsoft.com/office/drawing/2014/main" id="{ABA477F3-ECDA-DF86-7FBD-AABD04C6F8B2}"/>
              </a:ext>
            </a:extLst>
          </p:cNvPr>
          <p:cNvSpPr/>
          <p:nvPr/>
        </p:nvSpPr>
        <p:spPr>
          <a:xfrm rot="16200000">
            <a:off x="1150579" y="4184022"/>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284" name="직사각형 61">
            <a:extLst>
              <a:ext uri="{FF2B5EF4-FFF2-40B4-BE49-F238E27FC236}">
                <a16:creationId xmlns:a16="http://schemas.microsoft.com/office/drawing/2014/main" id="{77C39BD2-27D3-0672-EEC6-AA5CBD2410F3}"/>
              </a:ext>
            </a:extLst>
          </p:cNvPr>
          <p:cNvSpPr/>
          <p:nvPr/>
        </p:nvSpPr>
        <p:spPr>
          <a:xfrm>
            <a:off x="1067095" y="4589535"/>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285" name="그룹 69">
            <a:extLst>
              <a:ext uri="{FF2B5EF4-FFF2-40B4-BE49-F238E27FC236}">
                <a16:creationId xmlns:a16="http://schemas.microsoft.com/office/drawing/2014/main" id="{94297A1C-E0BE-14CC-D64B-37CAE330C070}"/>
              </a:ext>
            </a:extLst>
          </p:cNvPr>
          <p:cNvGrpSpPr/>
          <p:nvPr/>
        </p:nvGrpSpPr>
        <p:grpSpPr>
          <a:xfrm>
            <a:off x="1121834" y="4639874"/>
            <a:ext cx="1065827" cy="548012"/>
            <a:chOff x="4137471" y="679292"/>
            <a:chExt cx="1189719" cy="558064"/>
          </a:xfrm>
        </p:grpSpPr>
        <p:sp>
          <p:nvSpPr>
            <p:cNvPr id="286" name="직사각형 70">
              <a:extLst>
                <a:ext uri="{FF2B5EF4-FFF2-40B4-BE49-F238E27FC236}">
                  <a16:creationId xmlns:a16="http://schemas.microsoft.com/office/drawing/2014/main" id="{AAC39428-1197-75C3-ACDC-70758C83C612}"/>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87" name="직사각형 71">
              <a:extLst>
                <a:ext uri="{FF2B5EF4-FFF2-40B4-BE49-F238E27FC236}">
                  <a16:creationId xmlns:a16="http://schemas.microsoft.com/office/drawing/2014/main" id="{CB4D64FB-145C-5039-C8A3-CA7631F263A3}"/>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88" name="직사각형 72">
              <a:extLst>
                <a:ext uri="{FF2B5EF4-FFF2-40B4-BE49-F238E27FC236}">
                  <a16:creationId xmlns:a16="http://schemas.microsoft.com/office/drawing/2014/main" id="{C129ACAB-D21D-830E-9D84-94F88C9279FA}"/>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89" name="직사각형 73">
              <a:extLst>
                <a:ext uri="{FF2B5EF4-FFF2-40B4-BE49-F238E27FC236}">
                  <a16:creationId xmlns:a16="http://schemas.microsoft.com/office/drawing/2014/main" id="{BBE674E7-EF0B-2DD7-9C2C-3C354180BFFA}"/>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90" name="직사각형 74">
              <a:extLst>
                <a:ext uri="{FF2B5EF4-FFF2-40B4-BE49-F238E27FC236}">
                  <a16:creationId xmlns:a16="http://schemas.microsoft.com/office/drawing/2014/main" id="{97A5AD2D-A157-2AAB-F945-DB5A88F6FB45}"/>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91" name="직사각형 75">
              <a:extLst>
                <a:ext uri="{FF2B5EF4-FFF2-40B4-BE49-F238E27FC236}">
                  <a16:creationId xmlns:a16="http://schemas.microsoft.com/office/drawing/2014/main" id="{AEDF4313-9143-4E59-39B1-2F78D18773D2}"/>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92" name="직사각형 76">
              <a:extLst>
                <a:ext uri="{FF2B5EF4-FFF2-40B4-BE49-F238E27FC236}">
                  <a16:creationId xmlns:a16="http://schemas.microsoft.com/office/drawing/2014/main" id="{81CB1610-BE4F-51F7-1494-46F15092D93A}"/>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93" name="직사각형 77">
              <a:extLst>
                <a:ext uri="{FF2B5EF4-FFF2-40B4-BE49-F238E27FC236}">
                  <a16:creationId xmlns:a16="http://schemas.microsoft.com/office/drawing/2014/main" id="{E73E6AF8-8D89-FB90-E1DF-B01280CD413E}"/>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294" name="TextBox 293">
            <a:extLst>
              <a:ext uri="{FF2B5EF4-FFF2-40B4-BE49-F238E27FC236}">
                <a16:creationId xmlns:a16="http://schemas.microsoft.com/office/drawing/2014/main" id="{CFA47A8C-CDF5-D1E9-AD40-E72CC922FC6D}"/>
              </a:ext>
            </a:extLst>
          </p:cNvPr>
          <p:cNvSpPr txBox="1"/>
          <p:nvPr/>
        </p:nvSpPr>
        <p:spPr>
          <a:xfrm>
            <a:off x="1017925" y="4271529"/>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
        <p:nvSpPr>
          <p:cNvPr id="295" name="사각형: 둥근 모서리 145">
            <a:extLst>
              <a:ext uri="{FF2B5EF4-FFF2-40B4-BE49-F238E27FC236}">
                <a16:creationId xmlns:a16="http://schemas.microsoft.com/office/drawing/2014/main" id="{7B21B20C-C18D-48B1-A060-1778882691BF}"/>
              </a:ext>
            </a:extLst>
          </p:cNvPr>
          <p:cNvSpPr/>
          <p:nvPr/>
        </p:nvSpPr>
        <p:spPr>
          <a:xfrm rot="16200000">
            <a:off x="1150579" y="3045502"/>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296" name="직사각형 61">
            <a:extLst>
              <a:ext uri="{FF2B5EF4-FFF2-40B4-BE49-F238E27FC236}">
                <a16:creationId xmlns:a16="http://schemas.microsoft.com/office/drawing/2014/main" id="{E4140E89-E3A9-1786-E026-0F12B5926AFE}"/>
              </a:ext>
            </a:extLst>
          </p:cNvPr>
          <p:cNvSpPr/>
          <p:nvPr/>
        </p:nvSpPr>
        <p:spPr>
          <a:xfrm>
            <a:off x="1067096" y="3451016"/>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297" name="그룹 69">
            <a:extLst>
              <a:ext uri="{FF2B5EF4-FFF2-40B4-BE49-F238E27FC236}">
                <a16:creationId xmlns:a16="http://schemas.microsoft.com/office/drawing/2014/main" id="{DB189D7E-0E35-B440-2D52-1543CA648A5E}"/>
              </a:ext>
            </a:extLst>
          </p:cNvPr>
          <p:cNvGrpSpPr/>
          <p:nvPr/>
        </p:nvGrpSpPr>
        <p:grpSpPr>
          <a:xfrm>
            <a:off x="1121835" y="3501356"/>
            <a:ext cx="1065827" cy="548012"/>
            <a:chOff x="4137471" y="679292"/>
            <a:chExt cx="1189719" cy="558064"/>
          </a:xfrm>
        </p:grpSpPr>
        <p:sp>
          <p:nvSpPr>
            <p:cNvPr id="298" name="직사각형 70">
              <a:extLst>
                <a:ext uri="{FF2B5EF4-FFF2-40B4-BE49-F238E27FC236}">
                  <a16:creationId xmlns:a16="http://schemas.microsoft.com/office/drawing/2014/main" id="{92965978-0F31-E26C-7D31-B37CBE17EF8D}"/>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99" name="직사각형 71">
              <a:extLst>
                <a:ext uri="{FF2B5EF4-FFF2-40B4-BE49-F238E27FC236}">
                  <a16:creationId xmlns:a16="http://schemas.microsoft.com/office/drawing/2014/main" id="{39FD30CD-2503-97CE-9F5D-0CE901068328}"/>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300" name="직사각형 72">
              <a:extLst>
                <a:ext uri="{FF2B5EF4-FFF2-40B4-BE49-F238E27FC236}">
                  <a16:creationId xmlns:a16="http://schemas.microsoft.com/office/drawing/2014/main" id="{9502B4B7-A73A-40E0-9BD9-8DDE962EAFEC}"/>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301" name="직사각형 73">
              <a:extLst>
                <a:ext uri="{FF2B5EF4-FFF2-40B4-BE49-F238E27FC236}">
                  <a16:creationId xmlns:a16="http://schemas.microsoft.com/office/drawing/2014/main" id="{6DD5403C-E26D-D315-E90D-6E0DB7226466}"/>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302" name="직사각형 74">
              <a:extLst>
                <a:ext uri="{FF2B5EF4-FFF2-40B4-BE49-F238E27FC236}">
                  <a16:creationId xmlns:a16="http://schemas.microsoft.com/office/drawing/2014/main" id="{E9FCE2BA-364D-92FA-5F2E-05DFF654E221}"/>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303" name="직사각형 75">
              <a:extLst>
                <a:ext uri="{FF2B5EF4-FFF2-40B4-BE49-F238E27FC236}">
                  <a16:creationId xmlns:a16="http://schemas.microsoft.com/office/drawing/2014/main" id="{DE986164-A753-5211-5D53-5918E5B70FEA}"/>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304" name="직사각형 76">
              <a:extLst>
                <a:ext uri="{FF2B5EF4-FFF2-40B4-BE49-F238E27FC236}">
                  <a16:creationId xmlns:a16="http://schemas.microsoft.com/office/drawing/2014/main" id="{8C5278D9-54C9-7CD6-782F-8575BF27FBBF}"/>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305" name="직사각형 77">
              <a:extLst>
                <a:ext uri="{FF2B5EF4-FFF2-40B4-BE49-F238E27FC236}">
                  <a16:creationId xmlns:a16="http://schemas.microsoft.com/office/drawing/2014/main" id="{332FDA2F-753A-485E-80ED-BE9542BA50B9}"/>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306" name="TextBox 305">
            <a:extLst>
              <a:ext uri="{FF2B5EF4-FFF2-40B4-BE49-F238E27FC236}">
                <a16:creationId xmlns:a16="http://schemas.microsoft.com/office/drawing/2014/main" id="{F632F1E4-CEF6-E6CE-C460-990D442EA12B}"/>
              </a:ext>
            </a:extLst>
          </p:cNvPr>
          <p:cNvSpPr txBox="1"/>
          <p:nvPr/>
        </p:nvSpPr>
        <p:spPr>
          <a:xfrm>
            <a:off x="1017927" y="3133010"/>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
        <p:nvSpPr>
          <p:cNvPr id="315" name="TextBox 314">
            <a:extLst>
              <a:ext uri="{FF2B5EF4-FFF2-40B4-BE49-F238E27FC236}">
                <a16:creationId xmlns:a16="http://schemas.microsoft.com/office/drawing/2014/main" id="{879BD63C-D548-5158-1EF3-2730FA47DA40}"/>
              </a:ext>
            </a:extLst>
          </p:cNvPr>
          <p:cNvSpPr txBox="1"/>
          <p:nvPr/>
        </p:nvSpPr>
        <p:spPr>
          <a:xfrm>
            <a:off x="5078107" y="5081260"/>
            <a:ext cx="1332720" cy="65975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ko-KR" sz="1600" spc="-90" dirty="0">
              <a:latin typeface="+mn-lt"/>
            </a:endParaRPr>
          </a:p>
        </p:txBody>
      </p:sp>
      <p:sp>
        <p:nvSpPr>
          <p:cNvPr id="111" name="Arrow: Right 110">
            <a:extLst>
              <a:ext uri="{FF2B5EF4-FFF2-40B4-BE49-F238E27FC236}">
                <a16:creationId xmlns:a16="http://schemas.microsoft.com/office/drawing/2014/main" id="{7B11A4AF-FC5D-F6C3-E40B-AC232F29866C}"/>
              </a:ext>
            </a:extLst>
          </p:cNvPr>
          <p:cNvSpPr/>
          <p:nvPr/>
        </p:nvSpPr>
        <p:spPr>
          <a:xfrm>
            <a:off x="5736250" y="4142897"/>
            <a:ext cx="1796707" cy="593584"/>
          </a:xfrm>
          <a:prstGeom prst="righ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 </a:t>
            </a:r>
            <a:r>
              <a:rPr lang="en-US" b="1" dirty="0" err="1">
                <a:solidFill>
                  <a:schemeClr val="bg1"/>
                </a:solidFill>
              </a:rPr>
              <a:t>EnQ</a:t>
            </a:r>
            <a:endParaRPr lang="en-US" b="1" dirty="0">
              <a:solidFill>
                <a:schemeClr val="bg1"/>
              </a:solidFill>
            </a:endParaRPr>
          </a:p>
        </p:txBody>
      </p:sp>
      <p:cxnSp>
        <p:nvCxnSpPr>
          <p:cNvPr id="227" name="연결선: 꺾임 323">
            <a:extLst>
              <a:ext uri="{FF2B5EF4-FFF2-40B4-BE49-F238E27FC236}">
                <a16:creationId xmlns:a16="http://schemas.microsoft.com/office/drawing/2014/main" id="{86BD1EC6-1387-0241-964F-76845489794B}"/>
              </a:ext>
            </a:extLst>
          </p:cNvPr>
          <p:cNvCxnSpPr>
            <a:cxnSpLocks/>
            <a:endCxn id="225" idx="2"/>
          </p:cNvCxnSpPr>
          <p:nvPr/>
        </p:nvCxnSpPr>
        <p:spPr>
          <a:xfrm flipV="1">
            <a:off x="6376024" y="5169100"/>
            <a:ext cx="4159788" cy="240020"/>
          </a:xfrm>
          <a:prstGeom prst="bentConnector2">
            <a:avLst/>
          </a:prstGeom>
          <a:noFill/>
          <a:ln w="38100">
            <a:solidFill>
              <a:srgbClr val="E391A0"/>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314" name="TextBox 313">
            <a:extLst>
              <a:ext uri="{FF2B5EF4-FFF2-40B4-BE49-F238E27FC236}">
                <a16:creationId xmlns:a16="http://schemas.microsoft.com/office/drawing/2014/main" id="{3C5FA22D-EEA6-5BDD-8E76-9C2F2A73E302}"/>
              </a:ext>
            </a:extLst>
          </p:cNvPr>
          <p:cNvSpPr txBox="1"/>
          <p:nvPr/>
        </p:nvSpPr>
        <p:spPr>
          <a:xfrm>
            <a:off x="5010013" y="5242064"/>
            <a:ext cx="1713620" cy="338554"/>
          </a:xfrm>
          <a:prstGeom prst="rect">
            <a:avLst/>
          </a:prstGeom>
          <a:noFill/>
        </p:spPr>
        <p:txBody>
          <a:bodyPr wrap="square">
            <a:spAutoFit/>
          </a:bodyPr>
          <a:lstStyle/>
          <a:p>
            <a:r>
              <a:rPr lang="en-US" altLang="ko-KR" sz="1600" spc="-80" dirty="0">
                <a:solidFill>
                  <a:schemeClr val="tx1">
                    <a:lumMod val="50000"/>
                    <a:lumOff val="50000"/>
                  </a:schemeClr>
                </a:solidFill>
                <a:cs typeface="Arial" panose="020B0604020202020204" pitchFamily="34" charset="0"/>
              </a:rPr>
              <a:t>Credit Manager</a:t>
            </a:r>
          </a:p>
        </p:txBody>
      </p:sp>
      <p:sp>
        <p:nvSpPr>
          <p:cNvPr id="324" name="Slide Number Placeholder 323">
            <a:extLst>
              <a:ext uri="{FF2B5EF4-FFF2-40B4-BE49-F238E27FC236}">
                <a16:creationId xmlns:a16="http://schemas.microsoft.com/office/drawing/2014/main" id="{6876F90C-6727-CAD6-0C24-AC5AA799DB38}"/>
              </a:ext>
            </a:extLst>
          </p:cNvPr>
          <p:cNvSpPr>
            <a:spLocks noGrp="1"/>
          </p:cNvSpPr>
          <p:nvPr>
            <p:ph type="sldNum" sz="quarter" idx="12"/>
          </p:nvPr>
        </p:nvSpPr>
        <p:spPr/>
        <p:txBody>
          <a:bodyPr/>
          <a:lstStyle/>
          <a:p>
            <a:fld id="{E23A660C-4BA6-8146-88A2-8F54BEB04FB8}" type="slidenum">
              <a:rPr lang="en-US" smtClean="0"/>
              <a:t>24</a:t>
            </a:fld>
            <a:endParaRPr lang="en-US" dirty="0"/>
          </a:p>
        </p:txBody>
      </p:sp>
    </p:spTree>
    <p:extLst>
      <p:ext uri="{BB962C8B-B14F-4D97-AF65-F5344CB8AC3E}">
        <p14:creationId xmlns:p14="http://schemas.microsoft.com/office/powerpoint/2010/main" val="269488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4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5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5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 grpId="0" animBg="1"/>
      <p:bldP spid="162" grpId="0" animBg="1"/>
      <p:bldP spid="157" grpId="0"/>
      <p:bldP spid="240" grpId="0"/>
      <p:bldP spid="253" grpId="0"/>
      <p:bldP spid="315" grpId="0" animBg="1"/>
      <p:bldP spid="111" grpId="0" animBg="1"/>
      <p:bldP spid="31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069739-BF7F-6D93-7FEF-9C2C6D89DA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614ECA-1812-2548-7211-DE55E1CF4125}"/>
              </a:ext>
            </a:extLst>
          </p:cNvPr>
          <p:cNvSpPr>
            <a:spLocks noGrp="1"/>
          </p:cNvSpPr>
          <p:nvPr>
            <p:ph type="title"/>
          </p:nvPr>
        </p:nvSpPr>
        <p:spPr/>
        <p:txBody>
          <a:bodyPr>
            <a:normAutofit/>
          </a:bodyPr>
          <a:lstStyle/>
          <a:p>
            <a:r>
              <a:rPr lang="en-US" sz="3600" dirty="0"/>
              <a:t>C2: How NIC Gets Addresses to Embed in DLB QEs? </a:t>
            </a:r>
          </a:p>
        </p:txBody>
      </p:sp>
      <p:sp>
        <p:nvSpPr>
          <p:cNvPr id="3" name="Content Placeholder 2">
            <a:extLst>
              <a:ext uri="{FF2B5EF4-FFF2-40B4-BE49-F238E27FC236}">
                <a16:creationId xmlns:a16="http://schemas.microsoft.com/office/drawing/2014/main" id="{2E5988CF-8429-569E-521B-09D5414385EE}"/>
              </a:ext>
            </a:extLst>
          </p:cNvPr>
          <p:cNvSpPr>
            <a:spLocks noGrp="1"/>
          </p:cNvSpPr>
          <p:nvPr>
            <p:ph idx="1"/>
          </p:nvPr>
        </p:nvSpPr>
        <p:spPr/>
        <p:txBody>
          <a:bodyPr/>
          <a:lstStyle/>
          <a:p>
            <a:r>
              <a:rPr lang="en-US" dirty="0"/>
              <a:t>DLB embeds the address of data/requests in QEs. </a:t>
            </a:r>
          </a:p>
          <a:p>
            <a:r>
              <a:rPr lang="en-US" b="1" dirty="0">
                <a:solidFill>
                  <a:srgbClr val="C00000"/>
                </a:solidFill>
              </a:rPr>
              <a:t>How could we get it on a commercial NIC?</a:t>
            </a:r>
          </a:p>
          <a:p>
            <a:endParaRPr lang="en-US" dirty="0"/>
          </a:p>
        </p:txBody>
      </p:sp>
      <p:sp>
        <p:nvSpPr>
          <p:cNvPr id="162" name="사각형: 둥근 모서리 145">
            <a:extLst>
              <a:ext uri="{FF2B5EF4-FFF2-40B4-BE49-F238E27FC236}">
                <a16:creationId xmlns:a16="http://schemas.microsoft.com/office/drawing/2014/main" id="{B23FFBF1-82BB-E532-2256-016B231D990F}"/>
              </a:ext>
            </a:extLst>
          </p:cNvPr>
          <p:cNvSpPr/>
          <p:nvPr/>
        </p:nvSpPr>
        <p:spPr>
          <a:xfrm rot="16200000">
            <a:off x="7594115" y="2569483"/>
            <a:ext cx="3181354" cy="4338015"/>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i="1">
              <a:solidFill>
                <a:schemeClr val="tx1"/>
              </a:solidFill>
              <a:cs typeface="Arial" panose="020B0604020202020204" pitchFamily="34" charset="0"/>
            </a:endParaRPr>
          </a:p>
        </p:txBody>
      </p:sp>
      <p:sp>
        <p:nvSpPr>
          <p:cNvPr id="163" name="직사각형 6">
            <a:extLst>
              <a:ext uri="{FF2B5EF4-FFF2-40B4-BE49-F238E27FC236}">
                <a16:creationId xmlns:a16="http://schemas.microsoft.com/office/drawing/2014/main" id="{3159F412-69CB-3C28-1E5E-57711DD7D25C}"/>
              </a:ext>
            </a:extLst>
          </p:cNvPr>
          <p:cNvSpPr/>
          <p:nvPr/>
        </p:nvSpPr>
        <p:spPr>
          <a:xfrm>
            <a:off x="7074181" y="3264838"/>
            <a:ext cx="4175469" cy="2950027"/>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cs typeface="Arial" panose="020B0604020202020204" pitchFamily="34" charset="0"/>
            </a:endParaRPr>
          </a:p>
        </p:txBody>
      </p:sp>
      <p:sp>
        <p:nvSpPr>
          <p:cNvPr id="164" name="직사각형 58">
            <a:extLst>
              <a:ext uri="{FF2B5EF4-FFF2-40B4-BE49-F238E27FC236}">
                <a16:creationId xmlns:a16="http://schemas.microsoft.com/office/drawing/2014/main" id="{6684F038-F702-D8BB-B48B-A80BCB784784}"/>
              </a:ext>
            </a:extLst>
          </p:cNvPr>
          <p:cNvSpPr/>
          <p:nvPr/>
        </p:nvSpPr>
        <p:spPr>
          <a:xfrm>
            <a:off x="7341733" y="5371102"/>
            <a:ext cx="3752738" cy="756702"/>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1600" dirty="0">
                <a:solidFill>
                  <a:schemeClr val="tx1"/>
                </a:solidFill>
                <a:cs typeface="Arial" panose="020B0604020202020204" pitchFamily="34" charset="0"/>
              </a:rPr>
              <a:t>M</a:t>
            </a:r>
            <a:r>
              <a:rPr lang="en-US" altLang="zh-CN" sz="1600" dirty="0">
                <a:solidFill>
                  <a:schemeClr val="tx1"/>
                </a:solidFill>
                <a:cs typeface="Arial" panose="020B0604020202020204" pitchFamily="34" charset="0"/>
              </a:rPr>
              <a:t>emory</a:t>
            </a:r>
            <a:endParaRPr lang="ko-KR" altLang="en-US" sz="1600" dirty="0">
              <a:solidFill>
                <a:schemeClr val="tx1"/>
              </a:solidFill>
              <a:cs typeface="Arial" panose="020B0604020202020204" pitchFamily="34" charset="0"/>
            </a:endParaRPr>
          </a:p>
        </p:txBody>
      </p:sp>
      <p:sp>
        <p:nvSpPr>
          <p:cNvPr id="165" name="직사각형 61">
            <a:extLst>
              <a:ext uri="{FF2B5EF4-FFF2-40B4-BE49-F238E27FC236}">
                <a16:creationId xmlns:a16="http://schemas.microsoft.com/office/drawing/2014/main" id="{4CE21EE4-E2C0-D691-F789-CEA853A9FA47}"/>
              </a:ext>
            </a:extLst>
          </p:cNvPr>
          <p:cNvSpPr/>
          <p:nvPr/>
        </p:nvSpPr>
        <p:spPr>
          <a:xfrm>
            <a:off x="9170738" y="3322202"/>
            <a:ext cx="1935928" cy="1887295"/>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66" name="직사각형 60">
            <a:extLst>
              <a:ext uri="{FF2B5EF4-FFF2-40B4-BE49-F238E27FC236}">
                <a16:creationId xmlns:a16="http://schemas.microsoft.com/office/drawing/2014/main" id="{52C26763-A471-6775-DA9E-0FF7006610DA}"/>
              </a:ext>
            </a:extLst>
          </p:cNvPr>
          <p:cNvSpPr/>
          <p:nvPr/>
        </p:nvSpPr>
        <p:spPr>
          <a:xfrm>
            <a:off x="7354205" y="3554992"/>
            <a:ext cx="1744126" cy="1588167"/>
          </a:xfrm>
          <a:prstGeom prst="rect">
            <a:avLst/>
          </a:prstGeom>
          <a:solidFill>
            <a:srgbClr val="F0C2A3"/>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tx1"/>
              </a:solidFill>
              <a:cs typeface="Arial" panose="020B0604020202020204" pitchFamily="34" charset="0"/>
            </a:endParaRPr>
          </a:p>
        </p:txBody>
      </p:sp>
      <p:sp>
        <p:nvSpPr>
          <p:cNvPr id="167" name="직사각형 8">
            <a:extLst>
              <a:ext uri="{FF2B5EF4-FFF2-40B4-BE49-F238E27FC236}">
                <a16:creationId xmlns:a16="http://schemas.microsoft.com/office/drawing/2014/main" id="{ACFEAF5D-5512-EB29-F04B-4AE7A50861AB}"/>
              </a:ext>
            </a:extLst>
          </p:cNvPr>
          <p:cNvSpPr/>
          <p:nvPr/>
        </p:nvSpPr>
        <p:spPr>
          <a:xfrm>
            <a:off x="9231570" y="4271629"/>
            <a:ext cx="1822917" cy="871534"/>
          </a:xfrm>
          <a:prstGeom prst="rect">
            <a:avLst/>
          </a:prstGeom>
          <a:solidFill>
            <a:schemeClr val="accent4">
              <a:lumMod val="20000"/>
              <a:lumOff val="80000"/>
            </a:schemeClr>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tx1"/>
              </a:solidFill>
              <a:cs typeface="Arial" panose="020B0604020202020204" pitchFamily="34" charset="0"/>
            </a:endParaRPr>
          </a:p>
        </p:txBody>
      </p:sp>
      <p:grpSp>
        <p:nvGrpSpPr>
          <p:cNvPr id="168" name="그룹 206">
            <a:extLst>
              <a:ext uri="{FF2B5EF4-FFF2-40B4-BE49-F238E27FC236}">
                <a16:creationId xmlns:a16="http://schemas.microsoft.com/office/drawing/2014/main" id="{39B69EE1-4DE3-E7F9-711C-CE1401324C9D}"/>
              </a:ext>
            </a:extLst>
          </p:cNvPr>
          <p:cNvGrpSpPr/>
          <p:nvPr/>
        </p:nvGrpSpPr>
        <p:grpSpPr>
          <a:xfrm>
            <a:off x="9238200" y="3570133"/>
            <a:ext cx="1811822" cy="652245"/>
            <a:chOff x="4833568" y="264856"/>
            <a:chExt cx="1369112" cy="580189"/>
          </a:xfrm>
        </p:grpSpPr>
        <p:sp>
          <p:nvSpPr>
            <p:cNvPr id="169" name="직사각형 80">
              <a:extLst>
                <a:ext uri="{FF2B5EF4-FFF2-40B4-BE49-F238E27FC236}">
                  <a16:creationId xmlns:a16="http://schemas.microsoft.com/office/drawing/2014/main" id="{BA77BF48-371D-6D41-0BAB-78AF3C53C985}"/>
                </a:ext>
              </a:extLst>
            </p:cNvPr>
            <p:cNvSpPr/>
            <p:nvPr/>
          </p:nvSpPr>
          <p:spPr>
            <a:xfrm>
              <a:off x="4833568"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0" name="직사각형 85">
              <a:extLst>
                <a:ext uri="{FF2B5EF4-FFF2-40B4-BE49-F238E27FC236}">
                  <a16:creationId xmlns:a16="http://schemas.microsoft.com/office/drawing/2014/main" id="{4376B90C-1008-88CB-6C2A-6315CE6CC84F}"/>
                </a:ext>
              </a:extLst>
            </p:cNvPr>
            <p:cNvSpPr/>
            <p:nvPr/>
          </p:nvSpPr>
          <p:spPr>
            <a:xfrm>
              <a:off x="5193272"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1" name="직사각형 86">
              <a:extLst>
                <a:ext uri="{FF2B5EF4-FFF2-40B4-BE49-F238E27FC236}">
                  <a16:creationId xmlns:a16="http://schemas.microsoft.com/office/drawing/2014/main" id="{4144FC92-D708-C7FE-55EF-007AAD2E0906}"/>
                </a:ext>
              </a:extLst>
            </p:cNvPr>
            <p:cNvSpPr/>
            <p:nvPr/>
          </p:nvSpPr>
          <p:spPr>
            <a:xfrm>
              <a:off x="5552977"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2" name="직사각형 88">
              <a:extLst>
                <a:ext uri="{FF2B5EF4-FFF2-40B4-BE49-F238E27FC236}">
                  <a16:creationId xmlns:a16="http://schemas.microsoft.com/office/drawing/2014/main" id="{0F7471AE-8F1A-3674-02F4-0E97A0664C3E}"/>
                </a:ext>
              </a:extLst>
            </p:cNvPr>
            <p:cNvSpPr/>
            <p:nvPr/>
          </p:nvSpPr>
          <p:spPr>
            <a:xfrm>
              <a:off x="5912681"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3" name="직사각형 118">
              <a:extLst>
                <a:ext uri="{FF2B5EF4-FFF2-40B4-BE49-F238E27FC236}">
                  <a16:creationId xmlns:a16="http://schemas.microsoft.com/office/drawing/2014/main" id="{16719427-FD15-DEC6-8F05-4DF166F14572}"/>
                </a:ext>
              </a:extLst>
            </p:cNvPr>
            <p:cNvSpPr/>
            <p:nvPr/>
          </p:nvSpPr>
          <p:spPr>
            <a:xfrm>
              <a:off x="4833568"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4" name="직사각형 131">
              <a:extLst>
                <a:ext uri="{FF2B5EF4-FFF2-40B4-BE49-F238E27FC236}">
                  <a16:creationId xmlns:a16="http://schemas.microsoft.com/office/drawing/2014/main" id="{E8811295-9569-5A8D-A292-27F79C64436A}"/>
                </a:ext>
              </a:extLst>
            </p:cNvPr>
            <p:cNvSpPr/>
            <p:nvPr/>
          </p:nvSpPr>
          <p:spPr>
            <a:xfrm>
              <a:off x="5193272"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5" name="직사각형 132">
              <a:extLst>
                <a:ext uri="{FF2B5EF4-FFF2-40B4-BE49-F238E27FC236}">
                  <a16:creationId xmlns:a16="http://schemas.microsoft.com/office/drawing/2014/main" id="{E26ED4A5-E84F-EA2D-FBBB-CC58D0034C3B}"/>
                </a:ext>
              </a:extLst>
            </p:cNvPr>
            <p:cNvSpPr/>
            <p:nvPr/>
          </p:nvSpPr>
          <p:spPr>
            <a:xfrm>
              <a:off x="5552977"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6" name="직사각형 135">
              <a:extLst>
                <a:ext uri="{FF2B5EF4-FFF2-40B4-BE49-F238E27FC236}">
                  <a16:creationId xmlns:a16="http://schemas.microsoft.com/office/drawing/2014/main" id="{91CF65FD-5EAD-8777-B010-FE469E884A2D}"/>
                </a:ext>
              </a:extLst>
            </p:cNvPr>
            <p:cNvSpPr/>
            <p:nvPr/>
          </p:nvSpPr>
          <p:spPr>
            <a:xfrm>
              <a:off x="5912681"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177" name="TextBox 176">
            <a:extLst>
              <a:ext uri="{FF2B5EF4-FFF2-40B4-BE49-F238E27FC236}">
                <a16:creationId xmlns:a16="http://schemas.microsoft.com/office/drawing/2014/main" id="{B7BB4174-76E7-DB80-E611-8C0FC900F67B}"/>
              </a:ext>
            </a:extLst>
          </p:cNvPr>
          <p:cNvSpPr txBox="1"/>
          <p:nvPr/>
        </p:nvSpPr>
        <p:spPr>
          <a:xfrm>
            <a:off x="7434536" y="3851679"/>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78" name="TextBox 177">
            <a:extLst>
              <a:ext uri="{FF2B5EF4-FFF2-40B4-BE49-F238E27FC236}">
                <a16:creationId xmlns:a16="http://schemas.microsoft.com/office/drawing/2014/main" id="{86A256DC-4D64-7936-277F-239A34F8D2A1}"/>
              </a:ext>
            </a:extLst>
          </p:cNvPr>
          <p:cNvSpPr txBox="1"/>
          <p:nvPr/>
        </p:nvSpPr>
        <p:spPr>
          <a:xfrm>
            <a:off x="7434536" y="4400586"/>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79" name="TextBox 178">
            <a:extLst>
              <a:ext uri="{FF2B5EF4-FFF2-40B4-BE49-F238E27FC236}">
                <a16:creationId xmlns:a16="http://schemas.microsoft.com/office/drawing/2014/main" id="{9B8F75F2-D2FB-F67F-D9EE-D47750A83844}"/>
              </a:ext>
            </a:extLst>
          </p:cNvPr>
          <p:cNvSpPr txBox="1"/>
          <p:nvPr/>
        </p:nvSpPr>
        <p:spPr>
          <a:xfrm>
            <a:off x="7434536" y="4126133"/>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80" name="TextBox 179">
            <a:extLst>
              <a:ext uri="{FF2B5EF4-FFF2-40B4-BE49-F238E27FC236}">
                <a16:creationId xmlns:a16="http://schemas.microsoft.com/office/drawing/2014/main" id="{76154F2E-DDAC-71A1-D4FE-8E0FA099D40C}"/>
              </a:ext>
            </a:extLst>
          </p:cNvPr>
          <p:cNvSpPr txBox="1"/>
          <p:nvPr/>
        </p:nvSpPr>
        <p:spPr>
          <a:xfrm>
            <a:off x="7434536" y="4675038"/>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grpSp>
        <p:nvGrpSpPr>
          <p:cNvPr id="181" name="그룹 165">
            <a:extLst>
              <a:ext uri="{FF2B5EF4-FFF2-40B4-BE49-F238E27FC236}">
                <a16:creationId xmlns:a16="http://schemas.microsoft.com/office/drawing/2014/main" id="{57AB081B-B571-26B2-FDA1-D04AF97A66E1}"/>
              </a:ext>
            </a:extLst>
          </p:cNvPr>
          <p:cNvGrpSpPr/>
          <p:nvPr/>
        </p:nvGrpSpPr>
        <p:grpSpPr>
          <a:xfrm>
            <a:off x="8090236" y="3852761"/>
            <a:ext cx="411682" cy="222782"/>
            <a:chOff x="3376216" y="271225"/>
            <a:chExt cx="544122" cy="192934"/>
          </a:xfrm>
        </p:grpSpPr>
        <p:sp>
          <p:nvSpPr>
            <p:cNvPr id="182" name="직사각형 157">
              <a:extLst>
                <a:ext uri="{FF2B5EF4-FFF2-40B4-BE49-F238E27FC236}">
                  <a16:creationId xmlns:a16="http://schemas.microsoft.com/office/drawing/2014/main" id="{F17A47C8-C236-F499-C122-37AA68CCC857}"/>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3" name="직사각형 158">
              <a:extLst>
                <a:ext uri="{FF2B5EF4-FFF2-40B4-BE49-F238E27FC236}">
                  <a16:creationId xmlns:a16="http://schemas.microsoft.com/office/drawing/2014/main" id="{5CD7D3EE-3A42-A894-EAA5-D56FF26AEF6A}"/>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4" name="직사각형 159">
              <a:extLst>
                <a:ext uri="{FF2B5EF4-FFF2-40B4-BE49-F238E27FC236}">
                  <a16:creationId xmlns:a16="http://schemas.microsoft.com/office/drawing/2014/main" id="{FA62AA79-08AC-9F07-F45D-1449BA04DF7D}"/>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5" name="직사각형 160">
              <a:extLst>
                <a:ext uri="{FF2B5EF4-FFF2-40B4-BE49-F238E27FC236}">
                  <a16:creationId xmlns:a16="http://schemas.microsoft.com/office/drawing/2014/main" id="{CCB3FACC-2A28-51F7-AD79-17300B7D1F59}"/>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86" name="그룹 166">
            <a:extLst>
              <a:ext uri="{FF2B5EF4-FFF2-40B4-BE49-F238E27FC236}">
                <a16:creationId xmlns:a16="http://schemas.microsoft.com/office/drawing/2014/main" id="{FB587BC5-B10C-7E3D-87E4-566886FE76C9}"/>
              </a:ext>
            </a:extLst>
          </p:cNvPr>
          <p:cNvGrpSpPr/>
          <p:nvPr/>
        </p:nvGrpSpPr>
        <p:grpSpPr>
          <a:xfrm>
            <a:off x="8090236" y="4126130"/>
            <a:ext cx="411682" cy="222782"/>
            <a:chOff x="3376216" y="271225"/>
            <a:chExt cx="544122" cy="192934"/>
          </a:xfrm>
        </p:grpSpPr>
        <p:sp>
          <p:nvSpPr>
            <p:cNvPr id="187" name="직사각형 167">
              <a:extLst>
                <a:ext uri="{FF2B5EF4-FFF2-40B4-BE49-F238E27FC236}">
                  <a16:creationId xmlns:a16="http://schemas.microsoft.com/office/drawing/2014/main" id="{F369AB90-088F-1E59-5D37-9337066FE9B9}"/>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8" name="직사각형 168">
              <a:extLst>
                <a:ext uri="{FF2B5EF4-FFF2-40B4-BE49-F238E27FC236}">
                  <a16:creationId xmlns:a16="http://schemas.microsoft.com/office/drawing/2014/main" id="{4B8B0215-838C-5DCC-D0FB-C90E2CFC4D91}"/>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9" name="직사각형 169">
              <a:extLst>
                <a:ext uri="{FF2B5EF4-FFF2-40B4-BE49-F238E27FC236}">
                  <a16:creationId xmlns:a16="http://schemas.microsoft.com/office/drawing/2014/main" id="{EF0C12E8-8027-838B-4771-B5237A4F5F26}"/>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0" name="직사각형 170">
              <a:extLst>
                <a:ext uri="{FF2B5EF4-FFF2-40B4-BE49-F238E27FC236}">
                  <a16:creationId xmlns:a16="http://schemas.microsoft.com/office/drawing/2014/main" id="{F0144F16-5695-0336-8BAF-8658E9AD48FC}"/>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91" name="그룹 171">
            <a:extLst>
              <a:ext uri="{FF2B5EF4-FFF2-40B4-BE49-F238E27FC236}">
                <a16:creationId xmlns:a16="http://schemas.microsoft.com/office/drawing/2014/main" id="{9C716635-67AA-4A0D-D8D8-C7FCC8D7B22E}"/>
              </a:ext>
            </a:extLst>
          </p:cNvPr>
          <p:cNvGrpSpPr/>
          <p:nvPr/>
        </p:nvGrpSpPr>
        <p:grpSpPr>
          <a:xfrm>
            <a:off x="8090236" y="4400583"/>
            <a:ext cx="411682" cy="222782"/>
            <a:chOff x="3376216" y="271225"/>
            <a:chExt cx="544122" cy="192934"/>
          </a:xfrm>
        </p:grpSpPr>
        <p:sp>
          <p:nvSpPr>
            <p:cNvPr id="192" name="직사각형 172">
              <a:extLst>
                <a:ext uri="{FF2B5EF4-FFF2-40B4-BE49-F238E27FC236}">
                  <a16:creationId xmlns:a16="http://schemas.microsoft.com/office/drawing/2014/main" id="{1B7B2461-2F13-5466-8920-ADBC5FB7E029}"/>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3" name="직사각형 173">
              <a:extLst>
                <a:ext uri="{FF2B5EF4-FFF2-40B4-BE49-F238E27FC236}">
                  <a16:creationId xmlns:a16="http://schemas.microsoft.com/office/drawing/2014/main" id="{CD6EE5E9-3CB5-E64C-BA1F-631849CDD280}"/>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4" name="직사각형 174">
              <a:extLst>
                <a:ext uri="{FF2B5EF4-FFF2-40B4-BE49-F238E27FC236}">
                  <a16:creationId xmlns:a16="http://schemas.microsoft.com/office/drawing/2014/main" id="{8867AF16-DBA4-A004-44D8-D605CBD88546}"/>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5" name="직사각형 175">
              <a:extLst>
                <a:ext uri="{FF2B5EF4-FFF2-40B4-BE49-F238E27FC236}">
                  <a16:creationId xmlns:a16="http://schemas.microsoft.com/office/drawing/2014/main" id="{73CCD0E5-E71E-052B-C458-BE4EF5D00AC7}"/>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96" name="그룹 176">
            <a:extLst>
              <a:ext uri="{FF2B5EF4-FFF2-40B4-BE49-F238E27FC236}">
                <a16:creationId xmlns:a16="http://schemas.microsoft.com/office/drawing/2014/main" id="{7E1C49E6-D0F8-9C0C-D374-0432DED48D5D}"/>
              </a:ext>
            </a:extLst>
          </p:cNvPr>
          <p:cNvGrpSpPr/>
          <p:nvPr/>
        </p:nvGrpSpPr>
        <p:grpSpPr>
          <a:xfrm>
            <a:off x="8090236" y="4668989"/>
            <a:ext cx="411682" cy="222782"/>
            <a:chOff x="3376216" y="271225"/>
            <a:chExt cx="544122" cy="192934"/>
          </a:xfrm>
        </p:grpSpPr>
        <p:sp>
          <p:nvSpPr>
            <p:cNvPr id="197" name="직사각형 177">
              <a:extLst>
                <a:ext uri="{FF2B5EF4-FFF2-40B4-BE49-F238E27FC236}">
                  <a16:creationId xmlns:a16="http://schemas.microsoft.com/office/drawing/2014/main" id="{5711C1CF-6EE7-B89D-1A44-05641D42AD26}"/>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8" name="직사각형 178">
              <a:extLst>
                <a:ext uri="{FF2B5EF4-FFF2-40B4-BE49-F238E27FC236}">
                  <a16:creationId xmlns:a16="http://schemas.microsoft.com/office/drawing/2014/main" id="{13C66C37-FF0B-0A60-7003-E79A34C19D36}"/>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9" name="직사각형 179">
              <a:extLst>
                <a:ext uri="{FF2B5EF4-FFF2-40B4-BE49-F238E27FC236}">
                  <a16:creationId xmlns:a16="http://schemas.microsoft.com/office/drawing/2014/main" id="{2A7B0BE5-BC4D-650F-5C6B-D6C6F4CA4F79}"/>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200" name="직사각형 180">
              <a:extLst>
                <a:ext uri="{FF2B5EF4-FFF2-40B4-BE49-F238E27FC236}">
                  <a16:creationId xmlns:a16="http://schemas.microsoft.com/office/drawing/2014/main" id="{94E32C7A-AEB3-DD62-6236-C25C6277669C}"/>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sp>
        <p:nvSpPr>
          <p:cNvPr id="201" name="타원 185">
            <a:extLst>
              <a:ext uri="{FF2B5EF4-FFF2-40B4-BE49-F238E27FC236}">
                <a16:creationId xmlns:a16="http://schemas.microsoft.com/office/drawing/2014/main" id="{C43998E7-40F4-E38E-4CD9-6EA335C67819}"/>
              </a:ext>
            </a:extLst>
          </p:cNvPr>
          <p:cNvSpPr/>
          <p:nvPr/>
        </p:nvSpPr>
        <p:spPr>
          <a:xfrm>
            <a:off x="7732243" y="4070612"/>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202" name="타원 186">
            <a:extLst>
              <a:ext uri="{FF2B5EF4-FFF2-40B4-BE49-F238E27FC236}">
                <a16:creationId xmlns:a16="http://schemas.microsoft.com/office/drawing/2014/main" id="{CB751DFB-051B-1F6A-7068-26464DDDBAAA}"/>
              </a:ext>
            </a:extLst>
          </p:cNvPr>
          <p:cNvSpPr/>
          <p:nvPr/>
        </p:nvSpPr>
        <p:spPr>
          <a:xfrm>
            <a:off x="7732243" y="4611380"/>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cxnSp>
        <p:nvCxnSpPr>
          <p:cNvPr id="203" name="직선 화살표 연결선 188">
            <a:extLst>
              <a:ext uri="{FF2B5EF4-FFF2-40B4-BE49-F238E27FC236}">
                <a16:creationId xmlns:a16="http://schemas.microsoft.com/office/drawing/2014/main" id="{4EFD08BD-C3D3-FB46-1A8D-85FF706BE8EB}"/>
              </a:ext>
            </a:extLst>
          </p:cNvPr>
          <p:cNvCxnSpPr>
            <a:cxnSpLocks/>
            <a:stCxn id="201" idx="7"/>
            <a:endCxn id="184" idx="1"/>
          </p:cNvCxnSpPr>
          <p:nvPr/>
        </p:nvCxnSpPr>
        <p:spPr>
          <a:xfrm flipV="1">
            <a:off x="7804647" y="3964156"/>
            <a:ext cx="285594" cy="11813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직선 화살표 연결선 189">
            <a:extLst>
              <a:ext uri="{FF2B5EF4-FFF2-40B4-BE49-F238E27FC236}">
                <a16:creationId xmlns:a16="http://schemas.microsoft.com/office/drawing/2014/main" id="{8C3E066D-6DDA-E552-089C-1F01884361F6}"/>
              </a:ext>
            </a:extLst>
          </p:cNvPr>
          <p:cNvCxnSpPr>
            <a:cxnSpLocks/>
            <a:stCxn id="201" idx="5"/>
            <a:endCxn id="194" idx="1"/>
          </p:cNvCxnSpPr>
          <p:nvPr/>
        </p:nvCxnSpPr>
        <p:spPr>
          <a:xfrm>
            <a:off x="7804647" y="4138683"/>
            <a:ext cx="285594" cy="373292"/>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직선 화살표 연결선 193">
            <a:extLst>
              <a:ext uri="{FF2B5EF4-FFF2-40B4-BE49-F238E27FC236}">
                <a16:creationId xmlns:a16="http://schemas.microsoft.com/office/drawing/2014/main" id="{9A7C3459-4DF5-4457-F1EE-DCEB768610F9}"/>
              </a:ext>
            </a:extLst>
          </p:cNvPr>
          <p:cNvCxnSpPr>
            <a:cxnSpLocks/>
            <a:stCxn id="202" idx="7"/>
            <a:endCxn id="189" idx="1"/>
          </p:cNvCxnSpPr>
          <p:nvPr/>
        </p:nvCxnSpPr>
        <p:spPr>
          <a:xfrm flipV="1">
            <a:off x="7804647" y="4237522"/>
            <a:ext cx="285594" cy="385537"/>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직선 화살표 연결선 196">
            <a:extLst>
              <a:ext uri="{FF2B5EF4-FFF2-40B4-BE49-F238E27FC236}">
                <a16:creationId xmlns:a16="http://schemas.microsoft.com/office/drawing/2014/main" id="{62021702-C308-283C-F3B1-3D3042FF35EC}"/>
              </a:ext>
            </a:extLst>
          </p:cNvPr>
          <p:cNvCxnSpPr>
            <a:cxnSpLocks/>
            <a:stCxn id="202" idx="5"/>
            <a:endCxn id="199" idx="1"/>
          </p:cNvCxnSpPr>
          <p:nvPr/>
        </p:nvCxnSpPr>
        <p:spPr>
          <a:xfrm>
            <a:off x="7804647" y="4679453"/>
            <a:ext cx="285594" cy="10093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직선 화살표 연결선 199">
            <a:extLst>
              <a:ext uri="{FF2B5EF4-FFF2-40B4-BE49-F238E27FC236}">
                <a16:creationId xmlns:a16="http://schemas.microsoft.com/office/drawing/2014/main" id="{9C407C1F-3056-C894-0C69-84FAC5CF44A6}"/>
              </a:ext>
            </a:extLst>
          </p:cNvPr>
          <p:cNvCxnSpPr>
            <a:cxnSpLocks/>
          </p:cNvCxnSpPr>
          <p:nvPr/>
        </p:nvCxnSpPr>
        <p:spPr>
          <a:xfrm>
            <a:off x="8500082" y="3967095"/>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직선 화살표 연결선 201">
            <a:extLst>
              <a:ext uri="{FF2B5EF4-FFF2-40B4-BE49-F238E27FC236}">
                <a16:creationId xmlns:a16="http://schemas.microsoft.com/office/drawing/2014/main" id="{3CEDCDAB-EFB5-ED8D-6A92-1D16BA014E34}"/>
              </a:ext>
            </a:extLst>
          </p:cNvPr>
          <p:cNvCxnSpPr>
            <a:cxnSpLocks/>
          </p:cNvCxnSpPr>
          <p:nvPr/>
        </p:nvCxnSpPr>
        <p:spPr>
          <a:xfrm>
            <a:off x="8500082" y="4238846"/>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직선 화살표 연결선 202">
            <a:extLst>
              <a:ext uri="{FF2B5EF4-FFF2-40B4-BE49-F238E27FC236}">
                <a16:creationId xmlns:a16="http://schemas.microsoft.com/office/drawing/2014/main" id="{CC79C5BE-7EA8-D861-2B39-B993BAF8A9B2}"/>
              </a:ext>
            </a:extLst>
          </p:cNvPr>
          <p:cNvCxnSpPr>
            <a:cxnSpLocks/>
          </p:cNvCxnSpPr>
          <p:nvPr/>
        </p:nvCxnSpPr>
        <p:spPr>
          <a:xfrm>
            <a:off x="8500082" y="4505927"/>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직선 화살표 연결선 203">
            <a:extLst>
              <a:ext uri="{FF2B5EF4-FFF2-40B4-BE49-F238E27FC236}">
                <a16:creationId xmlns:a16="http://schemas.microsoft.com/office/drawing/2014/main" id="{F2E74DA0-1E78-49CB-302F-024CCC0B4A7A}"/>
              </a:ext>
            </a:extLst>
          </p:cNvPr>
          <p:cNvCxnSpPr>
            <a:cxnSpLocks/>
          </p:cNvCxnSpPr>
          <p:nvPr/>
        </p:nvCxnSpPr>
        <p:spPr>
          <a:xfrm>
            <a:off x="8500082" y="4777678"/>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211" name="사다리꼴 181">
            <a:extLst>
              <a:ext uri="{FF2B5EF4-FFF2-40B4-BE49-F238E27FC236}">
                <a16:creationId xmlns:a16="http://schemas.microsoft.com/office/drawing/2014/main" id="{398FC4DA-D415-DFFA-A06D-54B62C10E74B}"/>
              </a:ext>
            </a:extLst>
          </p:cNvPr>
          <p:cNvSpPr/>
          <p:nvPr/>
        </p:nvSpPr>
        <p:spPr>
          <a:xfrm rot="5400000">
            <a:off x="8465437" y="4025275"/>
            <a:ext cx="465643"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212" name="사다리꼴 184">
            <a:extLst>
              <a:ext uri="{FF2B5EF4-FFF2-40B4-BE49-F238E27FC236}">
                <a16:creationId xmlns:a16="http://schemas.microsoft.com/office/drawing/2014/main" id="{35B1C20B-73B3-FB27-24FD-C15BFB14B65F}"/>
              </a:ext>
            </a:extLst>
          </p:cNvPr>
          <p:cNvSpPr/>
          <p:nvPr/>
        </p:nvSpPr>
        <p:spPr>
          <a:xfrm rot="5400000">
            <a:off x="8465441" y="4562881"/>
            <a:ext cx="465644"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213" name="TextBox 212">
            <a:extLst>
              <a:ext uri="{FF2B5EF4-FFF2-40B4-BE49-F238E27FC236}">
                <a16:creationId xmlns:a16="http://schemas.microsoft.com/office/drawing/2014/main" id="{9B2C3C28-77BB-21E9-7C49-EAA620040B80}"/>
              </a:ext>
            </a:extLst>
          </p:cNvPr>
          <p:cNvSpPr txBox="1"/>
          <p:nvPr/>
        </p:nvSpPr>
        <p:spPr>
          <a:xfrm>
            <a:off x="9792533" y="4212707"/>
            <a:ext cx="686316"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LLC</a:t>
            </a:r>
            <a:endParaRPr lang="ko-KR" altLang="en-US" dirty="0">
              <a:solidFill>
                <a:schemeClr val="tx1">
                  <a:lumMod val="75000"/>
                  <a:lumOff val="25000"/>
                </a:schemeClr>
              </a:solidFill>
              <a:cs typeface="Arial" panose="020B0604020202020204" pitchFamily="34" charset="0"/>
            </a:endParaRPr>
          </a:p>
        </p:txBody>
      </p:sp>
      <p:sp>
        <p:nvSpPr>
          <p:cNvPr id="214" name="TextBox 213">
            <a:extLst>
              <a:ext uri="{FF2B5EF4-FFF2-40B4-BE49-F238E27FC236}">
                <a16:creationId xmlns:a16="http://schemas.microsoft.com/office/drawing/2014/main" id="{E779FB86-211B-BE41-C56D-5F4A78C46939}"/>
              </a:ext>
            </a:extLst>
          </p:cNvPr>
          <p:cNvSpPr txBox="1"/>
          <p:nvPr/>
        </p:nvSpPr>
        <p:spPr>
          <a:xfrm>
            <a:off x="9265190" y="4314383"/>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215" name="TextBox 214">
            <a:extLst>
              <a:ext uri="{FF2B5EF4-FFF2-40B4-BE49-F238E27FC236}">
                <a16:creationId xmlns:a16="http://schemas.microsoft.com/office/drawing/2014/main" id="{B7559DD6-007E-E47D-ABDC-A32AED0775F1}"/>
              </a:ext>
            </a:extLst>
          </p:cNvPr>
          <p:cNvSpPr txBox="1"/>
          <p:nvPr/>
        </p:nvSpPr>
        <p:spPr>
          <a:xfrm>
            <a:off x="9265190" y="4566026"/>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cxnSp>
        <p:nvCxnSpPr>
          <p:cNvPr id="216" name="직선 화살표 연결선 60">
            <a:extLst>
              <a:ext uri="{FF2B5EF4-FFF2-40B4-BE49-F238E27FC236}">
                <a16:creationId xmlns:a16="http://schemas.microsoft.com/office/drawing/2014/main" id="{C46DF354-E57B-E4F3-FB60-F38B82087FDD}"/>
              </a:ext>
            </a:extLst>
          </p:cNvPr>
          <p:cNvCxnSpPr>
            <a:cxnSpLocks/>
          </p:cNvCxnSpPr>
          <p:nvPr/>
        </p:nvCxnSpPr>
        <p:spPr>
          <a:xfrm>
            <a:off x="8800440" y="4653035"/>
            <a:ext cx="456338" cy="0"/>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217" name="연결선: 꺾임 302">
            <a:extLst>
              <a:ext uri="{FF2B5EF4-FFF2-40B4-BE49-F238E27FC236}">
                <a16:creationId xmlns:a16="http://schemas.microsoft.com/office/drawing/2014/main" id="{16A430FB-5B2A-0B3F-AA7B-A6E28D9C5BB5}"/>
              </a:ext>
            </a:extLst>
          </p:cNvPr>
          <p:cNvCxnSpPr>
            <a:cxnSpLocks/>
            <a:stCxn id="215" idx="3"/>
            <a:endCxn id="174" idx="2"/>
          </p:cNvCxnSpPr>
          <p:nvPr/>
        </p:nvCxnSpPr>
        <p:spPr>
          <a:xfrm flipV="1">
            <a:off x="9621283" y="4222374"/>
            <a:ext cx="284819" cy="448992"/>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218" name="TextBox 217">
            <a:extLst>
              <a:ext uri="{FF2B5EF4-FFF2-40B4-BE49-F238E27FC236}">
                <a16:creationId xmlns:a16="http://schemas.microsoft.com/office/drawing/2014/main" id="{3BA1D9F5-8926-ACC4-630B-B3999E418A24}"/>
              </a:ext>
            </a:extLst>
          </p:cNvPr>
          <p:cNvSpPr txBox="1"/>
          <p:nvPr/>
        </p:nvSpPr>
        <p:spPr>
          <a:xfrm>
            <a:off x="9265190" y="4818387"/>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219" name="TextBox 218">
            <a:extLst>
              <a:ext uri="{FF2B5EF4-FFF2-40B4-BE49-F238E27FC236}">
                <a16:creationId xmlns:a16="http://schemas.microsoft.com/office/drawing/2014/main" id="{28B46AC2-5D9B-7551-B9CF-5C60F8FC5E0D}"/>
              </a:ext>
            </a:extLst>
          </p:cNvPr>
          <p:cNvSpPr txBox="1"/>
          <p:nvPr/>
        </p:nvSpPr>
        <p:spPr>
          <a:xfrm>
            <a:off x="10403086" y="4591641"/>
            <a:ext cx="598181" cy="47310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credit</a:t>
            </a:r>
          </a:p>
          <a:p>
            <a:r>
              <a:rPr lang="en-US" altLang="ko-KR" sz="1400" dirty="0">
                <a:latin typeface="+mn-lt"/>
              </a:rPr>
              <a:t>pool</a:t>
            </a:r>
            <a:endParaRPr lang="ko-KR" altLang="en-US" sz="1400" dirty="0">
              <a:latin typeface="+mn-lt"/>
            </a:endParaRPr>
          </a:p>
        </p:txBody>
      </p:sp>
      <p:cxnSp>
        <p:nvCxnSpPr>
          <p:cNvPr id="220" name="직선 화살표 연결선 60">
            <a:extLst>
              <a:ext uri="{FF2B5EF4-FFF2-40B4-BE49-F238E27FC236}">
                <a16:creationId xmlns:a16="http://schemas.microsoft.com/office/drawing/2014/main" id="{1BEDCC90-494D-FE3E-D1B8-DFA2DA59F6A9}"/>
              </a:ext>
            </a:extLst>
          </p:cNvPr>
          <p:cNvCxnSpPr>
            <a:cxnSpLocks/>
          </p:cNvCxnSpPr>
          <p:nvPr/>
        </p:nvCxnSpPr>
        <p:spPr>
          <a:xfrm>
            <a:off x="10702177" y="4212707"/>
            <a:ext cx="5508" cy="398508"/>
          </a:xfrm>
          <a:prstGeom prst="straightConnector1">
            <a:avLst/>
          </a:prstGeom>
          <a:noFill/>
          <a:ln w="38100">
            <a:solidFill>
              <a:srgbClr val="E391A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221" name="직사각형 18">
            <a:extLst>
              <a:ext uri="{FF2B5EF4-FFF2-40B4-BE49-F238E27FC236}">
                <a16:creationId xmlns:a16="http://schemas.microsoft.com/office/drawing/2014/main" id="{2164F288-F025-1C33-9DAB-BDED528A5E2C}"/>
              </a:ext>
            </a:extLst>
          </p:cNvPr>
          <p:cNvSpPr/>
          <p:nvPr/>
        </p:nvSpPr>
        <p:spPr>
          <a:xfrm>
            <a:off x="5144678" y="3321559"/>
            <a:ext cx="1542148" cy="2711360"/>
          </a:xfrm>
          <a:prstGeom prst="rect">
            <a:avLst/>
          </a:prstGeom>
          <a:solidFill>
            <a:srgbClr val="1B4163"/>
          </a:solidFill>
          <a:ln w="19050">
            <a:solidFill>
              <a:srgbClr val="FFD757"/>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36000" rtlCol="0" anchor="b"/>
          <a:lstStyle/>
          <a:p>
            <a:pPr algn="ctr"/>
            <a:r>
              <a:rPr lang="en-US" altLang="ko-KR" dirty="0">
                <a:solidFill>
                  <a:schemeClr val="bg1"/>
                </a:solidFill>
                <a:cs typeface="Arial" panose="020B0604020202020204" pitchFamily="34" charset="0"/>
              </a:rPr>
              <a:t>NIC</a:t>
            </a:r>
            <a:endParaRPr lang="ko-KR" altLang="en-US" dirty="0">
              <a:solidFill>
                <a:schemeClr val="bg1"/>
              </a:solidFill>
              <a:cs typeface="Arial" panose="020B0604020202020204" pitchFamily="34" charset="0"/>
            </a:endParaRPr>
          </a:p>
        </p:txBody>
      </p:sp>
      <p:sp>
        <p:nvSpPr>
          <p:cNvPr id="222" name="TextBox 221">
            <a:extLst>
              <a:ext uri="{FF2B5EF4-FFF2-40B4-BE49-F238E27FC236}">
                <a16:creationId xmlns:a16="http://schemas.microsoft.com/office/drawing/2014/main" id="{AB2B62E9-7830-E211-66B0-092204AF0277}"/>
              </a:ext>
            </a:extLst>
          </p:cNvPr>
          <p:cNvSpPr txBox="1"/>
          <p:nvPr/>
        </p:nvSpPr>
        <p:spPr>
          <a:xfrm>
            <a:off x="5247533" y="3429000"/>
            <a:ext cx="1332720" cy="141300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ko-KR" sz="1600" spc="-90" dirty="0">
              <a:latin typeface="+mn-lt"/>
            </a:endParaRPr>
          </a:p>
        </p:txBody>
      </p:sp>
      <p:cxnSp>
        <p:nvCxnSpPr>
          <p:cNvPr id="223" name="Straight Arrow Connector 222">
            <a:extLst>
              <a:ext uri="{FF2B5EF4-FFF2-40B4-BE49-F238E27FC236}">
                <a16:creationId xmlns:a16="http://schemas.microsoft.com/office/drawing/2014/main" id="{87086CFF-6204-0BC1-5077-E33C5C66F1F3}"/>
              </a:ext>
            </a:extLst>
          </p:cNvPr>
          <p:cNvCxnSpPr>
            <a:cxnSpLocks/>
          </p:cNvCxnSpPr>
          <p:nvPr/>
        </p:nvCxnSpPr>
        <p:spPr>
          <a:xfrm flipV="1">
            <a:off x="2911763" y="3578275"/>
            <a:ext cx="2249357" cy="29204"/>
          </a:xfrm>
          <a:prstGeom prst="straightConnector1">
            <a:avLst/>
          </a:prstGeom>
          <a:ln w="762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24" name="TextBox 223">
            <a:extLst>
              <a:ext uri="{FF2B5EF4-FFF2-40B4-BE49-F238E27FC236}">
                <a16:creationId xmlns:a16="http://schemas.microsoft.com/office/drawing/2014/main" id="{A56F4EA3-82B6-2FBD-1FA9-8FD631B37600}"/>
              </a:ext>
            </a:extLst>
          </p:cNvPr>
          <p:cNvSpPr txBox="1"/>
          <p:nvPr/>
        </p:nvSpPr>
        <p:spPr>
          <a:xfrm>
            <a:off x="2976134" y="3188872"/>
            <a:ext cx="1973487" cy="369332"/>
          </a:xfrm>
          <a:prstGeom prst="rect">
            <a:avLst/>
          </a:prstGeom>
          <a:noFill/>
        </p:spPr>
        <p:txBody>
          <a:bodyPr wrap="square" rtlCol="0">
            <a:spAutoFit/>
          </a:bodyPr>
          <a:lstStyle/>
          <a:p>
            <a:r>
              <a:rPr lang="en-US" dirty="0"/>
              <a:t>Data/Requests</a:t>
            </a:r>
          </a:p>
        </p:txBody>
      </p:sp>
      <p:sp>
        <p:nvSpPr>
          <p:cNvPr id="225" name="직사각형 21">
            <a:extLst>
              <a:ext uri="{FF2B5EF4-FFF2-40B4-BE49-F238E27FC236}">
                <a16:creationId xmlns:a16="http://schemas.microsoft.com/office/drawing/2014/main" id="{14BEEDC3-579A-80E7-4BBD-8289B4A5FD99}"/>
              </a:ext>
            </a:extLst>
          </p:cNvPr>
          <p:cNvSpPr/>
          <p:nvPr/>
        </p:nvSpPr>
        <p:spPr>
          <a:xfrm rot="16200000">
            <a:off x="5691594" y="4501503"/>
            <a:ext cx="2464961" cy="445202"/>
          </a:xfrm>
          <a:prstGeom prst="rect">
            <a:avLst/>
          </a:prstGeom>
          <a:solidFill>
            <a:srgbClr val="A6A6A6">
              <a:alpha val="98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dirty="0">
              <a:solidFill>
                <a:schemeClr val="bg1"/>
              </a:solidFill>
              <a:cs typeface="Arial" panose="020B0604020202020204" pitchFamily="34" charset="0"/>
            </a:endParaRPr>
          </a:p>
        </p:txBody>
      </p:sp>
      <p:sp>
        <p:nvSpPr>
          <p:cNvPr id="226" name="TextBox 286">
            <a:extLst>
              <a:ext uri="{FF2B5EF4-FFF2-40B4-BE49-F238E27FC236}">
                <a16:creationId xmlns:a16="http://schemas.microsoft.com/office/drawing/2014/main" id="{3005F66C-A360-EDA1-218D-165D7697A2A1}"/>
              </a:ext>
            </a:extLst>
          </p:cNvPr>
          <p:cNvSpPr txBox="1"/>
          <p:nvPr/>
        </p:nvSpPr>
        <p:spPr>
          <a:xfrm rot="5400000">
            <a:off x="6560822" y="3666731"/>
            <a:ext cx="722316" cy="369332"/>
          </a:xfrm>
          <a:prstGeom prst="rect">
            <a:avLst/>
          </a:prstGeom>
          <a:noFill/>
          <a:ln>
            <a:noFill/>
          </a:ln>
        </p:spPr>
        <p:txBody>
          <a:bodyPr wrap="square">
            <a:spAutoFit/>
          </a:bodyPr>
          <a:lstStyle/>
          <a:p>
            <a:pPr algn="ctr"/>
            <a:r>
              <a:rPr lang="en-US" altLang="ko-KR" dirty="0">
                <a:solidFill>
                  <a:schemeClr val="bg1"/>
                </a:solidFill>
                <a:cs typeface="Arial" panose="020B0604020202020204" pitchFamily="34" charset="0"/>
              </a:rPr>
              <a:t>PCIe</a:t>
            </a:r>
            <a:r>
              <a:rPr lang="ko-KR" altLang="en-US" dirty="0">
                <a:solidFill>
                  <a:schemeClr val="bg1"/>
                </a:solidFill>
                <a:cs typeface="Arial" panose="020B0604020202020204" pitchFamily="34" charset="0"/>
              </a:rPr>
              <a:t>              </a:t>
            </a:r>
            <a:endParaRPr lang="en-US" altLang="ko-KR" dirty="0">
              <a:solidFill>
                <a:schemeClr val="bg1"/>
              </a:solidFill>
              <a:cs typeface="Arial" panose="020B0604020202020204" pitchFamily="34" charset="0"/>
            </a:endParaRPr>
          </a:p>
        </p:txBody>
      </p:sp>
      <p:cxnSp>
        <p:nvCxnSpPr>
          <p:cNvPr id="227" name="Connector: Elbow 226">
            <a:extLst>
              <a:ext uri="{FF2B5EF4-FFF2-40B4-BE49-F238E27FC236}">
                <a16:creationId xmlns:a16="http://schemas.microsoft.com/office/drawing/2014/main" id="{C9275547-BA6B-FEBB-E37E-232355E3DA74}"/>
              </a:ext>
            </a:extLst>
          </p:cNvPr>
          <p:cNvCxnSpPr>
            <a:cxnSpLocks/>
            <a:endCxn id="164" idx="1"/>
          </p:cNvCxnSpPr>
          <p:nvPr/>
        </p:nvCxnSpPr>
        <p:spPr>
          <a:xfrm>
            <a:off x="5971884" y="4632125"/>
            <a:ext cx="1369849" cy="1117328"/>
          </a:xfrm>
          <a:prstGeom prst="bentConnector3">
            <a:avLst>
              <a:gd name="adj1" fmla="val 68542"/>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8" name="TextBox 227">
            <a:extLst>
              <a:ext uri="{FF2B5EF4-FFF2-40B4-BE49-F238E27FC236}">
                <a16:creationId xmlns:a16="http://schemas.microsoft.com/office/drawing/2014/main" id="{7F1B344C-059F-0C78-A3B6-FDB6E219E1ED}"/>
              </a:ext>
            </a:extLst>
          </p:cNvPr>
          <p:cNvSpPr txBox="1"/>
          <p:nvPr/>
        </p:nvSpPr>
        <p:spPr>
          <a:xfrm>
            <a:off x="5201595" y="3819524"/>
            <a:ext cx="1541017" cy="338554"/>
          </a:xfrm>
          <a:prstGeom prst="rect">
            <a:avLst/>
          </a:prstGeom>
          <a:noFill/>
        </p:spPr>
        <p:txBody>
          <a:bodyPr wrap="square" rtlCol="0">
            <a:spAutoFit/>
          </a:bodyPr>
          <a:lstStyle/>
          <a:p>
            <a:r>
              <a:rPr lang="en-US" altLang="ko-KR" sz="1600" spc="-80" dirty="0">
                <a:solidFill>
                  <a:schemeClr val="tx1">
                    <a:lumMod val="50000"/>
                    <a:lumOff val="50000"/>
                  </a:schemeClr>
                </a:solidFill>
                <a:cs typeface="Arial" panose="020B0604020202020204" pitchFamily="34" charset="0"/>
              </a:rPr>
              <a:t>Enqueue Agent</a:t>
            </a:r>
          </a:p>
        </p:txBody>
      </p:sp>
      <p:sp>
        <p:nvSpPr>
          <p:cNvPr id="233" name="직사각형 7">
            <a:extLst>
              <a:ext uri="{FF2B5EF4-FFF2-40B4-BE49-F238E27FC236}">
                <a16:creationId xmlns:a16="http://schemas.microsoft.com/office/drawing/2014/main" id="{1675F457-66AF-84B9-B6D8-F9CB1BFADC88}"/>
              </a:ext>
            </a:extLst>
          </p:cNvPr>
          <p:cNvSpPr/>
          <p:nvPr/>
        </p:nvSpPr>
        <p:spPr>
          <a:xfrm rot="16200000">
            <a:off x="1091667" y="4495459"/>
            <a:ext cx="3341127" cy="332555"/>
          </a:xfrm>
          <a:prstGeom prst="rect">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cs typeface="Arial" panose="020B0604020202020204" pitchFamily="34" charset="0"/>
            </a:endParaRPr>
          </a:p>
        </p:txBody>
      </p:sp>
      <p:grpSp>
        <p:nvGrpSpPr>
          <p:cNvPr id="234" name="그룹 10">
            <a:extLst>
              <a:ext uri="{FF2B5EF4-FFF2-40B4-BE49-F238E27FC236}">
                <a16:creationId xmlns:a16="http://schemas.microsoft.com/office/drawing/2014/main" id="{263CA403-C7B0-4247-65AC-021F5B47EBF8}"/>
              </a:ext>
            </a:extLst>
          </p:cNvPr>
          <p:cNvGrpSpPr/>
          <p:nvPr/>
        </p:nvGrpSpPr>
        <p:grpSpPr>
          <a:xfrm>
            <a:off x="2467159" y="4475283"/>
            <a:ext cx="161167" cy="746989"/>
            <a:chOff x="5841877" y="1854506"/>
            <a:chExt cx="213482" cy="646910"/>
          </a:xfrm>
          <a:solidFill>
            <a:schemeClr val="accent3"/>
          </a:solidFill>
        </p:grpSpPr>
        <p:sp>
          <p:nvSpPr>
            <p:cNvPr id="235" name="직사각형 14">
              <a:extLst>
                <a:ext uri="{FF2B5EF4-FFF2-40B4-BE49-F238E27FC236}">
                  <a16:creationId xmlns:a16="http://schemas.microsoft.com/office/drawing/2014/main" id="{B937E5F1-237E-F423-A646-AF36D3FD842C}"/>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236" name="직사각형 15">
              <a:extLst>
                <a:ext uri="{FF2B5EF4-FFF2-40B4-BE49-F238E27FC236}">
                  <a16:creationId xmlns:a16="http://schemas.microsoft.com/office/drawing/2014/main" id="{1DD5A7AF-0789-C727-454A-79E183BE7B6E}"/>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grpSp>
      <p:grpSp>
        <p:nvGrpSpPr>
          <p:cNvPr id="237" name="그룹 254">
            <a:extLst>
              <a:ext uri="{FF2B5EF4-FFF2-40B4-BE49-F238E27FC236}">
                <a16:creationId xmlns:a16="http://schemas.microsoft.com/office/drawing/2014/main" id="{89B27246-9863-E210-581F-E7BFD5007029}"/>
              </a:ext>
            </a:extLst>
          </p:cNvPr>
          <p:cNvGrpSpPr/>
          <p:nvPr/>
        </p:nvGrpSpPr>
        <p:grpSpPr>
          <a:xfrm>
            <a:off x="2467159" y="3335100"/>
            <a:ext cx="161167" cy="746989"/>
            <a:chOff x="5841877" y="1854506"/>
            <a:chExt cx="213482" cy="646910"/>
          </a:xfrm>
          <a:solidFill>
            <a:schemeClr val="accent3"/>
          </a:solidFill>
        </p:grpSpPr>
        <p:sp>
          <p:nvSpPr>
            <p:cNvPr id="238" name="직사각형 255">
              <a:extLst>
                <a:ext uri="{FF2B5EF4-FFF2-40B4-BE49-F238E27FC236}">
                  <a16:creationId xmlns:a16="http://schemas.microsoft.com/office/drawing/2014/main" id="{B2802DAC-4367-73DF-2003-56746D722282}"/>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239" name="직사각형 256">
              <a:extLst>
                <a:ext uri="{FF2B5EF4-FFF2-40B4-BE49-F238E27FC236}">
                  <a16:creationId xmlns:a16="http://schemas.microsoft.com/office/drawing/2014/main" id="{27B105E9-091E-E84C-285C-B889652A9433}"/>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cs typeface="Arial" panose="020B0604020202020204" pitchFamily="34" charset="0"/>
              </a:endParaRPr>
            </a:p>
          </p:txBody>
        </p:sp>
      </p:grpSp>
      <p:grpSp>
        <p:nvGrpSpPr>
          <p:cNvPr id="240" name="그룹 269">
            <a:extLst>
              <a:ext uri="{FF2B5EF4-FFF2-40B4-BE49-F238E27FC236}">
                <a16:creationId xmlns:a16="http://schemas.microsoft.com/office/drawing/2014/main" id="{2F3AEC29-B1DB-2352-B303-DB2461DE2F8E}"/>
              </a:ext>
            </a:extLst>
          </p:cNvPr>
          <p:cNvGrpSpPr/>
          <p:nvPr/>
        </p:nvGrpSpPr>
        <p:grpSpPr>
          <a:xfrm>
            <a:off x="2467159" y="5585310"/>
            <a:ext cx="161167" cy="746989"/>
            <a:chOff x="5841877" y="1854506"/>
            <a:chExt cx="213482" cy="646910"/>
          </a:xfrm>
          <a:solidFill>
            <a:schemeClr val="accent3"/>
          </a:solidFill>
        </p:grpSpPr>
        <p:sp>
          <p:nvSpPr>
            <p:cNvPr id="241" name="직사각형 270">
              <a:extLst>
                <a:ext uri="{FF2B5EF4-FFF2-40B4-BE49-F238E27FC236}">
                  <a16:creationId xmlns:a16="http://schemas.microsoft.com/office/drawing/2014/main" id="{A2E82513-5C5B-35E8-DC85-BEEF7A03ECC4}"/>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242" name="직사각형 271">
              <a:extLst>
                <a:ext uri="{FF2B5EF4-FFF2-40B4-BE49-F238E27FC236}">
                  <a16:creationId xmlns:a16="http://schemas.microsoft.com/office/drawing/2014/main" id="{93F47462-F9A6-3010-F67C-E0F94DA0EC59}"/>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grpSp>
      <p:sp>
        <p:nvSpPr>
          <p:cNvPr id="243" name="사각형: 둥근 모서리 145">
            <a:extLst>
              <a:ext uri="{FF2B5EF4-FFF2-40B4-BE49-F238E27FC236}">
                <a16:creationId xmlns:a16="http://schemas.microsoft.com/office/drawing/2014/main" id="{EC2B17C0-9206-DD9C-2D3B-FFC3BFB7F0FC}"/>
              </a:ext>
            </a:extLst>
          </p:cNvPr>
          <p:cNvSpPr/>
          <p:nvPr/>
        </p:nvSpPr>
        <p:spPr>
          <a:xfrm rot="16200000">
            <a:off x="1316943" y="5192401"/>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244" name="직사각형 61">
            <a:extLst>
              <a:ext uri="{FF2B5EF4-FFF2-40B4-BE49-F238E27FC236}">
                <a16:creationId xmlns:a16="http://schemas.microsoft.com/office/drawing/2014/main" id="{C1B70328-0FB0-02BB-E537-71B90BC03ED6}"/>
              </a:ext>
            </a:extLst>
          </p:cNvPr>
          <p:cNvSpPr/>
          <p:nvPr/>
        </p:nvSpPr>
        <p:spPr>
          <a:xfrm>
            <a:off x="1233459" y="5597913"/>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245" name="그룹 69">
            <a:extLst>
              <a:ext uri="{FF2B5EF4-FFF2-40B4-BE49-F238E27FC236}">
                <a16:creationId xmlns:a16="http://schemas.microsoft.com/office/drawing/2014/main" id="{BFB3D939-A717-3399-5737-3E7D15F07393}"/>
              </a:ext>
            </a:extLst>
          </p:cNvPr>
          <p:cNvGrpSpPr/>
          <p:nvPr/>
        </p:nvGrpSpPr>
        <p:grpSpPr>
          <a:xfrm>
            <a:off x="1288198" y="5648253"/>
            <a:ext cx="1065827" cy="548012"/>
            <a:chOff x="4137471" y="679292"/>
            <a:chExt cx="1189719" cy="558064"/>
          </a:xfrm>
        </p:grpSpPr>
        <p:sp>
          <p:nvSpPr>
            <p:cNvPr id="246" name="직사각형 70">
              <a:extLst>
                <a:ext uri="{FF2B5EF4-FFF2-40B4-BE49-F238E27FC236}">
                  <a16:creationId xmlns:a16="http://schemas.microsoft.com/office/drawing/2014/main" id="{107127D0-256A-80A3-EE68-F5E3566A0E10}"/>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47" name="직사각형 71">
              <a:extLst>
                <a:ext uri="{FF2B5EF4-FFF2-40B4-BE49-F238E27FC236}">
                  <a16:creationId xmlns:a16="http://schemas.microsoft.com/office/drawing/2014/main" id="{539A5843-2EA6-23D4-D23F-4CE47D0A7EB7}"/>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48" name="직사각형 72">
              <a:extLst>
                <a:ext uri="{FF2B5EF4-FFF2-40B4-BE49-F238E27FC236}">
                  <a16:creationId xmlns:a16="http://schemas.microsoft.com/office/drawing/2014/main" id="{F4A0168F-3481-92C6-025C-32CDB8E213FA}"/>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49" name="직사각형 73">
              <a:extLst>
                <a:ext uri="{FF2B5EF4-FFF2-40B4-BE49-F238E27FC236}">
                  <a16:creationId xmlns:a16="http://schemas.microsoft.com/office/drawing/2014/main" id="{C1813E8A-ECC3-21F0-F574-1B5723D8601F}"/>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50" name="직사각형 74">
              <a:extLst>
                <a:ext uri="{FF2B5EF4-FFF2-40B4-BE49-F238E27FC236}">
                  <a16:creationId xmlns:a16="http://schemas.microsoft.com/office/drawing/2014/main" id="{8E68BF0A-EC45-5055-FB44-5933D28D5EA7}"/>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51" name="직사각형 75">
              <a:extLst>
                <a:ext uri="{FF2B5EF4-FFF2-40B4-BE49-F238E27FC236}">
                  <a16:creationId xmlns:a16="http://schemas.microsoft.com/office/drawing/2014/main" id="{6A899B4C-4592-14CF-4C9A-C248ADE1A835}"/>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52" name="직사각형 76">
              <a:extLst>
                <a:ext uri="{FF2B5EF4-FFF2-40B4-BE49-F238E27FC236}">
                  <a16:creationId xmlns:a16="http://schemas.microsoft.com/office/drawing/2014/main" id="{D898F6B5-2B14-1F58-8C1D-B39D25E0D546}"/>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53" name="직사각형 77">
              <a:extLst>
                <a:ext uri="{FF2B5EF4-FFF2-40B4-BE49-F238E27FC236}">
                  <a16:creationId xmlns:a16="http://schemas.microsoft.com/office/drawing/2014/main" id="{BE095C16-A84E-4A09-C788-BC7A23F5D78C}"/>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254" name="TextBox 253">
            <a:extLst>
              <a:ext uri="{FF2B5EF4-FFF2-40B4-BE49-F238E27FC236}">
                <a16:creationId xmlns:a16="http://schemas.microsoft.com/office/drawing/2014/main" id="{0FD5A8E9-2B04-03A5-B6E7-1AB23608B607}"/>
              </a:ext>
            </a:extLst>
          </p:cNvPr>
          <p:cNvSpPr txBox="1"/>
          <p:nvPr/>
        </p:nvSpPr>
        <p:spPr>
          <a:xfrm>
            <a:off x="1184289" y="5279908"/>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
        <p:nvSpPr>
          <p:cNvPr id="255" name="TextBox 254">
            <a:extLst>
              <a:ext uri="{FF2B5EF4-FFF2-40B4-BE49-F238E27FC236}">
                <a16:creationId xmlns:a16="http://schemas.microsoft.com/office/drawing/2014/main" id="{E5726269-41CB-BA31-9DE5-6BB3445FD14B}"/>
              </a:ext>
            </a:extLst>
          </p:cNvPr>
          <p:cNvSpPr txBox="1"/>
          <p:nvPr/>
        </p:nvSpPr>
        <p:spPr>
          <a:xfrm rot="16200000">
            <a:off x="2194770" y="3620660"/>
            <a:ext cx="1107222"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network</a:t>
            </a:r>
            <a:endParaRPr lang="ko-KR" altLang="en-US" sz="1600" dirty="0">
              <a:solidFill>
                <a:schemeClr val="bg1"/>
              </a:solidFill>
              <a:cs typeface="Arial" panose="020B0604020202020204" pitchFamily="34" charset="0"/>
            </a:endParaRPr>
          </a:p>
        </p:txBody>
      </p:sp>
      <p:sp>
        <p:nvSpPr>
          <p:cNvPr id="256" name="사각형: 둥근 모서리 145">
            <a:extLst>
              <a:ext uri="{FF2B5EF4-FFF2-40B4-BE49-F238E27FC236}">
                <a16:creationId xmlns:a16="http://schemas.microsoft.com/office/drawing/2014/main" id="{C774969B-694B-A4DF-9527-0E29317C7C45}"/>
              </a:ext>
            </a:extLst>
          </p:cNvPr>
          <p:cNvSpPr/>
          <p:nvPr/>
        </p:nvSpPr>
        <p:spPr>
          <a:xfrm rot="16200000">
            <a:off x="1316944" y="4079666"/>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257" name="직사각형 61">
            <a:extLst>
              <a:ext uri="{FF2B5EF4-FFF2-40B4-BE49-F238E27FC236}">
                <a16:creationId xmlns:a16="http://schemas.microsoft.com/office/drawing/2014/main" id="{E3EF3859-2C99-241A-4AD7-0B166CD1FAEF}"/>
              </a:ext>
            </a:extLst>
          </p:cNvPr>
          <p:cNvSpPr/>
          <p:nvPr/>
        </p:nvSpPr>
        <p:spPr>
          <a:xfrm>
            <a:off x="1233460" y="4485179"/>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258" name="그룹 69">
            <a:extLst>
              <a:ext uri="{FF2B5EF4-FFF2-40B4-BE49-F238E27FC236}">
                <a16:creationId xmlns:a16="http://schemas.microsoft.com/office/drawing/2014/main" id="{C17A6C1E-7249-7E9F-8A08-1701E315CA37}"/>
              </a:ext>
            </a:extLst>
          </p:cNvPr>
          <p:cNvGrpSpPr/>
          <p:nvPr/>
        </p:nvGrpSpPr>
        <p:grpSpPr>
          <a:xfrm>
            <a:off x="1288199" y="4535518"/>
            <a:ext cx="1065827" cy="548012"/>
            <a:chOff x="4137471" y="679292"/>
            <a:chExt cx="1189719" cy="558064"/>
          </a:xfrm>
        </p:grpSpPr>
        <p:sp>
          <p:nvSpPr>
            <p:cNvPr id="259" name="직사각형 70">
              <a:extLst>
                <a:ext uri="{FF2B5EF4-FFF2-40B4-BE49-F238E27FC236}">
                  <a16:creationId xmlns:a16="http://schemas.microsoft.com/office/drawing/2014/main" id="{1458F2BF-F9D1-F2A8-8F6A-8891DEF02D43}"/>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0" name="직사각형 71">
              <a:extLst>
                <a:ext uri="{FF2B5EF4-FFF2-40B4-BE49-F238E27FC236}">
                  <a16:creationId xmlns:a16="http://schemas.microsoft.com/office/drawing/2014/main" id="{830C2F63-8BC8-923D-79AF-B08B20120DA5}"/>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1" name="직사각형 72">
              <a:extLst>
                <a:ext uri="{FF2B5EF4-FFF2-40B4-BE49-F238E27FC236}">
                  <a16:creationId xmlns:a16="http://schemas.microsoft.com/office/drawing/2014/main" id="{FFADE9BF-ABB2-5343-2861-A6EAF947CA21}"/>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2" name="직사각형 73">
              <a:extLst>
                <a:ext uri="{FF2B5EF4-FFF2-40B4-BE49-F238E27FC236}">
                  <a16:creationId xmlns:a16="http://schemas.microsoft.com/office/drawing/2014/main" id="{FE3F013A-EBB3-1521-07B8-9E6B971E7A03}"/>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3" name="직사각형 74">
              <a:extLst>
                <a:ext uri="{FF2B5EF4-FFF2-40B4-BE49-F238E27FC236}">
                  <a16:creationId xmlns:a16="http://schemas.microsoft.com/office/drawing/2014/main" id="{D81DEEF7-1847-0479-C8AA-88E41FC01437}"/>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4" name="직사각형 75">
              <a:extLst>
                <a:ext uri="{FF2B5EF4-FFF2-40B4-BE49-F238E27FC236}">
                  <a16:creationId xmlns:a16="http://schemas.microsoft.com/office/drawing/2014/main" id="{FA73B5C4-5D28-82C8-31F9-B55570012843}"/>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5" name="직사각형 76">
              <a:extLst>
                <a:ext uri="{FF2B5EF4-FFF2-40B4-BE49-F238E27FC236}">
                  <a16:creationId xmlns:a16="http://schemas.microsoft.com/office/drawing/2014/main" id="{8A96DD04-C6D2-7190-36FB-BFDAA7F9288F}"/>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6" name="직사각형 77">
              <a:extLst>
                <a:ext uri="{FF2B5EF4-FFF2-40B4-BE49-F238E27FC236}">
                  <a16:creationId xmlns:a16="http://schemas.microsoft.com/office/drawing/2014/main" id="{42350A6F-9896-4CC2-E888-01107030DDDC}"/>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267" name="TextBox 266">
            <a:extLst>
              <a:ext uri="{FF2B5EF4-FFF2-40B4-BE49-F238E27FC236}">
                <a16:creationId xmlns:a16="http://schemas.microsoft.com/office/drawing/2014/main" id="{D5D87189-617E-7775-7086-4377CE026333}"/>
              </a:ext>
            </a:extLst>
          </p:cNvPr>
          <p:cNvSpPr txBox="1"/>
          <p:nvPr/>
        </p:nvSpPr>
        <p:spPr>
          <a:xfrm>
            <a:off x="1184290" y="4167173"/>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
        <p:nvSpPr>
          <p:cNvPr id="268" name="사각형: 둥근 모서리 145">
            <a:extLst>
              <a:ext uri="{FF2B5EF4-FFF2-40B4-BE49-F238E27FC236}">
                <a16:creationId xmlns:a16="http://schemas.microsoft.com/office/drawing/2014/main" id="{1AE500BB-8B36-25F7-D307-C174E91BE73E}"/>
              </a:ext>
            </a:extLst>
          </p:cNvPr>
          <p:cNvSpPr/>
          <p:nvPr/>
        </p:nvSpPr>
        <p:spPr>
          <a:xfrm rot="16200000">
            <a:off x="1316944" y="2941146"/>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269" name="직사각형 61">
            <a:extLst>
              <a:ext uri="{FF2B5EF4-FFF2-40B4-BE49-F238E27FC236}">
                <a16:creationId xmlns:a16="http://schemas.microsoft.com/office/drawing/2014/main" id="{5A60BF17-BE60-8401-2606-E9EE8DB742BA}"/>
              </a:ext>
            </a:extLst>
          </p:cNvPr>
          <p:cNvSpPr/>
          <p:nvPr/>
        </p:nvSpPr>
        <p:spPr>
          <a:xfrm>
            <a:off x="1233461" y="3346660"/>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270" name="그룹 69">
            <a:extLst>
              <a:ext uri="{FF2B5EF4-FFF2-40B4-BE49-F238E27FC236}">
                <a16:creationId xmlns:a16="http://schemas.microsoft.com/office/drawing/2014/main" id="{690D4FBF-E096-F67E-9FC5-B87782C7DF39}"/>
              </a:ext>
            </a:extLst>
          </p:cNvPr>
          <p:cNvGrpSpPr/>
          <p:nvPr/>
        </p:nvGrpSpPr>
        <p:grpSpPr>
          <a:xfrm>
            <a:off x="1288200" y="3397000"/>
            <a:ext cx="1065827" cy="548012"/>
            <a:chOff x="4137471" y="679292"/>
            <a:chExt cx="1189719" cy="558064"/>
          </a:xfrm>
        </p:grpSpPr>
        <p:sp>
          <p:nvSpPr>
            <p:cNvPr id="271" name="직사각형 70">
              <a:extLst>
                <a:ext uri="{FF2B5EF4-FFF2-40B4-BE49-F238E27FC236}">
                  <a16:creationId xmlns:a16="http://schemas.microsoft.com/office/drawing/2014/main" id="{4742D758-0601-AE3A-2F99-3EF9DB6AD511}"/>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2" name="직사각형 71">
              <a:extLst>
                <a:ext uri="{FF2B5EF4-FFF2-40B4-BE49-F238E27FC236}">
                  <a16:creationId xmlns:a16="http://schemas.microsoft.com/office/drawing/2014/main" id="{72C813EF-2304-8D9E-8D63-E3319100BC3E}"/>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3" name="직사각형 72">
              <a:extLst>
                <a:ext uri="{FF2B5EF4-FFF2-40B4-BE49-F238E27FC236}">
                  <a16:creationId xmlns:a16="http://schemas.microsoft.com/office/drawing/2014/main" id="{E68A86CE-9E19-FA09-183C-18448375ADC7}"/>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4" name="직사각형 73">
              <a:extLst>
                <a:ext uri="{FF2B5EF4-FFF2-40B4-BE49-F238E27FC236}">
                  <a16:creationId xmlns:a16="http://schemas.microsoft.com/office/drawing/2014/main" id="{40DD648D-A5D0-54AA-9C17-3E43D9F870B3}"/>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5" name="직사각형 74">
              <a:extLst>
                <a:ext uri="{FF2B5EF4-FFF2-40B4-BE49-F238E27FC236}">
                  <a16:creationId xmlns:a16="http://schemas.microsoft.com/office/drawing/2014/main" id="{3089ED55-17DF-2D77-FCF7-684A1A5A6424}"/>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6" name="직사각형 75">
              <a:extLst>
                <a:ext uri="{FF2B5EF4-FFF2-40B4-BE49-F238E27FC236}">
                  <a16:creationId xmlns:a16="http://schemas.microsoft.com/office/drawing/2014/main" id="{F7697F1B-5131-E0EA-FE3A-1A2B91A09C79}"/>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7" name="직사각형 76">
              <a:extLst>
                <a:ext uri="{FF2B5EF4-FFF2-40B4-BE49-F238E27FC236}">
                  <a16:creationId xmlns:a16="http://schemas.microsoft.com/office/drawing/2014/main" id="{7C262555-AB25-8EB5-9F6F-64D844FC10B1}"/>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8" name="직사각형 77">
              <a:extLst>
                <a:ext uri="{FF2B5EF4-FFF2-40B4-BE49-F238E27FC236}">
                  <a16:creationId xmlns:a16="http://schemas.microsoft.com/office/drawing/2014/main" id="{E9E8C046-CE5E-3217-B8FC-351535CE8798}"/>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279" name="TextBox 278">
            <a:extLst>
              <a:ext uri="{FF2B5EF4-FFF2-40B4-BE49-F238E27FC236}">
                <a16:creationId xmlns:a16="http://schemas.microsoft.com/office/drawing/2014/main" id="{DC5F5237-986B-414C-664E-14C68B5FD5AD}"/>
              </a:ext>
            </a:extLst>
          </p:cNvPr>
          <p:cNvSpPr txBox="1"/>
          <p:nvPr/>
        </p:nvSpPr>
        <p:spPr>
          <a:xfrm>
            <a:off x="1184292" y="3028654"/>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
        <p:nvSpPr>
          <p:cNvPr id="280" name="TextBox 279">
            <a:extLst>
              <a:ext uri="{FF2B5EF4-FFF2-40B4-BE49-F238E27FC236}">
                <a16:creationId xmlns:a16="http://schemas.microsoft.com/office/drawing/2014/main" id="{45818275-D363-46DF-004F-498303E65952}"/>
              </a:ext>
            </a:extLst>
          </p:cNvPr>
          <p:cNvSpPr txBox="1"/>
          <p:nvPr/>
        </p:nvSpPr>
        <p:spPr>
          <a:xfrm>
            <a:off x="5244472" y="4976904"/>
            <a:ext cx="1332720" cy="65975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ko-KR" sz="1600" spc="-90" dirty="0">
              <a:latin typeface="+mn-lt"/>
            </a:endParaRPr>
          </a:p>
        </p:txBody>
      </p:sp>
      <p:sp>
        <p:nvSpPr>
          <p:cNvPr id="281" name="Arrow: Right 280">
            <a:extLst>
              <a:ext uri="{FF2B5EF4-FFF2-40B4-BE49-F238E27FC236}">
                <a16:creationId xmlns:a16="http://schemas.microsoft.com/office/drawing/2014/main" id="{D4EA0AAE-3789-F60F-2BDF-ED029E4A71FF}"/>
              </a:ext>
            </a:extLst>
          </p:cNvPr>
          <p:cNvSpPr/>
          <p:nvPr/>
        </p:nvSpPr>
        <p:spPr>
          <a:xfrm>
            <a:off x="5902615" y="4038541"/>
            <a:ext cx="1796707" cy="593584"/>
          </a:xfrm>
          <a:prstGeom prst="righ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 </a:t>
            </a:r>
            <a:r>
              <a:rPr lang="en-US" b="1" dirty="0" err="1">
                <a:solidFill>
                  <a:schemeClr val="bg1"/>
                </a:solidFill>
              </a:rPr>
              <a:t>EnQ</a:t>
            </a:r>
            <a:endParaRPr lang="en-US" b="1" dirty="0">
              <a:solidFill>
                <a:schemeClr val="bg1"/>
              </a:solidFill>
            </a:endParaRPr>
          </a:p>
        </p:txBody>
      </p:sp>
      <p:cxnSp>
        <p:nvCxnSpPr>
          <p:cNvPr id="282" name="연결선: 꺾임 323">
            <a:extLst>
              <a:ext uri="{FF2B5EF4-FFF2-40B4-BE49-F238E27FC236}">
                <a16:creationId xmlns:a16="http://schemas.microsoft.com/office/drawing/2014/main" id="{8634747B-4945-E449-9369-EF8673C74F12}"/>
              </a:ext>
            </a:extLst>
          </p:cNvPr>
          <p:cNvCxnSpPr>
            <a:cxnSpLocks/>
            <a:endCxn id="219" idx="2"/>
          </p:cNvCxnSpPr>
          <p:nvPr/>
        </p:nvCxnSpPr>
        <p:spPr>
          <a:xfrm flipV="1">
            <a:off x="6542389" y="5064744"/>
            <a:ext cx="4159788" cy="240020"/>
          </a:xfrm>
          <a:prstGeom prst="bentConnector2">
            <a:avLst/>
          </a:prstGeom>
          <a:noFill/>
          <a:ln w="38100">
            <a:solidFill>
              <a:srgbClr val="E391A0"/>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283" name="TextBox 282">
            <a:extLst>
              <a:ext uri="{FF2B5EF4-FFF2-40B4-BE49-F238E27FC236}">
                <a16:creationId xmlns:a16="http://schemas.microsoft.com/office/drawing/2014/main" id="{404A0634-DEF4-CD15-A8D1-3609DDBEFA35}"/>
              </a:ext>
            </a:extLst>
          </p:cNvPr>
          <p:cNvSpPr txBox="1"/>
          <p:nvPr/>
        </p:nvSpPr>
        <p:spPr>
          <a:xfrm>
            <a:off x="5176378" y="5137708"/>
            <a:ext cx="1713620" cy="338554"/>
          </a:xfrm>
          <a:prstGeom prst="rect">
            <a:avLst/>
          </a:prstGeom>
          <a:noFill/>
        </p:spPr>
        <p:txBody>
          <a:bodyPr wrap="square">
            <a:spAutoFit/>
          </a:bodyPr>
          <a:lstStyle/>
          <a:p>
            <a:r>
              <a:rPr lang="en-US" altLang="ko-KR" sz="1600" spc="-80" dirty="0">
                <a:solidFill>
                  <a:schemeClr val="tx1">
                    <a:lumMod val="50000"/>
                    <a:lumOff val="50000"/>
                  </a:schemeClr>
                </a:solidFill>
                <a:cs typeface="Arial" panose="020B0604020202020204" pitchFamily="34" charset="0"/>
              </a:rPr>
              <a:t>Credit Manager</a:t>
            </a:r>
          </a:p>
        </p:txBody>
      </p:sp>
      <p:sp>
        <p:nvSpPr>
          <p:cNvPr id="284" name="Oval 283">
            <a:extLst>
              <a:ext uri="{FF2B5EF4-FFF2-40B4-BE49-F238E27FC236}">
                <a16:creationId xmlns:a16="http://schemas.microsoft.com/office/drawing/2014/main" id="{B559A0CF-92A0-F208-5A50-D27F1AF8C625}"/>
              </a:ext>
            </a:extLst>
          </p:cNvPr>
          <p:cNvSpPr/>
          <p:nvPr/>
        </p:nvSpPr>
        <p:spPr>
          <a:xfrm>
            <a:off x="4480935" y="3073674"/>
            <a:ext cx="3067393" cy="1504784"/>
          </a:xfrm>
          <a:prstGeom prst="ellipse">
            <a:avLst/>
          </a:prstGeom>
          <a:noFill/>
          <a:ln w="571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5" name="Graphic 284" descr="Question Mark with solid fill">
            <a:extLst>
              <a:ext uri="{FF2B5EF4-FFF2-40B4-BE49-F238E27FC236}">
                <a16:creationId xmlns:a16="http://schemas.microsoft.com/office/drawing/2014/main" id="{86627892-07CF-5932-B89A-C3D0EA32574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68649" y="3490239"/>
            <a:ext cx="407561" cy="407561"/>
          </a:xfrm>
          <a:prstGeom prst="rect">
            <a:avLst/>
          </a:prstGeom>
        </p:spPr>
      </p:pic>
      <p:cxnSp>
        <p:nvCxnSpPr>
          <p:cNvPr id="287" name="Straight Arrow Connector 286">
            <a:extLst>
              <a:ext uri="{FF2B5EF4-FFF2-40B4-BE49-F238E27FC236}">
                <a16:creationId xmlns:a16="http://schemas.microsoft.com/office/drawing/2014/main" id="{A090EAE4-90F2-D7A9-56BF-5CC268B75449}"/>
              </a:ext>
            </a:extLst>
          </p:cNvPr>
          <p:cNvCxnSpPr>
            <a:endCxn id="281" idx="1"/>
          </p:cNvCxnSpPr>
          <p:nvPr/>
        </p:nvCxnSpPr>
        <p:spPr>
          <a:xfrm>
            <a:off x="5144678" y="3607479"/>
            <a:ext cx="757937" cy="727854"/>
          </a:xfrm>
          <a:prstGeom prst="straightConnector1">
            <a:avLst/>
          </a:prstGeom>
          <a:ln w="57150">
            <a:solidFill>
              <a:srgbClr val="C00000"/>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88" name="Slide Number Placeholder 287">
            <a:extLst>
              <a:ext uri="{FF2B5EF4-FFF2-40B4-BE49-F238E27FC236}">
                <a16:creationId xmlns:a16="http://schemas.microsoft.com/office/drawing/2014/main" id="{9E3CD9C2-42C6-AE6C-D109-EDCE17E6464F}"/>
              </a:ext>
            </a:extLst>
          </p:cNvPr>
          <p:cNvSpPr>
            <a:spLocks noGrp="1"/>
          </p:cNvSpPr>
          <p:nvPr>
            <p:ph type="sldNum" sz="quarter" idx="12"/>
          </p:nvPr>
        </p:nvSpPr>
        <p:spPr/>
        <p:txBody>
          <a:bodyPr/>
          <a:lstStyle/>
          <a:p>
            <a:fld id="{E23A660C-4BA6-8146-88A2-8F54BEB04FB8}" type="slidenum">
              <a:rPr lang="en-US" smtClean="0"/>
              <a:t>25</a:t>
            </a:fld>
            <a:endParaRPr lang="en-US" dirty="0"/>
          </a:p>
        </p:txBody>
      </p:sp>
    </p:spTree>
    <p:extLst>
      <p:ext uri="{BB962C8B-B14F-4D97-AF65-F5344CB8AC3E}">
        <p14:creationId xmlns:p14="http://schemas.microsoft.com/office/powerpoint/2010/main" val="4091584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B2D609-6EFF-1ACD-43B7-BDDCE6298134}"/>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DBC3444E-D2F3-9606-9DD4-F52BA0A1FEE2}"/>
              </a:ext>
            </a:extLst>
          </p:cNvPr>
          <p:cNvGrpSpPr/>
          <p:nvPr/>
        </p:nvGrpSpPr>
        <p:grpSpPr>
          <a:xfrm>
            <a:off x="5156422" y="3368146"/>
            <a:ext cx="1542148" cy="2711360"/>
            <a:chOff x="6375486" y="3328078"/>
            <a:chExt cx="749298" cy="1940225"/>
          </a:xfrm>
        </p:grpSpPr>
        <p:sp>
          <p:nvSpPr>
            <p:cNvPr id="5" name="직사각형 18">
              <a:extLst>
                <a:ext uri="{FF2B5EF4-FFF2-40B4-BE49-F238E27FC236}">
                  <a16:creationId xmlns:a16="http://schemas.microsoft.com/office/drawing/2014/main" id="{839A93D9-228F-6D92-AA89-A5A8C9DD5AAC}"/>
                </a:ext>
              </a:extLst>
            </p:cNvPr>
            <p:cNvSpPr/>
            <p:nvPr/>
          </p:nvSpPr>
          <p:spPr>
            <a:xfrm>
              <a:off x="6375486" y="3328078"/>
              <a:ext cx="749298" cy="1940225"/>
            </a:xfrm>
            <a:prstGeom prst="rect">
              <a:avLst/>
            </a:prstGeom>
            <a:solidFill>
              <a:srgbClr val="1B4163"/>
            </a:solidFill>
            <a:ln w="19050">
              <a:solidFill>
                <a:srgbClr val="FFD757"/>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36000" rtlCol="0" anchor="b"/>
            <a:lstStyle/>
            <a:p>
              <a:pPr algn="ctr"/>
              <a:r>
                <a:rPr lang="en-US" altLang="ko-KR" dirty="0" err="1">
                  <a:solidFill>
                    <a:schemeClr val="bg1"/>
                  </a:solidFill>
                  <a:cs typeface="Arial" panose="020B0604020202020204" pitchFamily="34" charset="0"/>
                </a:rPr>
                <a:t>S</a:t>
              </a:r>
              <a:r>
                <a:rPr lang="en-US" altLang="zh-CN" dirty="0" err="1">
                  <a:solidFill>
                    <a:schemeClr val="bg1"/>
                  </a:solidFill>
                  <a:cs typeface="Arial" panose="020B0604020202020204" pitchFamily="34" charset="0"/>
                </a:rPr>
                <a:t>mart</a:t>
              </a:r>
              <a:r>
                <a:rPr lang="en-US" altLang="ko-KR" dirty="0" err="1">
                  <a:solidFill>
                    <a:schemeClr val="bg1"/>
                  </a:solidFill>
                  <a:cs typeface="Arial" panose="020B0604020202020204" pitchFamily="34" charset="0"/>
                </a:rPr>
                <a:t>NIC</a:t>
              </a:r>
              <a:endParaRPr lang="ko-KR" altLang="en-US" dirty="0">
                <a:solidFill>
                  <a:schemeClr val="bg1"/>
                </a:solidFill>
                <a:cs typeface="Arial" panose="020B0604020202020204" pitchFamily="34" charset="0"/>
              </a:endParaRPr>
            </a:p>
          </p:txBody>
        </p:sp>
        <p:sp>
          <p:nvSpPr>
            <p:cNvPr id="6" name="TextBox 5">
              <a:extLst>
                <a:ext uri="{FF2B5EF4-FFF2-40B4-BE49-F238E27FC236}">
                  <a16:creationId xmlns:a16="http://schemas.microsoft.com/office/drawing/2014/main" id="{D849AB74-FBF0-03C7-A5A5-70AAA7D66BDD}"/>
                </a:ext>
              </a:extLst>
            </p:cNvPr>
            <p:cNvSpPr txBox="1"/>
            <p:nvPr/>
          </p:nvSpPr>
          <p:spPr>
            <a:xfrm>
              <a:off x="6430519" y="4566251"/>
              <a:ext cx="644950" cy="439501"/>
            </a:xfrm>
            <a:prstGeom prst="rect">
              <a:avLst/>
            </a:prstGeom>
            <a:solidFill>
              <a:schemeClr val="bg1">
                <a:alpha val="98000"/>
              </a:schemeClr>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600" spc="-80" dirty="0">
                  <a:latin typeface="+mn-lt"/>
                </a:rPr>
                <a:t>Network</a:t>
              </a:r>
            </a:p>
            <a:p>
              <a:r>
                <a:rPr lang="en-US" altLang="ko-KR" sz="1600" spc="-80" dirty="0">
                  <a:latin typeface="+mn-lt"/>
                </a:rPr>
                <a:t>Adaptor</a:t>
              </a:r>
              <a:endParaRPr lang="ko-KR" altLang="en-US" sz="1600" spc="-80" dirty="0">
                <a:latin typeface="+mn-lt"/>
              </a:endParaRPr>
            </a:p>
          </p:txBody>
        </p:sp>
        <p:sp>
          <p:nvSpPr>
            <p:cNvPr id="7" name="TextBox 6">
              <a:extLst>
                <a:ext uri="{FF2B5EF4-FFF2-40B4-BE49-F238E27FC236}">
                  <a16:creationId xmlns:a16="http://schemas.microsoft.com/office/drawing/2014/main" id="{870BAAE5-C02B-6E8E-20E6-4D39E960501E}"/>
                </a:ext>
              </a:extLst>
            </p:cNvPr>
            <p:cNvSpPr txBox="1"/>
            <p:nvPr/>
          </p:nvSpPr>
          <p:spPr>
            <a:xfrm>
              <a:off x="6427929" y="3404962"/>
              <a:ext cx="647541" cy="1101978"/>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ko-KR" sz="1600" spc="-90" dirty="0">
                <a:latin typeface="+mn-lt"/>
              </a:endParaRPr>
            </a:p>
            <a:p>
              <a:endParaRPr lang="en-US" altLang="ko-KR" sz="1600" spc="-90" dirty="0">
                <a:latin typeface="+mn-lt"/>
              </a:endParaRPr>
            </a:p>
            <a:p>
              <a:endParaRPr lang="en-US" altLang="ko-KR" sz="1600" spc="-90" dirty="0">
                <a:latin typeface="+mn-lt"/>
              </a:endParaRPr>
            </a:p>
            <a:p>
              <a:endParaRPr lang="en-US" altLang="ko-KR" sz="1600" spc="-90" dirty="0">
                <a:latin typeface="+mn-lt"/>
              </a:endParaRPr>
            </a:p>
            <a:p>
              <a:r>
                <a:rPr lang="en-US" altLang="ko-KR" sz="1600" spc="-90" dirty="0">
                  <a:latin typeface="+mn-lt"/>
                </a:rPr>
                <a:t>Enqueue Agent</a:t>
              </a:r>
            </a:p>
            <a:p>
              <a:r>
                <a:rPr lang="en-US" altLang="ko-KR" sz="1600" spc="-80" dirty="0">
                  <a:latin typeface="+mn-lt"/>
                </a:rPr>
                <a:t>Credit Manager</a:t>
              </a:r>
            </a:p>
          </p:txBody>
        </p:sp>
        <p:grpSp>
          <p:nvGrpSpPr>
            <p:cNvPr id="8" name="그룹 228">
              <a:extLst>
                <a:ext uri="{FF2B5EF4-FFF2-40B4-BE49-F238E27FC236}">
                  <a16:creationId xmlns:a16="http://schemas.microsoft.com/office/drawing/2014/main" id="{4BABE8EC-593D-5A15-301C-8291CAACEDB0}"/>
                </a:ext>
              </a:extLst>
            </p:cNvPr>
            <p:cNvGrpSpPr/>
            <p:nvPr/>
          </p:nvGrpSpPr>
          <p:grpSpPr>
            <a:xfrm>
              <a:off x="6474576" y="3452669"/>
              <a:ext cx="558296" cy="451490"/>
              <a:chOff x="2137671" y="-948743"/>
              <a:chExt cx="680525" cy="474591"/>
            </a:xfrm>
          </p:grpSpPr>
          <p:sp>
            <p:nvSpPr>
              <p:cNvPr id="9" name="직사각형 220">
                <a:extLst>
                  <a:ext uri="{FF2B5EF4-FFF2-40B4-BE49-F238E27FC236}">
                    <a16:creationId xmlns:a16="http://schemas.microsoft.com/office/drawing/2014/main" id="{62A7625B-B53E-8485-6E7B-FC2BCBD1D709}"/>
                  </a:ext>
                </a:extLst>
              </p:cNvPr>
              <p:cNvSpPr/>
              <p:nvPr/>
            </p:nvSpPr>
            <p:spPr>
              <a:xfrm>
                <a:off x="2137671" y="-948743"/>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cs typeface="Arial" panose="020B0604020202020204" pitchFamily="34" charset="0"/>
                </a:endParaRPr>
              </a:p>
            </p:txBody>
          </p:sp>
          <p:sp>
            <p:nvSpPr>
              <p:cNvPr id="10" name="직사각형 221">
                <a:extLst>
                  <a:ext uri="{FF2B5EF4-FFF2-40B4-BE49-F238E27FC236}">
                    <a16:creationId xmlns:a16="http://schemas.microsoft.com/office/drawing/2014/main" id="{840B4E8F-6F47-5F05-D3B4-30E32531F701}"/>
                  </a:ext>
                </a:extLst>
              </p:cNvPr>
              <p:cNvSpPr/>
              <p:nvPr/>
            </p:nvSpPr>
            <p:spPr>
              <a:xfrm>
                <a:off x="2380177" y="-948743"/>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cs typeface="Arial" panose="020B0604020202020204" pitchFamily="34" charset="0"/>
                </a:endParaRPr>
              </a:p>
            </p:txBody>
          </p:sp>
          <p:sp>
            <p:nvSpPr>
              <p:cNvPr id="11" name="직사각형 222">
                <a:extLst>
                  <a:ext uri="{FF2B5EF4-FFF2-40B4-BE49-F238E27FC236}">
                    <a16:creationId xmlns:a16="http://schemas.microsoft.com/office/drawing/2014/main" id="{3A79C22C-8726-DA0B-BA9E-9C5D51A5B5F5}"/>
                  </a:ext>
                </a:extLst>
              </p:cNvPr>
              <p:cNvSpPr/>
              <p:nvPr/>
            </p:nvSpPr>
            <p:spPr>
              <a:xfrm>
                <a:off x="2622684" y="-948743"/>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cs typeface="Arial" panose="020B0604020202020204" pitchFamily="34" charset="0"/>
                </a:endParaRPr>
              </a:p>
            </p:txBody>
          </p:sp>
          <p:sp>
            <p:nvSpPr>
              <p:cNvPr id="12" name="직사각형 224">
                <a:extLst>
                  <a:ext uri="{FF2B5EF4-FFF2-40B4-BE49-F238E27FC236}">
                    <a16:creationId xmlns:a16="http://schemas.microsoft.com/office/drawing/2014/main" id="{22F56310-2991-C043-09A8-87DD9F2E141B}"/>
                  </a:ext>
                </a:extLst>
              </p:cNvPr>
              <p:cNvSpPr/>
              <p:nvPr/>
            </p:nvSpPr>
            <p:spPr>
              <a:xfrm>
                <a:off x="2137671" y="-688459"/>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cs typeface="Arial" panose="020B0604020202020204" pitchFamily="34" charset="0"/>
                </a:endParaRPr>
              </a:p>
            </p:txBody>
          </p:sp>
          <p:sp>
            <p:nvSpPr>
              <p:cNvPr id="13" name="직사각형 225">
                <a:extLst>
                  <a:ext uri="{FF2B5EF4-FFF2-40B4-BE49-F238E27FC236}">
                    <a16:creationId xmlns:a16="http://schemas.microsoft.com/office/drawing/2014/main" id="{E22F9F1F-3FE7-1ECF-39DE-9F388AE373A8}"/>
                  </a:ext>
                </a:extLst>
              </p:cNvPr>
              <p:cNvSpPr/>
              <p:nvPr/>
            </p:nvSpPr>
            <p:spPr>
              <a:xfrm>
                <a:off x="2380177" y="-688459"/>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cs typeface="Arial" panose="020B0604020202020204" pitchFamily="34" charset="0"/>
                </a:endParaRPr>
              </a:p>
            </p:txBody>
          </p:sp>
          <p:sp>
            <p:nvSpPr>
              <p:cNvPr id="14" name="직사각형 226">
                <a:extLst>
                  <a:ext uri="{FF2B5EF4-FFF2-40B4-BE49-F238E27FC236}">
                    <a16:creationId xmlns:a16="http://schemas.microsoft.com/office/drawing/2014/main" id="{697AE641-9688-F3BB-49A7-359A1444281A}"/>
                  </a:ext>
                </a:extLst>
              </p:cNvPr>
              <p:cNvSpPr/>
              <p:nvPr/>
            </p:nvSpPr>
            <p:spPr>
              <a:xfrm>
                <a:off x="2622684" y="-688459"/>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cs typeface="Arial" panose="020B0604020202020204" pitchFamily="34" charset="0"/>
                </a:endParaRPr>
              </a:p>
            </p:txBody>
          </p:sp>
        </p:grpSp>
      </p:grpSp>
      <p:sp>
        <p:nvSpPr>
          <p:cNvPr id="2" name="Title 1">
            <a:extLst>
              <a:ext uri="{FF2B5EF4-FFF2-40B4-BE49-F238E27FC236}">
                <a16:creationId xmlns:a16="http://schemas.microsoft.com/office/drawing/2014/main" id="{C642445B-A9D1-7555-360E-D0DBC765B4EC}"/>
              </a:ext>
            </a:extLst>
          </p:cNvPr>
          <p:cNvSpPr>
            <a:spLocks noGrp="1"/>
          </p:cNvSpPr>
          <p:nvPr>
            <p:ph type="title"/>
          </p:nvPr>
        </p:nvSpPr>
        <p:spPr/>
        <p:txBody>
          <a:bodyPr>
            <a:normAutofit/>
          </a:bodyPr>
          <a:lstStyle/>
          <a:p>
            <a:r>
              <a:rPr lang="en-US" sz="3600" dirty="0" err="1"/>
              <a:t>AccDirect</a:t>
            </a:r>
            <a:r>
              <a:rPr lang="en-US" sz="3600" dirty="0"/>
              <a:t>: </a:t>
            </a:r>
            <a:r>
              <a:rPr lang="en-US" sz="3600" dirty="0" err="1"/>
              <a:t>SmartNIC</a:t>
            </a:r>
            <a:r>
              <a:rPr lang="en-US" sz="3600" dirty="0"/>
              <a:t> Agent</a:t>
            </a:r>
          </a:p>
        </p:txBody>
      </p:sp>
      <p:sp>
        <p:nvSpPr>
          <p:cNvPr id="3" name="Content Placeholder 2">
            <a:extLst>
              <a:ext uri="{FF2B5EF4-FFF2-40B4-BE49-F238E27FC236}">
                <a16:creationId xmlns:a16="http://schemas.microsoft.com/office/drawing/2014/main" id="{299E59D5-9066-D5B2-CE17-195D69FF6B1D}"/>
              </a:ext>
            </a:extLst>
          </p:cNvPr>
          <p:cNvSpPr>
            <a:spLocks noGrp="1"/>
          </p:cNvSpPr>
          <p:nvPr>
            <p:ph idx="1"/>
          </p:nvPr>
        </p:nvSpPr>
        <p:spPr>
          <a:xfrm>
            <a:off x="838200" y="1825625"/>
            <a:ext cx="10515600" cy="1043048"/>
          </a:xfrm>
        </p:spPr>
        <p:txBody>
          <a:bodyPr/>
          <a:lstStyle/>
          <a:p>
            <a:r>
              <a:rPr lang="en-US" dirty="0"/>
              <a:t>Prototype with CPU-based </a:t>
            </a:r>
            <a:r>
              <a:rPr lang="en-US" dirty="0" err="1"/>
              <a:t>SmartNIC</a:t>
            </a:r>
            <a:r>
              <a:rPr lang="en-US" dirty="0"/>
              <a:t> and RDMA to offload simple and repetitive QE preparation.</a:t>
            </a:r>
          </a:p>
        </p:txBody>
      </p:sp>
      <p:sp>
        <p:nvSpPr>
          <p:cNvPr id="162" name="사각형: 둥근 모서리 145">
            <a:extLst>
              <a:ext uri="{FF2B5EF4-FFF2-40B4-BE49-F238E27FC236}">
                <a16:creationId xmlns:a16="http://schemas.microsoft.com/office/drawing/2014/main" id="{6001BB09-ABED-DCEE-F694-4BDA067F2A7F}"/>
              </a:ext>
            </a:extLst>
          </p:cNvPr>
          <p:cNvSpPr/>
          <p:nvPr/>
        </p:nvSpPr>
        <p:spPr>
          <a:xfrm rot="16200000">
            <a:off x="7594115" y="2569483"/>
            <a:ext cx="3181354" cy="4338015"/>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i="1">
              <a:solidFill>
                <a:schemeClr val="tx1"/>
              </a:solidFill>
              <a:cs typeface="Arial" panose="020B0604020202020204" pitchFamily="34" charset="0"/>
            </a:endParaRPr>
          </a:p>
        </p:txBody>
      </p:sp>
      <p:sp>
        <p:nvSpPr>
          <p:cNvPr id="163" name="직사각형 6">
            <a:extLst>
              <a:ext uri="{FF2B5EF4-FFF2-40B4-BE49-F238E27FC236}">
                <a16:creationId xmlns:a16="http://schemas.microsoft.com/office/drawing/2014/main" id="{886011C4-D5C4-E7D3-8BAB-356C21C31DCC}"/>
              </a:ext>
            </a:extLst>
          </p:cNvPr>
          <p:cNvSpPr/>
          <p:nvPr/>
        </p:nvSpPr>
        <p:spPr>
          <a:xfrm>
            <a:off x="7074181" y="3264838"/>
            <a:ext cx="4175469" cy="2950027"/>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cs typeface="Arial" panose="020B0604020202020204" pitchFamily="34" charset="0"/>
            </a:endParaRPr>
          </a:p>
        </p:txBody>
      </p:sp>
      <p:sp>
        <p:nvSpPr>
          <p:cNvPr id="164" name="직사각형 58">
            <a:extLst>
              <a:ext uri="{FF2B5EF4-FFF2-40B4-BE49-F238E27FC236}">
                <a16:creationId xmlns:a16="http://schemas.microsoft.com/office/drawing/2014/main" id="{4A1D9B58-4147-BE90-5DE8-3DA299CAD47C}"/>
              </a:ext>
            </a:extLst>
          </p:cNvPr>
          <p:cNvSpPr/>
          <p:nvPr/>
        </p:nvSpPr>
        <p:spPr>
          <a:xfrm>
            <a:off x="7341733" y="5371102"/>
            <a:ext cx="3752738" cy="756702"/>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1600" dirty="0">
                <a:solidFill>
                  <a:schemeClr val="tx1"/>
                </a:solidFill>
                <a:cs typeface="Arial" panose="020B0604020202020204" pitchFamily="34" charset="0"/>
              </a:rPr>
              <a:t>M</a:t>
            </a:r>
            <a:r>
              <a:rPr lang="en-US" altLang="zh-CN" sz="1600" dirty="0">
                <a:solidFill>
                  <a:schemeClr val="tx1"/>
                </a:solidFill>
                <a:cs typeface="Arial" panose="020B0604020202020204" pitchFamily="34" charset="0"/>
              </a:rPr>
              <a:t>emory</a:t>
            </a:r>
            <a:endParaRPr lang="ko-KR" altLang="en-US" sz="1600" dirty="0">
              <a:solidFill>
                <a:schemeClr val="tx1"/>
              </a:solidFill>
              <a:cs typeface="Arial" panose="020B0604020202020204" pitchFamily="34" charset="0"/>
            </a:endParaRPr>
          </a:p>
        </p:txBody>
      </p:sp>
      <p:sp>
        <p:nvSpPr>
          <p:cNvPr id="165" name="직사각형 61">
            <a:extLst>
              <a:ext uri="{FF2B5EF4-FFF2-40B4-BE49-F238E27FC236}">
                <a16:creationId xmlns:a16="http://schemas.microsoft.com/office/drawing/2014/main" id="{B4848A94-1523-8F1A-97F3-D455A5144598}"/>
              </a:ext>
            </a:extLst>
          </p:cNvPr>
          <p:cNvSpPr/>
          <p:nvPr/>
        </p:nvSpPr>
        <p:spPr>
          <a:xfrm>
            <a:off x="9170738" y="3322202"/>
            <a:ext cx="1935928" cy="1887295"/>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66" name="직사각형 60">
            <a:extLst>
              <a:ext uri="{FF2B5EF4-FFF2-40B4-BE49-F238E27FC236}">
                <a16:creationId xmlns:a16="http://schemas.microsoft.com/office/drawing/2014/main" id="{774701D6-6EEA-1CBB-F948-3CC2A0987F93}"/>
              </a:ext>
            </a:extLst>
          </p:cNvPr>
          <p:cNvSpPr/>
          <p:nvPr/>
        </p:nvSpPr>
        <p:spPr>
          <a:xfrm>
            <a:off x="7354205" y="3554992"/>
            <a:ext cx="1744126" cy="1588167"/>
          </a:xfrm>
          <a:prstGeom prst="rect">
            <a:avLst/>
          </a:prstGeom>
          <a:solidFill>
            <a:srgbClr val="F0C2A3"/>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tx1"/>
              </a:solidFill>
              <a:cs typeface="Arial" panose="020B0604020202020204" pitchFamily="34" charset="0"/>
            </a:endParaRPr>
          </a:p>
        </p:txBody>
      </p:sp>
      <p:sp>
        <p:nvSpPr>
          <p:cNvPr id="167" name="직사각형 8">
            <a:extLst>
              <a:ext uri="{FF2B5EF4-FFF2-40B4-BE49-F238E27FC236}">
                <a16:creationId xmlns:a16="http://schemas.microsoft.com/office/drawing/2014/main" id="{D74131A8-5575-C4C4-D606-AEEE94C36D58}"/>
              </a:ext>
            </a:extLst>
          </p:cNvPr>
          <p:cNvSpPr/>
          <p:nvPr/>
        </p:nvSpPr>
        <p:spPr>
          <a:xfrm>
            <a:off x="9231570" y="4271629"/>
            <a:ext cx="1822917" cy="871534"/>
          </a:xfrm>
          <a:prstGeom prst="rect">
            <a:avLst/>
          </a:prstGeom>
          <a:solidFill>
            <a:schemeClr val="accent4">
              <a:lumMod val="20000"/>
              <a:lumOff val="80000"/>
            </a:schemeClr>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tx1"/>
              </a:solidFill>
              <a:cs typeface="Arial" panose="020B0604020202020204" pitchFamily="34" charset="0"/>
            </a:endParaRPr>
          </a:p>
        </p:txBody>
      </p:sp>
      <p:grpSp>
        <p:nvGrpSpPr>
          <p:cNvPr id="168" name="그룹 206">
            <a:extLst>
              <a:ext uri="{FF2B5EF4-FFF2-40B4-BE49-F238E27FC236}">
                <a16:creationId xmlns:a16="http://schemas.microsoft.com/office/drawing/2014/main" id="{33F6C3EC-9BD5-BD79-CC49-148320A2FF36}"/>
              </a:ext>
            </a:extLst>
          </p:cNvPr>
          <p:cNvGrpSpPr/>
          <p:nvPr/>
        </p:nvGrpSpPr>
        <p:grpSpPr>
          <a:xfrm>
            <a:off x="9238200" y="3570133"/>
            <a:ext cx="1811822" cy="652245"/>
            <a:chOff x="4833568" y="264856"/>
            <a:chExt cx="1369112" cy="580189"/>
          </a:xfrm>
        </p:grpSpPr>
        <p:sp>
          <p:nvSpPr>
            <p:cNvPr id="169" name="직사각형 80">
              <a:extLst>
                <a:ext uri="{FF2B5EF4-FFF2-40B4-BE49-F238E27FC236}">
                  <a16:creationId xmlns:a16="http://schemas.microsoft.com/office/drawing/2014/main" id="{D91E9309-8C43-AC00-2E1F-36E86C872613}"/>
                </a:ext>
              </a:extLst>
            </p:cNvPr>
            <p:cNvSpPr/>
            <p:nvPr/>
          </p:nvSpPr>
          <p:spPr>
            <a:xfrm>
              <a:off x="4833568"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0" name="직사각형 85">
              <a:extLst>
                <a:ext uri="{FF2B5EF4-FFF2-40B4-BE49-F238E27FC236}">
                  <a16:creationId xmlns:a16="http://schemas.microsoft.com/office/drawing/2014/main" id="{750D3C32-FF44-9CDD-3C78-651A9A679D29}"/>
                </a:ext>
              </a:extLst>
            </p:cNvPr>
            <p:cNvSpPr/>
            <p:nvPr/>
          </p:nvSpPr>
          <p:spPr>
            <a:xfrm>
              <a:off x="5193272"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1" name="직사각형 86">
              <a:extLst>
                <a:ext uri="{FF2B5EF4-FFF2-40B4-BE49-F238E27FC236}">
                  <a16:creationId xmlns:a16="http://schemas.microsoft.com/office/drawing/2014/main" id="{510E5626-B124-1172-8A88-C1D53CC5D9BF}"/>
                </a:ext>
              </a:extLst>
            </p:cNvPr>
            <p:cNvSpPr/>
            <p:nvPr/>
          </p:nvSpPr>
          <p:spPr>
            <a:xfrm>
              <a:off x="5552977"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2" name="직사각형 88">
              <a:extLst>
                <a:ext uri="{FF2B5EF4-FFF2-40B4-BE49-F238E27FC236}">
                  <a16:creationId xmlns:a16="http://schemas.microsoft.com/office/drawing/2014/main" id="{DC5DA2DA-2FE9-6160-D4EC-75CC4DEB634D}"/>
                </a:ext>
              </a:extLst>
            </p:cNvPr>
            <p:cNvSpPr/>
            <p:nvPr/>
          </p:nvSpPr>
          <p:spPr>
            <a:xfrm>
              <a:off x="5912681"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3" name="직사각형 118">
              <a:extLst>
                <a:ext uri="{FF2B5EF4-FFF2-40B4-BE49-F238E27FC236}">
                  <a16:creationId xmlns:a16="http://schemas.microsoft.com/office/drawing/2014/main" id="{81EE6810-A86A-A78A-5B9A-7B840111B73C}"/>
                </a:ext>
              </a:extLst>
            </p:cNvPr>
            <p:cNvSpPr/>
            <p:nvPr/>
          </p:nvSpPr>
          <p:spPr>
            <a:xfrm>
              <a:off x="4833568"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4" name="직사각형 131">
              <a:extLst>
                <a:ext uri="{FF2B5EF4-FFF2-40B4-BE49-F238E27FC236}">
                  <a16:creationId xmlns:a16="http://schemas.microsoft.com/office/drawing/2014/main" id="{F8968285-AEF1-63C2-316C-CB60652924CF}"/>
                </a:ext>
              </a:extLst>
            </p:cNvPr>
            <p:cNvSpPr/>
            <p:nvPr/>
          </p:nvSpPr>
          <p:spPr>
            <a:xfrm>
              <a:off x="5193272"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5" name="직사각형 132">
              <a:extLst>
                <a:ext uri="{FF2B5EF4-FFF2-40B4-BE49-F238E27FC236}">
                  <a16:creationId xmlns:a16="http://schemas.microsoft.com/office/drawing/2014/main" id="{20FD9530-609C-DD8D-6450-4F22056B3BC5}"/>
                </a:ext>
              </a:extLst>
            </p:cNvPr>
            <p:cNvSpPr/>
            <p:nvPr/>
          </p:nvSpPr>
          <p:spPr>
            <a:xfrm>
              <a:off x="5552977"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176" name="직사각형 135">
              <a:extLst>
                <a:ext uri="{FF2B5EF4-FFF2-40B4-BE49-F238E27FC236}">
                  <a16:creationId xmlns:a16="http://schemas.microsoft.com/office/drawing/2014/main" id="{1DAF73F6-0FE5-7391-F766-5EEAB02230F3}"/>
                </a:ext>
              </a:extLst>
            </p:cNvPr>
            <p:cNvSpPr/>
            <p:nvPr/>
          </p:nvSpPr>
          <p:spPr>
            <a:xfrm>
              <a:off x="5912681"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177" name="TextBox 176">
            <a:extLst>
              <a:ext uri="{FF2B5EF4-FFF2-40B4-BE49-F238E27FC236}">
                <a16:creationId xmlns:a16="http://schemas.microsoft.com/office/drawing/2014/main" id="{8B1F07A1-E6F9-9BD4-D28C-88FA1FA52A97}"/>
              </a:ext>
            </a:extLst>
          </p:cNvPr>
          <p:cNvSpPr txBox="1"/>
          <p:nvPr/>
        </p:nvSpPr>
        <p:spPr>
          <a:xfrm>
            <a:off x="7434536" y="3851679"/>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78" name="TextBox 177">
            <a:extLst>
              <a:ext uri="{FF2B5EF4-FFF2-40B4-BE49-F238E27FC236}">
                <a16:creationId xmlns:a16="http://schemas.microsoft.com/office/drawing/2014/main" id="{79D2AB5F-DE11-7191-F317-70B5DA84C255}"/>
              </a:ext>
            </a:extLst>
          </p:cNvPr>
          <p:cNvSpPr txBox="1"/>
          <p:nvPr/>
        </p:nvSpPr>
        <p:spPr>
          <a:xfrm>
            <a:off x="7434536" y="4400586"/>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79" name="TextBox 178">
            <a:extLst>
              <a:ext uri="{FF2B5EF4-FFF2-40B4-BE49-F238E27FC236}">
                <a16:creationId xmlns:a16="http://schemas.microsoft.com/office/drawing/2014/main" id="{103DE945-10D6-73EC-F6AA-C69294BDC532}"/>
              </a:ext>
            </a:extLst>
          </p:cNvPr>
          <p:cNvSpPr txBox="1"/>
          <p:nvPr/>
        </p:nvSpPr>
        <p:spPr>
          <a:xfrm>
            <a:off x="7434536" y="4126133"/>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sp>
        <p:nvSpPr>
          <p:cNvPr id="180" name="TextBox 179">
            <a:extLst>
              <a:ext uri="{FF2B5EF4-FFF2-40B4-BE49-F238E27FC236}">
                <a16:creationId xmlns:a16="http://schemas.microsoft.com/office/drawing/2014/main" id="{F272FDF2-6D0F-A787-D187-9DE084C2E7EF}"/>
              </a:ext>
            </a:extLst>
          </p:cNvPr>
          <p:cNvSpPr txBox="1"/>
          <p:nvPr/>
        </p:nvSpPr>
        <p:spPr>
          <a:xfrm>
            <a:off x="7434536" y="4675038"/>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latin typeface="+mn-lt"/>
              </a:rPr>
              <a:t>PP</a:t>
            </a:r>
            <a:endParaRPr lang="ko-KR" altLang="en-US" sz="1400" dirty="0">
              <a:solidFill>
                <a:schemeClr val="tx1">
                  <a:lumMod val="50000"/>
                  <a:lumOff val="50000"/>
                </a:schemeClr>
              </a:solidFill>
              <a:latin typeface="+mn-lt"/>
            </a:endParaRPr>
          </a:p>
        </p:txBody>
      </p:sp>
      <p:grpSp>
        <p:nvGrpSpPr>
          <p:cNvPr id="181" name="그룹 165">
            <a:extLst>
              <a:ext uri="{FF2B5EF4-FFF2-40B4-BE49-F238E27FC236}">
                <a16:creationId xmlns:a16="http://schemas.microsoft.com/office/drawing/2014/main" id="{299DB0E7-6F67-D866-C5FD-95D6EF945A28}"/>
              </a:ext>
            </a:extLst>
          </p:cNvPr>
          <p:cNvGrpSpPr/>
          <p:nvPr/>
        </p:nvGrpSpPr>
        <p:grpSpPr>
          <a:xfrm>
            <a:off x="8090236" y="3852761"/>
            <a:ext cx="411682" cy="222782"/>
            <a:chOff x="3376216" y="271225"/>
            <a:chExt cx="544122" cy="192934"/>
          </a:xfrm>
        </p:grpSpPr>
        <p:sp>
          <p:nvSpPr>
            <p:cNvPr id="182" name="직사각형 157">
              <a:extLst>
                <a:ext uri="{FF2B5EF4-FFF2-40B4-BE49-F238E27FC236}">
                  <a16:creationId xmlns:a16="http://schemas.microsoft.com/office/drawing/2014/main" id="{D3303FF6-40E0-5FDD-50ED-55F3F243728C}"/>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3" name="직사각형 158">
              <a:extLst>
                <a:ext uri="{FF2B5EF4-FFF2-40B4-BE49-F238E27FC236}">
                  <a16:creationId xmlns:a16="http://schemas.microsoft.com/office/drawing/2014/main" id="{6D2F9A8E-F35E-8A67-1305-D87391EBD04E}"/>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4" name="직사각형 159">
              <a:extLst>
                <a:ext uri="{FF2B5EF4-FFF2-40B4-BE49-F238E27FC236}">
                  <a16:creationId xmlns:a16="http://schemas.microsoft.com/office/drawing/2014/main" id="{A56B3A01-82CD-81B5-2B87-1E91F9981295}"/>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5" name="직사각형 160">
              <a:extLst>
                <a:ext uri="{FF2B5EF4-FFF2-40B4-BE49-F238E27FC236}">
                  <a16:creationId xmlns:a16="http://schemas.microsoft.com/office/drawing/2014/main" id="{B8C345FE-F1B7-D3E2-D288-D994D3DBA60C}"/>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86" name="그룹 166">
            <a:extLst>
              <a:ext uri="{FF2B5EF4-FFF2-40B4-BE49-F238E27FC236}">
                <a16:creationId xmlns:a16="http://schemas.microsoft.com/office/drawing/2014/main" id="{5F32B9A9-EE2D-2933-2473-FFA3AB6FCD02}"/>
              </a:ext>
            </a:extLst>
          </p:cNvPr>
          <p:cNvGrpSpPr/>
          <p:nvPr/>
        </p:nvGrpSpPr>
        <p:grpSpPr>
          <a:xfrm>
            <a:off x="8090236" y="4126130"/>
            <a:ext cx="411682" cy="222782"/>
            <a:chOff x="3376216" y="271225"/>
            <a:chExt cx="544122" cy="192934"/>
          </a:xfrm>
        </p:grpSpPr>
        <p:sp>
          <p:nvSpPr>
            <p:cNvPr id="187" name="직사각형 167">
              <a:extLst>
                <a:ext uri="{FF2B5EF4-FFF2-40B4-BE49-F238E27FC236}">
                  <a16:creationId xmlns:a16="http://schemas.microsoft.com/office/drawing/2014/main" id="{1B25E878-4EFA-0F92-1178-24A0B16F9E39}"/>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8" name="직사각형 168">
              <a:extLst>
                <a:ext uri="{FF2B5EF4-FFF2-40B4-BE49-F238E27FC236}">
                  <a16:creationId xmlns:a16="http://schemas.microsoft.com/office/drawing/2014/main" id="{E7B72CEF-9E35-41F3-3C50-CE92A0CAB804}"/>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89" name="직사각형 169">
              <a:extLst>
                <a:ext uri="{FF2B5EF4-FFF2-40B4-BE49-F238E27FC236}">
                  <a16:creationId xmlns:a16="http://schemas.microsoft.com/office/drawing/2014/main" id="{19AEC6B6-1358-76A3-AB71-148E082E1898}"/>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0" name="직사각형 170">
              <a:extLst>
                <a:ext uri="{FF2B5EF4-FFF2-40B4-BE49-F238E27FC236}">
                  <a16:creationId xmlns:a16="http://schemas.microsoft.com/office/drawing/2014/main" id="{1CFF4150-A8C0-D44F-01D7-B86F7E2C70F4}"/>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91" name="그룹 171">
            <a:extLst>
              <a:ext uri="{FF2B5EF4-FFF2-40B4-BE49-F238E27FC236}">
                <a16:creationId xmlns:a16="http://schemas.microsoft.com/office/drawing/2014/main" id="{CC0DB8BF-C3CC-11B7-5D90-AAA1A1CEB2AD}"/>
              </a:ext>
            </a:extLst>
          </p:cNvPr>
          <p:cNvGrpSpPr/>
          <p:nvPr/>
        </p:nvGrpSpPr>
        <p:grpSpPr>
          <a:xfrm>
            <a:off x="8090236" y="4400583"/>
            <a:ext cx="411682" cy="222782"/>
            <a:chOff x="3376216" y="271225"/>
            <a:chExt cx="544122" cy="192934"/>
          </a:xfrm>
        </p:grpSpPr>
        <p:sp>
          <p:nvSpPr>
            <p:cNvPr id="192" name="직사각형 172">
              <a:extLst>
                <a:ext uri="{FF2B5EF4-FFF2-40B4-BE49-F238E27FC236}">
                  <a16:creationId xmlns:a16="http://schemas.microsoft.com/office/drawing/2014/main" id="{3FB2B0E0-9DE8-9AF0-FEC5-D69CD8C40821}"/>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3" name="직사각형 173">
              <a:extLst>
                <a:ext uri="{FF2B5EF4-FFF2-40B4-BE49-F238E27FC236}">
                  <a16:creationId xmlns:a16="http://schemas.microsoft.com/office/drawing/2014/main" id="{0B888FB3-98EE-0D6C-5B25-3AF87B74D85A}"/>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4" name="직사각형 174">
              <a:extLst>
                <a:ext uri="{FF2B5EF4-FFF2-40B4-BE49-F238E27FC236}">
                  <a16:creationId xmlns:a16="http://schemas.microsoft.com/office/drawing/2014/main" id="{2A7036E8-F75D-DF38-2D78-06029181E729}"/>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5" name="직사각형 175">
              <a:extLst>
                <a:ext uri="{FF2B5EF4-FFF2-40B4-BE49-F238E27FC236}">
                  <a16:creationId xmlns:a16="http://schemas.microsoft.com/office/drawing/2014/main" id="{3091229D-9F62-74E8-0F2A-823058DDB92F}"/>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grpSp>
        <p:nvGrpSpPr>
          <p:cNvPr id="196" name="그룹 176">
            <a:extLst>
              <a:ext uri="{FF2B5EF4-FFF2-40B4-BE49-F238E27FC236}">
                <a16:creationId xmlns:a16="http://schemas.microsoft.com/office/drawing/2014/main" id="{53893D52-7B4E-523A-A61D-E83B24F21490}"/>
              </a:ext>
            </a:extLst>
          </p:cNvPr>
          <p:cNvGrpSpPr/>
          <p:nvPr/>
        </p:nvGrpSpPr>
        <p:grpSpPr>
          <a:xfrm>
            <a:off x="8090236" y="4668989"/>
            <a:ext cx="411682" cy="222782"/>
            <a:chOff x="3376216" y="271225"/>
            <a:chExt cx="544122" cy="192934"/>
          </a:xfrm>
        </p:grpSpPr>
        <p:sp>
          <p:nvSpPr>
            <p:cNvPr id="197" name="직사각형 177">
              <a:extLst>
                <a:ext uri="{FF2B5EF4-FFF2-40B4-BE49-F238E27FC236}">
                  <a16:creationId xmlns:a16="http://schemas.microsoft.com/office/drawing/2014/main" id="{2233DEA7-B86F-F791-D65E-81F34DE37D44}"/>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8" name="직사각형 178">
              <a:extLst>
                <a:ext uri="{FF2B5EF4-FFF2-40B4-BE49-F238E27FC236}">
                  <a16:creationId xmlns:a16="http://schemas.microsoft.com/office/drawing/2014/main" id="{7133173F-1D66-D2D6-0972-7E43D402AF89}"/>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199" name="직사각형 179">
              <a:extLst>
                <a:ext uri="{FF2B5EF4-FFF2-40B4-BE49-F238E27FC236}">
                  <a16:creationId xmlns:a16="http://schemas.microsoft.com/office/drawing/2014/main" id="{E969B61A-0B70-1C54-BC0F-F2F3F44F35C2}"/>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sp>
          <p:nvSpPr>
            <p:cNvPr id="200" name="직사각형 180">
              <a:extLst>
                <a:ext uri="{FF2B5EF4-FFF2-40B4-BE49-F238E27FC236}">
                  <a16:creationId xmlns:a16="http://schemas.microsoft.com/office/drawing/2014/main" id="{6885D46B-B8E2-24F0-E7CA-FB89C5CCC5A1}"/>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cs typeface="Arial" panose="020B0604020202020204" pitchFamily="34" charset="0"/>
              </a:endParaRPr>
            </a:p>
          </p:txBody>
        </p:sp>
      </p:grpSp>
      <p:sp>
        <p:nvSpPr>
          <p:cNvPr id="201" name="타원 185">
            <a:extLst>
              <a:ext uri="{FF2B5EF4-FFF2-40B4-BE49-F238E27FC236}">
                <a16:creationId xmlns:a16="http://schemas.microsoft.com/office/drawing/2014/main" id="{B6C6FB6B-4ED9-B56F-1773-60C6077F1195}"/>
              </a:ext>
            </a:extLst>
          </p:cNvPr>
          <p:cNvSpPr/>
          <p:nvPr/>
        </p:nvSpPr>
        <p:spPr>
          <a:xfrm>
            <a:off x="7732243" y="4070612"/>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202" name="타원 186">
            <a:extLst>
              <a:ext uri="{FF2B5EF4-FFF2-40B4-BE49-F238E27FC236}">
                <a16:creationId xmlns:a16="http://schemas.microsoft.com/office/drawing/2014/main" id="{F5B48EF9-0437-8FAD-6FCF-1E957929AB53}"/>
              </a:ext>
            </a:extLst>
          </p:cNvPr>
          <p:cNvSpPr/>
          <p:nvPr/>
        </p:nvSpPr>
        <p:spPr>
          <a:xfrm>
            <a:off x="7732243" y="4611380"/>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cxnSp>
        <p:nvCxnSpPr>
          <p:cNvPr id="203" name="직선 화살표 연결선 188">
            <a:extLst>
              <a:ext uri="{FF2B5EF4-FFF2-40B4-BE49-F238E27FC236}">
                <a16:creationId xmlns:a16="http://schemas.microsoft.com/office/drawing/2014/main" id="{F0086AAA-614E-BFE3-06C4-79038BE1424A}"/>
              </a:ext>
            </a:extLst>
          </p:cNvPr>
          <p:cNvCxnSpPr>
            <a:cxnSpLocks/>
            <a:stCxn id="201" idx="7"/>
            <a:endCxn id="184" idx="1"/>
          </p:cNvCxnSpPr>
          <p:nvPr/>
        </p:nvCxnSpPr>
        <p:spPr>
          <a:xfrm flipV="1">
            <a:off x="7804647" y="3964156"/>
            <a:ext cx="285594" cy="11813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직선 화살표 연결선 189">
            <a:extLst>
              <a:ext uri="{FF2B5EF4-FFF2-40B4-BE49-F238E27FC236}">
                <a16:creationId xmlns:a16="http://schemas.microsoft.com/office/drawing/2014/main" id="{DBB2C542-23D5-141E-9C64-E35FBE7CB9DE}"/>
              </a:ext>
            </a:extLst>
          </p:cNvPr>
          <p:cNvCxnSpPr>
            <a:cxnSpLocks/>
            <a:stCxn id="201" idx="5"/>
            <a:endCxn id="194" idx="1"/>
          </p:cNvCxnSpPr>
          <p:nvPr/>
        </p:nvCxnSpPr>
        <p:spPr>
          <a:xfrm>
            <a:off x="7804647" y="4138683"/>
            <a:ext cx="285594" cy="373292"/>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직선 화살표 연결선 193">
            <a:extLst>
              <a:ext uri="{FF2B5EF4-FFF2-40B4-BE49-F238E27FC236}">
                <a16:creationId xmlns:a16="http://schemas.microsoft.com/office/drawing/2014/main" id="{5A2EA5A1-FF71-D1FB-83D0-DBAC3B5DE382}"/>
              </a:ext>
            </a:extLst>
          </p:cNvPr>
          <p:cNvCxnSpPr>
            <a:cxnSpLocks/>
            <a:stCxn id="202" idx="7"/>
            <a:endCxn id="189" idx="1"/>
          </p:cNvCxnSpPr>
          <p:nvPr/>
        </p:nvCxnSpPr>
        <p:spPr>
          <a:xfrm flipV="1">
            <a:off x="7804647" y="4237522"/>
            <a:ext cx="285594" cy="385537"/>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직선 화살표 연결선 196">
            <a:extLst>
              <a:ext uri="{FF2B5EF4-FFF2-40B4-BE49-F238E27FC236}">
                <a16:creationId xmlns:a16="http://schemas.microsoft.com/office/drawing/2014/main" id="{9088D8DC-DCFF-565B-1B5A-E2F0D0A6DAEB}"/>
              </a:ext>
            </a:extLst>
          </p:cNvPr>
          <p:cNvCxnSpPr>
            <a:cxnSpLocks/>
            <a:stCxn id="202" idx="5"/>
            <a:endCxn id="199" idx="1"/>
          </p:cNvCxnSpPr>
          <p:nvPr/>
        </p:nvCxnSpPr>
        <p:spPr>
          <a:xfrm>
            <a:off x="7804647" y="4679453"/>
            <a:ext cx="285594" cy="10093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직선 화살표 연결선 199">
            <a:extLst>
              <a:ext uri="{FF2B5EF4-FFF2-40B4-BE49-F238E27FC236}">
                <a16:creationId xmlns:a16="http://schemas.microsoft.com/office/drawing/2014/main" id="{6E5EAC4A-BD35-2C59-F1C9-88F42875A508}"/>
              </a:ext>
            </a:extLst>
          </p:cNvPr>
          <p:cNvCxnSpPr>
            <a:cxnSpLocks/>
          </p:cNvCxnSpPr>
          <p:nvPr/>
        </p:nvCxnSpPr>
        <p:spPr>
          <a:xfrm>
            <a:off x="8500082" y="3967095"/>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직선 화살표 연결선 201">
            <a:extLst>
              <a:ext uri="{FF2B5EF4-FFF2-40B4-BE49-F238E27FC236}">
                <a16:creationId xmlns:a16="http://schemas.microsoft.com/office/drawing/2014/main" id="{F6039831-5C39-04AD-80D7-3DE73FB0F19B}"/>
              </a:ext>
            </a:extLst>
          </p:cNvPr>
          <p:cNvCxnSpPr>
            <a:cxnSpLocks/>
          </p:cNvCxnSpPr>
          <p:nvPr/>
        </p:nvCxnSpPr>
        <p:spPr>
          <a:xfrm>
            <a:off x="8500082" y="4238846"/>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직선 화살표 연결선 202">
            <a:extLst>
              <a:ext uri="{FF2B5EF4-FFF2-40B4-BE49-F238E27FC236}">
                <a16:creationId xmlns:a16="http://schemas.microsoft.com/office/drawing/2014/main" id="{BFEFBAD5-3E05-7F35-7DD3-87945FA3441B}"/>
              </a:ext>
            </a:extLst>
          </p:cNvPr>
          <p:cNvCxnSpPr>
            <a:cxnSpLocks/>
          </p:cNvCxnSpPr>
          <p:nvPr/>
        </p:nvCxnSpPr>
        <p:spPr>
          <a:xfrm>
            <a:off x="8500082" y="4505927"/>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직선 화살표 연결선 203">
            <a:extLst>
              <a:ext uri="{FF2B5EF4-FFF2-40B4-BE49-F238E27FC236}">
                <a16:creationId xmlns:a16="http://schemas.microsoft.com/office/drawing/2014/main" id="{C319841B-FAB5-2F60-D1DB-4746DD15C40F}"/>
              </a:ext>
            </a:extLst>
          </p:cNvPr>
          <p:cNvCxnSpPr>
            <a:cxnSpLocks/>
          </p:cNvCxnSpPr>
          <p:nvPr/>
        </p:nvCxnSpPr>
        <p:spPr>
          <a:xfrm>
            <a:off x="8500082" y="4777678"/>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211" name="사다리꼴 181">
            <a:extLst>
              <a:ext uri="{FF2B5EF4-FFF2-40B4-BE49-F238E27FC236}">
                <a16:creationId xmlns:a16="http://schemas.microsoft.com/office/drawing/2014/main" id="{456B8757-D785-5907-2D41-01B56F7C3F95}"/>
              </a:ext>
            </a:extLst>
          </p:cNvPr>
          <p:cNvSpPr/>
          <p:nvPr/>
        </p:nvSpPr>
        <p:spPr>
          <a:xfrm rot="5400000">
            <a:off x="8465437" y="4025275"/>
            <a:ext cx="465643"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212" name="사다리꼴 184">
            <a:extLst>
              <a:ext uri="{FF2B5EF4-FFF2-40B4-BE49-F238E27FC236}">
                <a16:creationId xmlns:a16="http://schemas.microsoft.com/office/drawing/2014/main" id="{B0F77E50-F6FC-8612-5F60-4C25206EBF8C}"/>
              </a:ext>
            </a:extLst>
          </p:cNvPr>
          <p:cNvSpPr/>
          <p:nvPr/>
        </p:nvSpPr>
        <p:spPr>
          <a:xfrm rot="5400000">
            <a:off x="8465441" y="4562881"/>
            <a:ext cx="465644"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cs typeface="Arial" panose="020B0604020202020204" pitchFamily="34" charset="0"/>
            </a:endParaRPr>
          </a:p>
        </p:txBody>
      </p:sp>
      <p:sp>
        <p:nvSpPr>
          <p:cNvPr id="213" name="TextBox 212">
            <a:extLst>
              <a:ext uri="{FF2B5EF4-FFF2-40B4-BE49-F238E27FC236}">
                <a16:creationId xmlns:a16="http://schemas.microsoft.com/office/drawing/2014/main" id="{7F2C1DB2-D037-2327-A2AB-6684C7046F64}"/>
              </a:ext>
            </a:extLst>
          </p:cNvPr>
          <p:cNvSpPr txBox="1"/>
          <p:nvPr/>
        </p:nvSpPr>
        <p:spPr>
          <a:xfrm>
            <a:off x="9792533" y="4212707"/>
            <a:ext cx="686316" cy="369332"/>
          </a:xfrm>
          <a:prstGeom prst="rect">
            <a:avLst/>
          </a:prstGeom>
          <a:noFill/>
        </p:spPr>
        <p:txBody>
          <a:bodyPr wrap="square">
            <a:spAutoFit/>
          </a:bodyPr>
          <a:lstStyle/>
          <a:p>
            <a:pPr algn="ctr"/>
            <a:r>
              <a:rPr lang="en-US" altLang="ko-KR" dirty="0">
                <a:solidFill>
                  <a:schemeClr val="tx1">
                    <a:lumMod val="75000"/>
                    <a:lumOff val="25000"/>
                  </a:schemeClr>
                </a:solidFill>
                <a:cs typeface="Arial" panose="020B0604020202020204" pitchFamily="34" charset="0"/>
              </a:rPr>
              <a:t>LLC</a:t>
            </a:r>
            <a:endParaRPr lang="ko-KR" altLang="en-US" dirty="0">
              <a:solidFill>
                <a:schemeClr val="tx1">
                  <a:lumMod val="75000"/>
                  <a:lumOff val="25000"/>
                </a:schemeClr>
              </a:solidFill>
              <a:cs typeface="Arial" panose="020B0604020202020204" pitchFamily="34" charset="0"/>
            </a:endParaRPr>
          </a:p>
        </p:txBody>
      </p:sp>
      <p:sp>
        <p:nvSpPr>
          <p:cNvPr id="214" name="TextBox 213">
            <a:extLst>
              <a:ext uri="{FF2B5EF4-FFF2-40B4-BE49-F238E27FC236}">
                <a16:creationId xmlns:a16="http://schemas.microsoft.com/office/drawing/2014/main" id="{00C4FB1B-4335-2A15-89CD-CDD0C94EDD59}"/>
              </a:ext>
            </a:extLst>
          </p:cNvPr>
          <p:cNvSpPr txBox="1"/>
          <p:nvPr/>
        </p:nvSpPr>
        <p:spPr>
          <a:xfrm>
            <a:off x="9265190" y="4314383"/>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215" name="TextBox 214">
            <a:extLst>
              <a:ext uri="{FF2B5EF4-FFF2-40B4-BE49-F238E27FC236}">
                <a16:creationId xmlns:a16="http://schemas.microsoft.com/office/drawing/2014/main" id="{0352D730-D620-84E9-8674-9FC4C290D27B}"/>
              </a:ext>
            </a:extLst>
          </p:cNvPr>
          <p:cNvSpPr txBox="1"/>
          <p:nvPr/>
        </p:nvSpPr>
        <p:spPr>
          <a:xfrm>
            <a:off x="9265190" y="4566026"/>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cxnSp>
        <p:nvCxnSpPr>
          <p:cNvPr id="216" name="직선 화살표 연결선 60">
            <a:extLst>
              <a:ext uri="{FF2B5EF4-FFF2-40B4-BE49-F238E27FC236}">
                <a16:creationId xmlns:a16="http://schemas.microsoft.com/office/drawing/2014/main" id="{38032665-1653-C89A-8D57-7247432BC486}"/>
              </a:ext>
            </a:extLst>
          </p:cNvPr>
          <p:cNvCxnSpPr>
            <a:cxnSpLocks/>
          </p:cNvCxnSpPr>
          <p:nvPr/>
        </p:nvCxnSpPr>
        <p:spPr>
          <a:xfrm>
            <a:off x="8800440" y="4653035"/>
            <a:ext cx="456338" cy="0"/>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217" name="연결선: 꺾임 302">
            <a:extLst>
              <a:ext uri="{FF2B5EF4-FFF2-40B4-BE49-F238E27FC236}">
                <a16:creationId xmlns:a16="http://schemas.microsoft.com/office/drawing/2014/main" id="{B0598544-53B2-9893-E805-879004146F0F}"/>
              </a:ext>
            </a:extLst>
          </p:cNvPr>
          <p:cNvCxnSpPr>
            <a:cxnSpLocks/>
            <a:stCxn id="215" idx="3"/>
            <a:endCxn id="174" idx="2"/>
          </p:cNvCxnSpPr>
          <p:nvPr/>
        </p:nvCxnSpPr>
        <p:spPr>
          <a:xfrm flipV="1">
            <a:off x="9621283" y="4222374"/>
            <a:ext cx="284819" cy="448992"/>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218" name="TextBox 217">
            <a:extLst>
              <a:ext uri="{FF2B5EF4-FFF2-40B4-BE49-F238E27FC236}">
                <a16:creationId xmlns:a16="http://schemas.microsoft.com/office/drawing/2014/main" id="{A9006A49-3344-4FA8-9A6A-E04DC94BBBFA}"/>
              </a:ext>
            </a:extLst>
          </p:cNvPr>
          <p:cNvSpPr txBox="1"/>
          <p:nvPr/>
        </p:nvSpPr>
        <p:spPr>
          <a:xfrm>
            <a:off x="9265190" y="4818387"/>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CQ</a:t>
            </a:r>
            <a:endParaRPr lang="ko-KR" altLang="en-US" sz="1400" dirty="0">
              <a:latin typeface="+mn-lt"/>
            </a:endParaRPr>
          </a:p>
        </p:txBody>
      </p:sp>
      <p:sp>
        <p:nvSpPr>
          <p:cNvPr id="219" name="TextBox 218">
            <a:extLst>
              <a:ext uri="{FF2B5EF4-FFF2-40B4-BE49-F238E27FC236}">
                <a16:creationId xmlns:a16="http://schemas.microsoft.com/office/drawing/2014/main" id="{C9EE434C-57C3-0705-670D-EFCA6382A329}"/>
              </a:ext>
            </a:extLst>
          </p:cNvPr>
          <p:cNvSpPr txBox="1"/>
          <p:nvPr/>
        </p:nvSpPr>
        <p:spPr>
          <a:xfrm>
            <a:off x="10403086" y="4591641"/>
            <a:ext cx="598181" cy="47310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latin typeface="+mn-lt"/>
              </a:rPr>
              <a:t>credit</a:t>
            </a:r>
          </a:p>
          <a:p>
            <a:r>
              <a:rPr lang="en-US" altLang="ko-KR" sz="1400" dirty="0">
                <a:latin typeface="+mn-lt"/>
              </a:rPr>
              <a:t>pool</a:t>
            </a:r>
            <a:endParaRPr lang="ko-KR" altLang="en-US" sz="1400" dirty="0">
              <a:latin typeface="+mn-lt"/>
            </a:endParaRPr>
          </a:p>
        </p:txBody>
      </p:sp>
      <p:cxnSp>
        <p:nvCxnSpPr>
          <p:cNvPr id="220" name="직선 화살표 연결선 60">
            <a:extLst>
              <a:ext uri="{FF2B5EF4-FFF2-40B4-BE49-F238E27FC236}">
                <a16:creationId xmlns:a16="http://schemas.microsoft.com/office/drawing/2014/main" id="{CF5AC0BF-3FB4-3E56-6FBA-225B4A70D266}"/>
              </a:ext>
            </a:extLst>
          </p:cNvPr>
          <p:cNvCxnSpPr>
            <a:cxnSpLocks/>
          </p:cNvCxnSpPr>
          <p:nvPr/>
        </p:nvCxnSpPr>
        <p:spPr>
          <a:xfrm>
            <a:off x="10702177" y="4212707"/>
            <a:ext cx="5508" cy="398508"/>
          </a:xfrm>
          <a:prstGeom prst="straightConnector1">
            <a:avLst/>
          </a:prstGeom>
          <a:noFill/>
          <a:ln w="38100">
            <a:solidFill>
              <a:srgbClr val="E391A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224" name="TextBox 223">
            <a:extLst>
              <a:ext uri="{FF2B5EF4-FFF2-40B4-BE49-F238E27FC236}">
                <a16:creationId xmlns:a16="http://schemas.microsoft.com/office/drawing/2014/main" id="{CEC828E2-1A2E-5897-74F7-F625413A556B}"/>
              </a:ext>
            </a:extLst>
          </p:cNvPr>
          <p:cNvSpPr txBox="1"/>
          <p:nvPr/>
        </p:nvSpPr>
        <p:spPr>
          <a:xfrm>
            <a:off x="3099321" y="5131536"/>
            <a:ext cx="2217907" cy="646331"/>
          </a:xfrm>
          <a:prstGeom prst="rect">
            <a:avLst/>
          </a:prstGeom>
          <a:noFill/>
        </p:spPr>
        <p:txBody>
          <a:bodyPr wrap="square" rtlCol="0">
            <a:spAutoFit/>
          </a:bodyPr>
          <a:lstStyle/>
          <a:p>
            <a:r>
              <a:rPr lang="en-US" dirty="0">
                <a:solidFill>
                  <a:srgbClr val="C00000"/>
                </a:solidFill>
              </a:rPr>
              <a:t>Use RDMA to send Data/Requests</a:t>
            </a:r>
          </a:p>
        </p:txBody>
      </p:sp>
      <p:sp>
        <p:nvSpPr>
          <p:cNvPr id="225" name="직사각형 21">
            <a:extLst>
              <a:ext uri="{FF2B5EF4-FFF2-40B4-BE49-F238E27FC236}">
                <a16:creationId xmlns:a16="http://schemas.microsoft.com/office/drawing/2014/main" id="{40F81863-0B72-CEE4-C852-53D8F1C13BDF}"/>
              </a:ext>
            </a:extLst>
          </p:cNvPr>
          <p:cNvSpPr/>
          <p:nvPr/>
        </p:nvSpPr>
        <p:spPr>
          <a:xfrm rot="16200000">
            <a:off x="5691594" y="4501503"/>
            <a:ext cx="2464961" cy="445202"/>
          </a:xfrm>
          <a:prstGeom prst="rect">
            <a:avLst/>
          </a:prstGeom>
          <a:solidFill>
            <a:srgbClr val="A6A6A6">
              <a:alpha val="98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dirty="0">
              <a:solidFill>
                <a:schemeClr val="bg1"/>
              </a:solidFill>
              <a:cs typeface="Arial" panose="020B0604020202020204" pitchFamily="34" charset="0"/>
            </a:endParaRPr>
          </a:p>
        </p:txBody>
      </p:sp>
      <p:sp>
        <p:nvSpPr>
          <p:cNvPr id="226" name="TextBox 286">
            <a:extLst>
              <a:ext uri="{FF2B5EF4-FFF2-40B4-BE49-F238E27FC236}">
                <a16:creationId xmlns:a16="http://schemas.microsoft.com/office/drawing/2014/main" id="{62E5B2E1-EC63-626D-172A-00F90FBAEDD0}"/>
              </a:ext>
            </a:extLst>
          </p:cNvPr>
          <p:cNvSpPr txBox="1"/>
          <p:nvPr/>
        </p:nvSpPr>
        <p:spPr>
          <a:xfrm rot="5400000">
            <a:off x="6560822" y="3666731"/>
            <a:ext cx="722316" cy="369332"/>
          </a:xfrm>
          <a:prstGeom prst="rect">
            <a:avLst/>
          </a:prstGeom>
          <a:noFill/>
          <a:ln>
            <a:noFill/>
          </a:ln>
        </p:spPr>
        <p:txBody>
          <a:bodyPr wrap="square">
            <a:spAutoFit/>
          </a:bodyPr>
          <a:lstStyle/>
          <a:p>
            <a:pPr algn="ctr"/>
            <a:r>
              <a:rPr lang="en-US" altLang="ko-KR" dirty="0">
                <a:solidFill>
                  <a:schemeClr val="bg1"/>
                </a:solidFill>
                <a:cs typeface="Arial" panose="020B0604020202020204" pitchFamily="34" charset="0"/>
              </a:rPr>
              <a:t>PCIe</a:t>
            </a:r>
            <a:r>
              <a:rPr lang="ko-KR" altLang="en-US" dirty="0">
                <a:solidFill>
                  <a:schemeClr val="bg1"/>
                </a:solidFill>
                <a:cs typeface="Arial" panose="020B0604020202020204" pitchFamily="34" charset="0"/>
              </a:rPr>
              <a:t>              </a:t>
            </a:r>
            <a:endParaRPr lang="en-US" altLang="ko-KR" dirty="0">
              <a:solidFill>
                <a:schemeClr val="bg1"/>
              </a:solidFill>
              <a:cs typeface="Arial" panose="020B0604020202020204" pitchFamily="34" charset="0"/>
            </a:endParaRPr>
          </a:p>
        </p:txBody>
      </p:sp>
      <p:sp>
        <p:nvSpPr>
          <p:cNvPr id="233" name="직사각형 7">
            <a:extLst>
              <a:ext uri="{FF2B5EF4-FFF2-40B4-BE49-F238E27FC236}">
                <a16:creationId xmlns:a16="http://schemas.microsoft.com/office/drawing/2014/main" id="{02DD076E-51DF-0544-5D24-0D96362D1309}"/>
              </a:ext>
            </a:extLst>
          </p:cNvPr>
          <p:cNvSpPr/>
          <p:nvPr/>
        </p:nvSpPr>
        <p:spPr>
          <a:xfrm rot="16200000">
            <a:off x="1091667" y="4495459"/>
            <a:ext cx="3341127" cy="332555"/>
          </a:xfrm>
          <a:prstGeom prst="rect">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cs typeface="Arial" panose="020B0604020202020204" pitchFamily="34" charset="0"/>
            </a:endParaRPr>
          </a:p>
        </p:txBody>
      </p:sp>
      <p:grpSp>
        <p:nvGrpSpPr>
          <p:cNvPr id="234" name="그룹 10">
            <a:extLst>
              <a:ext uri="{FF2B5EF4-FFF2-40B4-BE49-F238E27FC236}">
                <a16:creationId xmlns:a16="http://schemas.microsoft.com/office/drawing/2014/main" id="{977B1635-7724-5C63-A18C-0A5D1A727567}"/>
              </a:ext>
            </a:extLst>
          </p:cNvPr>
          <p:cNvGrpSpPr/>
          <p:nvPr/>
        </p:nvGrpSpPr>
        <p:grpSpPr>
          <a:xfrm>
            <a:off x="2467159" y="4475283"/>
            <a:ext cx="161167" cy="746989"/>
            <a:chOff x="5841877" y="1854506"/>
            <a:chExt cx="213482" cy="646910"/>
          </a:xfrm>
          <a:solidFill>
            <a:schemeClr val="accent3"/>
          </a:solidFill>
        </p:grpSpPr>
        <p:sp>
          <p:nvSpPr>
            <p:cNvPr id="235" name="직사각형 14">
              <a:extLst>
                <a:ext uri="{FF2B5EF4-FFF2-40B4-BE49-F238E27FC236}">
                  <a16:creationId xmlns:a16="http://schemas.microsoft.com/office/drawing/2014/main" id="{983B7448-D659-F3A7-335A-F577554DFE7D}"/>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236" name="직사각형 15">
              <a:extLst>
                <a:ext uri="{FF2B5EF4-FFF2-40B4-BE49-F238E27FC236}">
                  <a16:creationId xmlns:a16="http://schemas.microsoft.com/office/drawing/2014/main" id="{5301E7FB-D736-D5C8-2ABC-2689D866515B}"/>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grpSp>
      <p:grpSp>
        <p:nvGrpSpPr>
          <p:cNvPr id="237" name="그룹 254">
            <a:extLst>
              <a:ext uri="{FF2B5EF4-FFF2-40B4-BE49-F238E27FC236}">
                <a16:creationId xmlns:a16="http://schemas.microsoft.com/office/drawing/2014/main" id="{27585485-767D-FE62-1290-E48469702F41}"/>
              </a:ext>
            </a:extLst>
          </p:cNvPr>
          <p:cNvGrpSpPr/>
          <p:nvPr/>
        </p:nvGrpSpPr>
        <p:grpSpPr>
          <a:xfrm>
            <a:off x="2467159" y="3335100"/>
            <a:ext cx="161167" cy="746989"/>
            <a:chOff x="5841877" y="1854506"/>
            <a:chExt cx="213482" cy="646910"/>
          </a:xfrm>
          <a:solidFill>
            <a:schemeClr val="accent3"/>
          </a:solidFill>
        </p:grpSpPr>
        <p:sp>
          <p:nvSpPr>
            <p:cNvPr id="238" name="직사각형 255">
              <a:extLst>
                <a:ext uri="{FF2B5EF4-FFF2-40B4-BE49-F238E27FC236}">
                  <a16:creationId xmlns:a16="http://schemas.microsoft.com/office/drawing/2014/main" id="{3BBC99D4-8CC8-945B-A880-972EC542F519}"/>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239" name="직사각형 256">
              <a:extLst>
                <a:ext uri="{FF2B5EF4-FFF2-40B4-BE49-F238E27FC236}">
                  <a16:creationId xmlns:a16="http://schemas.microsoft.com/office/drawing/2014/main" id="{59E37770-8DB2-63DE-F3C0-62BBD735E95C}"/>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cs typeface="Arial" panose="020B0604020202020204" pitchFamily="34" charset="0"/>
              </a:endParaRPr>
            </a:p>
          </p:txBody>
        </p:sp>
      </p:grpSp>
      <p:grpSp>
        <p:nvGrpSpPr>
          <p:cNvPr id="240" name="그룹 269">
            <a:extLst>
              <a:ext uri="{FF2B5EF4-FFF2-40B4-BE49-F238E27FC236}">
                <a16:creationId xmlns:a16="http://schemas.microsoft.com/office/drawing/2014/main" id="{622FFAD9-0007-94A2-3698-1BA53D597EB6}"/>
              </a:ext>
            </a:extLst>
          </p:cNvPr>
          <p:cNvGrpSpPr/>
          <p:nvPr/>
        </p:nvGrpSpPr>
        <p:grpSpPr>
          <a:xfrm>
            <a:off x="2467159" y="5585310"/>
            <a:ext cx="161167" cy="746989"/>
            <a:chOff x="5841877" y="1854506"/>
            <a:chExt cx="213482" cy="646910"/>
          </a:xfrm>
          <a:solidFill>
            <a:schemeClr val="accent3"/>
          </a:solidFill>
        </p:grpSpPr>
        <p:sp>
          <p:nvSpPr>
            <p:cNvPr id="241" name="직사각형 270">
              <a:extLst>
                <a:ext uri="{FF2B5EF4-FFF2-40B4-BE49-F238E27FC236}">
                  <a16:creationId xmlns:a16="http://schemas.microsoft.com/office/drawing/2014/main" id="{2F2927E6-BD04-CA35-D348-4400DB11BE25}"/>
                </a:ext>
              </a:extLst>
            </p:cNvPr>
            <p:cNvSpPr/>
            <p:nvPr/>
          </p:nvSpPr>
          <p:spPr>
            <a:xfrm>
              <a:off x="5841877" y="185450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sp>
          <p:nvSpPr>
            <p:cNvPr id="242" name="직사각형 271">
              <a:extLst>
                <a:ext uri="{FF2B5EF4-FFF2-40B4-BE49-F238E27FC236}">
                  <a16:creationId xmlns:a16="http://schemas.microsoft.com/office/drawing/2014/main" id="{1B18DC4B-A792-65E8-83DC-86436D9BF144}"/>
                </a:ext>
              </a:extLst>
            </p:cNvPr>
            <p:cNvSpPr/>
            <p:nvPr/>
          </p:nvSpPr>
          <p:spPr>
            <a:xfrm>
              <a:off x="5841877" y="2285416"/>
              <a:ext cx="213482" cy="216000"/>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cs typeface="Arial" panose="020B0604020202020204" pitchFamily="34" charset="0"/>
              </a:endParaRPr>
            </a:p>
          </p:txBody>
        </p:sp>
      </p:grpSp>
      <p:sp>
        <p:nvSpPr>
          <p:cNvPr id="243" name="사각형: 둥근 모서리 145">
            <a:extLst>
              <a:ext uri="{FF2B5EF4-FFF2-40B4-BE49-F238E27FC236}">
                <a16:creationId xmlns:a16="http://schemas.microsoft.com/office/drawing/2014/main" id="{3D717DF6-33E2-7237-557A-255E3AB77F5E}"/>
              </a:ext>
            </a:extLst>
          </p:cNvPr>
          <p:cNvSpPr/>
          <p:nvPr/>
        </p:nvSpPr>
        <p:spPr>
          <a:xfrm rot="16200000">
            <a:off x="1316943" y="5192401"/>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244" name="직사각형 61">
            <a:extLst>
              <a:ext uri="{FF2B5EF4-FFF2-40B4-BE49-F238E27FC236}">
                <a16:creationId xmlns:a16="http://schemas.microsoft.com/office/drawing/2014/main" id="{BA33E821-B123-8D71-F6CF-C29A0A43B3CC}"/>
              </a:ext>
            </a:extLst>
          </p:cNvPr>
          <p:cNvSpPr/>
          <p:nvPr/>
        </p:nvSpPr>
        <p:spPr>
          <a:xfrm>
            <a:off x="1233459" y="5597913"/>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245" name="그룹 69">
            <a:extLst>
              <a:ext uri="{FF2B5EF4-FFF2-40B4-BE49-F238E27FC236}">
                <a16:creationId xmlns:a16="http://schemas.microsoft.com/office/drawing/2014/main" id="{8B398A10-5AE6-E689-2511-906EEF4CC1B1}"/>
              </a:ext>
            </a:extLst>
          </p:cNvPr>
          <p:cNvGrpSpPr/>
          <p:nvPr/>
        </p:nvGrpSpPr>
        <p:grpSpPr>
          <a:xfrm>
            <a:off x="1288198" y="5648253"/>
            <a:ext cx="1065827" cy="548012"/>
            <a:chOff x="4137471" y="679292"/>
            <a:chExt cx="1189719" cy="558064"/>
          </a:xfrm>
        </p:grpSpPr>
        <p:sp>
          <p:nvSpPr>
            <p:cNvPr id="246" name="직사각형 70">
              <a:extLst>
                <a:ext uri="{FF2B5EF4-FFF2-40B4-BE49-F238E27FC236}">
                  <a16:creationId xmlns:a16="http://schemas.microsoft.com/office/drawing/2014/main" id="{39830068-960B-8160-37F3-E5D121C17798}"/>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47" name="직사각형 71">
              <a:extLst>
                <a:ext uri="{FF2B5EF4-FFF2-40B4-BE49-F238E27FC236}">
                  <a16:creationId xmlns:a16="http://schemas.microsoft.com/office/drawing/2014/main" id="{F79BCB41-98A3-54DE-4294-B53A183B0CA9}"/>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48" name="직사각형 72">
              <a:extLst>
                <a:ext uri="{FF2B5EF4-FFF2-40B4-BE49-F238E27FC236}">
                  <a16:creationId xmlns:a16="http://schemas.microsoft.com/office/drawing/2014/main" id="{617359BD-45C3-9D4A-D604-50436877274E}"/>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49" name="직사각형 73">
              <a:extLst>
                <a:ext uri="{FF2B5EF4-FFF2-40B4-BE49-F238E27FC236}">
                  <a16:creationId xmlns:a16="http://schemas.microsoft.com/office/drawing/2014/main" id="{E029FF7C-6643-924C-6856-2AAE21F19962}"/>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50" name="직사각형 74">
              <a:extLst>
                <a:ext uri="{FF2B5EF4-FFF2-40B4-BE49-F238E27FC236}">
                  <a16:creationId xmlns:a16="http://schemas.microsoft.com/office/drawing/2014/main" id="{D6C6C318-F953-8992-D362-1EE863EAA97C}"/>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51" name="직사각형 75">
              <a:extLst>
                <a:ext uri="{FF2B5EF4-FFF2-40B4-BE49-F238E27FC236}">
                  <a16:creationId xmlns:a16="http://schemas.microsoft.com/office/drawing/2014/main" id="{34CA5FEA-DFC1-090E-4D34-4C0A6A39C7D1}"/>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52" name="직사각형 76">
              <a:extLst>
                <a:ext uri="{FF2B5EF4-FFF2-40B4-BE49-F238E27FC236}">
                  <a16:creationId xmlns:a16="http://schemas.microsoft.com/office/drawing/2014/main" id="{A5DEABD2-C344-B161-9180-3ADCE947D03A}"/>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53" name="직사각형 77">
              <a:extLst>
                <a:ext uri="{FF2B5EF4-FFF2-40B4-BE49-F238E27FC236}">
                  <a16:creationId xmlns:a16="http://schemas.microsoft.com/office/drawing/2014/main" id="{A5C20854-5DAC-85B3-EFB0-5FDA9977037B}"/>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254" name="TextBox 253">
            <a:extLst>
              <a:ext uri="{FF2B5EF4-FFF2-40B4-BE49-F238E27FC236}">
                <a16:creationId xmlns:a16="http://schemas.microsoft.com/office/drawing/2014/main" id="{AACAC93E-A8FF-4DC5-C26A-CC56C115F707}"/>
              </a:ext>
            </a:extLst>
          </p:cNvPr>
          <p:cNvSpPr txBox="1"/>
          <p:nvPr/>
        </p:nvSpPr>
        <p:spPr>
          <a:xfrm>
            <a:off x="1184289" y="5279908"/>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
        <p:nvSpPr>
          <p:cNvPr id="255" name="TextBox 254">
            <a:extLst>
              <a:ext uri="{FF2B5EF4-FFF2-40B4-BE49-F238E27FC236}">
                <a16:creationId xmlns:a16="http://schemas.microsoft.com/office/drawing/2014/main" id="{D291F607-1829-BC7A-9092-A2E22EC9F195}"/>
              </a:ext>
            </a:extLst>
          </p:cNvPr>
          <p:cNvSpPr txBox="1"/>
          <p:nvPr/>
        </p:nvSpPr>
        <p:spPr>
          <a:xfrm rot="16200000">
            <a:off x="2194770" y="3620660"/>
            <a:ext cx="1107222"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network</a:t>
            </a:r>
            <a:endParaRPr lang="ko-KR" altLang="en-US" sz="1600" dirty="0">
              <a:solidFill>
                <a:schemeClr val="bg1"/>
              </a:solidFill>
              <a:cs typeface="Arial" panose="020B0604020202020204" pitchFamily="34" charset="0"/>
            </a:endParaRPr>
          </a:p>
        </p:txBody>
      </p:sp>
      <p:sp>
        <p:nvSpPr>
          <p:cNvPr id="256" name="사각형: 둥근 모서리 145">
            <a:extLst>
              <a:ext uri="{FF2B5EF4-FFF2-40B4-BE49-F238E27FC236}">
                <a16:creationId xmlns:a16="http://schemas.microsoft.com/office/drawing/2014/main" id="{D194E811-976B-B879-67EF-330280A1DADA}"/>
              </a:ext>
            </a:extLst>
          </p:cNvPr>
          <p:cNvSpPr/>
          <p:nvPr/>
        </p:nvSpPr>
        <p:spPr>
          <a:xfrm rot="16200000">
            <a:off x="1316944" y="4079666"/>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257" name="직사각형 61">
            <a:extLst>
              <a:ext uri="{FF2B5EF4-FFF2-40B4-BE49-F238E27FC236}">
                <a16:creationId xmlns:a16="http://schemas.microsoft.com/office/drawing/2014/main" id="{84435366-C6AA-A125-7ED6-D3EF59B1E96B}"/>
              </a:ext>
            </a:extLst>
          </p:cNvPr>
          <p:cNvSpPr/>
          <p:nvPr/>
        </p:nvSpPr>
        <p:spPr>
          <a:xfrm>
            <a:off x="1233460" y="4485179"/>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258" name="그룹 69">
            <a:extLst>
              <a:ext uri="{FF2B5EF4-FFF2-40B4-BE49-F238E27FC236}">
                <a16:creationId xmlns:a16="http://schemas.microsoft.com/office/drawing/2014/main" id="{E6C643F0-BEFC-7870-5D01-867C1458076F}"/>
              </a:ext>
            </a:extLst>
          </p:cNvPr>
          <p:cNvGrpSpPr/>
          <p:nvPr/>
        </p:nvGrpSpPr>
        <p:grpSpPr>
          <a:xfrm>
            <a:off x="1288199" y="4535518"/>
            <a:ext cx="1065827" cy="548012"/>
            <a:chOff x="4137471" y="679292"/>
            <a:chExt cx="1189719" cy="558064"/>
          </a:xfrm>
        </p:grpSpPr>
        <p:sp>
          <p:nvSpPr>
            <p:cNvPr id="259" name="직사각형 70">
              <a:extLst>
                <a:ext uri="{FF2B5EF4-FFF2-40B4-BE49-F238E27FC236}">
                  <a16:creationId xmlns:a16="http://schemas.microsoft.com/office/drawing/2014/main" id="{5327A084-FD4F-870C-4EE4-E84B866B4630}"/>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0" name="직사각형 71">
              <a:extLst>
                <a:ext uri="{FF2B5EF4-FFF2-40B4-BE49-F238E27FC236}">
                  <a16:creationId xmlns:a16="http://schemas.microsoft.com/office/drawing/2014/main" id="{6D6A733A-87CB-E048-4CB2-3BA2DD46652C}"/>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1" name="직사각형 72">
              <a:extLst>
                <a:ext uri="{FF2B5EF4-FFF2-40B4-BE49-F238E27FC236}">
                  <a16:creationId xmlns:a16="http://schemas.microsoft.com/office/drawing/2014/main" id="{7B69BE65-B4AF-DBEC-3208-C71783150D35}"/>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2" name="직사각형 73">
              <a:extLst>
                <a:ext uri="{FF2B5EF4-FFF2-40B4-BE49-F238E27FC236}">
                  <a16:creationId xmlns:a16="http://schemas.microsoft.com/office/drawing/2014/main" id="{589171FD-C8E6-1352-FE8F-4F8195C49AD9}"/>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3" name="직사각형 74">
              <a:extLst>
                <a:ext uri="{FF2B5EF4-FFF2-40B4-BE49-F238E27FC236}">
                  <a16:creationId xmlns:a16="http://schemas.microsoft.com/office/drawing/2014/main" id="{9EB140F5-2577-F728-526C-8F3F7811F7E0}"/>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4" name="직사각형 75">
              <a:extLst>
                <a:ext uri="{FF2B5EF4-FFF2-40B4-BE49-F238E27FC236}">
                  <a16:creationId xmlns:a16="http://schemas.microsoft.com/office/drawing/2014/main" id="{93A942A7-21DE-42A6-B234-667EEBC92184}"/>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5" name="직사각형 76">
              <a:extLst>
                <a:ext uri="{FF2B5EF4-FFF2-40B4-BE49-F238E27FC236}">
                  <a16:creationId xmlns:a16="http://schemas.microsoft.com/office/drawing/2014/main" id="{A5488505-B4AF-FF6C-F628-9B748C8B820F}"/>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66" name="직사각형 77">
              <a:extLst>
                <a:ext uri="{FF2B5EF4-FFF2-40B4-BE49-F238E27FC236}">
                  <a16:creationId xmlns:a16="http://schemas.microsoft.com/office/drawing/2014/main" id="{4F5BB3B0-A90C-9FD8-0DFF-3E1C51FAFA19}"/>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267" name="TextBox 266">
            <a:extLst>
              <a:ext uri="{FF2B5EF4-FFF2-40B4-BE49-F238E27FC236}">
                <a16:creationId xmlns:a16="http://schemas.microsoft.com/office/drawing/2014/main" id="{16969EA7-1B62-A6FF-FF23-CC0041B0B2D1}"/>
              </a:ext>
            </a:extLst>
          </p:cNvPr>
          <p:cNvSpPr txBox="1"/>
          <p:nvPr/>
        </p:nvSpPr>
        <p:spPr>
          <a:xfrm>
            <a:off x="1184290" y="4167173"/>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
        <p:nvSpPr>
          <p:cNvPr id="268" name="사각형: 둥근 모서리 145">
            <a:extLst>
              <a:ext uri="{FF2B5EF4-FFF2-40B4-BE49-F238E27FC236}">
                <a16:creationId xmlns:a16="http://schemas.microsoft.com/office/drawing/2014/main" id="{7C2CCE75-C926-C698-15C1-ABF02C298F67}"/>
              </a:ext>
            </a:extLst>
          </p:cNvPr>
          <p:cNvSpPr/>
          <p:nvPr/>
        </p:nvSpPr>
        <p:spPr>
          <a:xfrm rot="16200000">
            <a:off x="1316944" y="2941146"/>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cs typeface="Arial" panose="020B0604020202020204" pitchFamily="34" charset="0"/>
            </a:endParaRPr>
          </a:p>
        </p:txBody>
      </p:sp>
      <p:sp>
        <p:nvSpPr>
          <p:cNvPr id="269" name="직사각형 61">
            <a:extLst>
              <a:ext uri="{FF2B5EF4-FFF2-40B4-BE49-F238E27FC236}">
                <a16:creationId xmlns:a16="http://schemas.microsoft.com/office/drawing/2014/main" id="{AB6EC690-8FAC-0C42-9B44-148650BD84F1}"/>
              </a:ext>
            </a:extLst>
          </p:cNvPr>
          <p:cNvSpPr/>
          <p:nvPr/>
        </p:nvSpPr>
        <p:spPr>
          <a:xfrm>
            <a:off x="1233461" y="3346660"/>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nvGrpSpPr>
          <p:cNvPr id="270" name="그룹 69">
            <a:extLst>
              <a:ext uri="{FF2B5EF4-FFF2-40B4-BE49-F238E27FC236}">
                <a16:creationId xmlns:a16="http://schemas.microsoft.com/office/drawing/2014/main" id="{E2C829A5-753C-F8AC-6799-3E2447A29CC2}"/>
              </a:ext>
            </a:extLst>
          </p:cNvPr>
          <p:cNvGrpSpPr/>
          <p:nvPr/>
        </p:nvGrpSpPr>
        <p:grpSpPr>
          <a:xfrm>
            <a:off x="1288200" y="3397000"/>
            <a:ext cx="1065827" cy="548012"/>
            <a:chOff x="4137471" y="679292"/>
            <a:chExt cx="1189719" cy="558064"/>
          </a:xfrm>
        </p:grpSpPr>
        <p:sp>
          <p:nvSpPr>
            <p:cNvPr id="271" name="직사각형 70">
              <a:extLst>
                <a:ext uri="{FF2B5EF4-FFF2-40B4-BE49-F238E27FC236}">
                  <a16:creationId xmlns:a16="http://schemas.microsoft.com/office/drawing/2014/main" id="{59B3AD0A-B974-4B95-55E2-0DF2C2C67068}"/>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2" name="직사각형 71">
              <a:extLst>
                <a:ext uri="{FF2B5EF4-FFF2-40B4-BE49-F238E27FC236}">
                  <a16:creationId xmlns:a16="http://schemas.microsoft.com/office/drawing/2014/main" id="{28E0CC06-1BB0-81B2-71E8-1416294646C3}"/>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3" name="직사각형 72">
              <a:extLst>
                <a:ext uri="{FF2B5EF4-FFF2-40B4-BE49-F238E27FC236}">
                  <a16:creationId xmlns:a16="http://schemas.microsoft.com/office/drawing/2014/main" id="{76F4DB94-EBCC-B495-A0AD-9F3C1852CC9E}"/>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4" name="직사각형 73">
              <a:extLst>
                <a:ext uri="{FF2B5EF4-FFF2-40B4-BE49-F238E27FC236}">
                  <a16:creationId xmlns:a16="http://schemas.microsoft.com/office/drawing/2014/main" id="{96A55CFE-E463-CEA7-0093-8C3A6DB7773F}"/>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5" name="직사각형 74">
              <a:extLst>
                <a:ext uri="{FF2B5EF4-FFF2-40B4-BE49-F238E27FC236}">
                  <a16:creationId xmlns:a16="http://schemas.microsoft.com/office/drawing/2014/main" id="{25236447-6EC2-1B77-80E5-E155626D676A}"/>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6" name="직사각형 75">
              <a:extLst>
                <a:ext uri="{FF2B5EF4-FFF2-40B4-BE49-F238E27FC236}">
                  <a16:creationId xmlns:a16="http://schemas.microsoft.com/office/drawing/2014/main" id="{7D823624-357E-CDF2-2856-35401131452F}"/>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7" name="직사각형 76">
              <a:extLst>
                <a:ext uri="{FF2B5EF4-FFF2-40B4-BE49-F238E27FC236}">
                  <a16:creationId xmlns:a16="http://schemas.microsoft.com/office/drawing/2014/main" id="{43D229EE-8AE7-32CC-CA9A-D2D9E4B4F30B}"/>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sp>
          <p:nvSpPr>
            <p:cNvPr id="278" name="직사각형 77">
              <a:extLst>
                <a:ext uri="{FF2B5EF4-FFF2-40B4-BE49-F238E27FC236}">
                  <a16:creationId xmlns:a16="http://schemas.microsoft.com/office/drawing/2014/main" id="{E2966BC4-2F96-BFA1-67B8-7A975A03560D}"/>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cs typeface="Arial" panose="020B0604020202020204" pitchFamily="34" charset="0"/>
              </a:endParaRPr>
            </a:p>
          </p:txBody>
        </p:sp>
      </p:grpSp>
      <p:sp>
        <p:nvSpPr>
          <p:cNvPr id="279" name="TextBox 278">
            <a:extLst>
              <a:ext uri="{FF2B5EF4-FFF2-40B4-BE49-F238E27FC236}">
                <a16:creationId xmlns:a16="http://schemas.microsoft.com/office/drawing/2014/main" id="{0716D8D7-C8EB-EE65-3AB3-1F910786BF93}"/>
              </a:ext>
            </a:extLst>
          </p:cNvPr>
          <p:cNvSpPr txBox="1"/>
          <p:nvPr/>
        </p:nvSpPr>
        <p:spPr>
          <a:xfrm>
            <a:off x="1184292" y="3028654"/>
            <a:ext cx="1268058" cy="338554"/>
          </a:xfrm>
          <a:prstGeom prst="rect">
            <a:avLst/>
          </a:prstGeom>
          <a:noFill/>
        </p:spPr>
        <p:txBody>
          <a:bodyPr wrap="square">
            <a:spAutoFit/>
          </a:bodyPr>
          <a:lstStyle/>
          <a:p>
            <a:pPr algn="ctr"/>
            <a:r>
              <a:rPr lang="en-US" altLang="ko-KR" sz="1600" dirty="0">
                <a:solidFill>
                  <a:schemeClr val="bg1"/>
                </a:solidFill>
                <a:cs typeface="Arial" panose="020B0604020202020204" pitchFamily="34" charset="0"/>
              </a:rPr>
              <a:t>client cores</a:t>
            </a:r>
            <a:endParaRPr lang="en-US" sz="1600" dirty="0">
              <a:solidFill>
                <a:schemeClr val="bg1"/>
              </a:solidFill>
            </a:endParaRPr>
          </a:p>
        </p:txBody>
      </p:sp>
      <p:sp>
        <p:nvSpPr>
          <p:cNvPr id="281" name="Arrow: Right 280">
            <a:extLst>
              <a:ext uri="{FF2B5EF4-FFF2-40B4-BE49-F238E27FC236}">
                <a16:creationId xmlns:a16="http://schemas.microsoft.com/office/drawing/2014/main" id="{BFFB391D-DD64-9CD2-BC47-29B4E9BC17B9}"/>
              </a:ext>
            </a:extLst>
          </p:cNvPr>
          <p:cNvSpPr/>
          <p:nvPr/>
        </p:nvSpPr>
        <p:spPr>
          <a:xfrm>
            <a:off x="5902615" y="4038541"/>
            <a:ext cx="1796707" cy="593584"/>
          </a:xfrm>
          <a:prstGeom prst="righ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 </a:t>
            </a:r>
            <a:r>
              <a:rPr lang="en-US" b="1" dirty="0" err="1">
                <a:solidFill>
                  <a:schemeClr val="bg1"/>
                </a:solidFill>
              </a:rPr>
              <a:t>EnQ</a:t>
            </a:r>
            <a:endParaRPr lang="en-US" b="1" dirty="0">
              <a:solidFill>
                <a:schemeClr val="bg1"/>
              </a:solidFill>
            </a:endParaRPr>
          </a:p>
        </p:txBody>
      </p:sp>
      <p:cxnSp>
        <p:nvCxnSpPr>
          <p:cNvPr id="282" name="연결선: 꺾임 323">
            <a:extLst>
              <a:ext uri="{FF2B5EF4-FFF2-40B4-BE49-F238E27FC236}">
                <a16:creationId xmlns:a16="http://schemas.microsoft.com/office/drawing/2014/main" id="{4FEE9F24-5498-F42A-2296-DF2E17014A68}"/>
              </a:ext>
            </a:extLst>
          </p:cNvPr>
          <p:cNvCxnSpPr>
            <a:cxnSpLocks/>
            <a:endCxn id="219" idx="2"/>
          </p:cNvCxnSpPr>
          <p:nvPr/>
        </p:nvCxnSpPr>
        <p:spPr>
          <a:xfrm>
            <a:off x="6553200" y="4885729"/>
            <a:ext cx="4148977" cy="179015"/>
          </a:xfrm>
          <a:prstGeom prst="bentConnector4">
            <a:avLst>
              <a:gd name="adj1" fmla="val 16092"/>
              <a:gd name="adj2" fmla="val 227699"/>
            </a:avLst>
          </a:prstGeom>
          <a:noFill/>
          <a:ln w="38100">
            <a:solidFill>
              <a:srgbClr val="E391A0"/>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15" name="Connector: Elbow 14">
            <a:extLst>
              <a:ext uri="{FF2B5EF4-FFF2-40B4-BE49-F238E27FC236}">
                <a16:creationId xmlns:a16="http://schemas.microsoft.com/office/drawing/2014/main" id="{5B999EF4-CCCC-0391-F3A3-B1D768BC2BA6}"/>
              </a:ext>
            </a:extLst>
          </p:cNvPr>
          <p:cNvCxnSpPr>
            <a:cxnSpLocks/>
          </p:cNvCxnSpPr>
          <p:nvPr/>
        </p:nvCxnSpPr>
        <p:spPr>
          <a:xfrm>
            <a:off x="2928509" y="5143159"/>
            <a:ext cx="4411126" cy="634708"/>
          </a:xfrm>
          <a:prstGeom prst="bentConnector3">
            <a:avLst>
              <a:gd name="adj1" fmla="val 89156"/>
            </a:avLst>
          </a:prstGeom>
          <a:ln w="57150">
            <a:solidFill>
              <a:srgbClr val="C0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424B6B0-81F8-425F-F14B-91073F5095E4}"/>
              </a:ext>
            </a:extLst>
          </p:cNvPr>
          <p:cNvSpPr txBox="1"/>
          <p:nvPr/>
        </p:nvSpPr>
        <p:spPr>
          <a:xfrm>
            <a:off x="3033834" y="3585147"/>
            <a:ext cx="2019983" cy="646331"/>
          </a:xfrm>
          <a:prstGeom prst="rect">
            <a:avLst/>
          </a:prstGeom>
          <a:noFill/>
        </p:spPr>
        <p:txBody>
          <a:bodyPr wrap="square" rtlCol="0">
            <a:spAutoFit/>
          </a:bodyPr>
          <a:lstStyle/>
          <a:p>
            <a:r>
              <a:rPr lang="en-US" dirty="0">
                <a:solidFill>
                  <a:srgbClr val="C00000"/>
                </a:solidFill>
              </a:rPr>
              <a:t>Re</a:t>
            </a:r>
            <a:r>
              <a:rPr lang="en-US" altLang="zh-CN" dirty="0">
                <a:solidFill>
                  <a:srgbClr val="C00000"/>
                </a:solidFill>
              </a:rPr>
              <a:t>quest Metadata</a:t>
            </a:r>
          </a:p>
          <a:p>
            <a:r>
              <a:rPr lang="en-US" dirty="0">
                <a:solidFill>
                  <a:srgbClr val="C00000"/>
                </a:solidFill>
              </a:rPr>
              <a:t>(10B, e.g. address)</a:t>
            </a:r>
          </a:p>
        </p:txBody>
      </p:sp>
      <p:cxnSp>
        <p:nvCxnSpPr>
          <p:cNvPr id="20" name="Straight Arrow Connector 19">
            <a:extLst>
              <a:ext uri="{FF2B5EF4-FFF2-40B4-BE49-F238E27FC236}">
                <a16:creationId xmlns:a16="http://schemas.microsoft.com/office/drawing/2014/main" id="{01F30116-3F77-8CBA-C0C6-3098F8783737}"/>
              </a:ext>
            </a:extLst>
          </p:cNvPr>
          <p:cNvCxnSpPr>
            <a:cxnSpLocks/>
          </p:cNvCxnSpPr>
          <p:nvPr/>
        </p:nvCxnSpPr>
        <p:spPr>
          <a:xfrm>
            <a:off x="2928509" y="4271629"/>
            <a:ext cx="2300006" cy="0"/>
          </a:xfrm>
          <a:prstGeom prst="straightConnector1">
            <a:avLst/>
          </a:prstGeom>
          <a:ln w="76200">
            <a:solidFill>
              <a:srgbClr val="C0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0FB8888A-BAA4-A434-91CE-632C34D662E2}"/>
              </a:ext>
            </a:extLst>
          </p:cNvPr>
          <p:cNvSpPr txBox="1"/>
          <p:nvPr/>
        </p:nvSpPr>
        <p:spPr>
          <a:xfrm>
            <a:off x="6842868" y="2789556"/>
            <a:ext cx="973602" cy="240959"/>
          </a:xfrm>
          <a:prstGeom prst="rect">
            <a:avLst/>
          </a:prstGeom>
          <a:noFill/>
          <a:ln>
            <a:noFill/>
          </a:ln>
        </p:spPr>
        <p:txBody>
          <a:bodyPr wrap="square" lIns="0" tIns="36000" rIns="0" bIns="0" anchor="b">
            <a:spAutoFit/>
          </a:bodyPr>
          <a:lstStyle/>
          <a:p>
            <a:pPr algn="ctr">
              <a:lnSpc>
                <a:spcPct val="80000"/>
              </a:lnSpc>
            </a:pPr>
            <a:r>
              <a:rPr lang="en-US" altLang="ko-KR" sz="1600" spc="-20" dirty="0">
                <a:solidFill>
                  <a:schemeClr val="tx2"/>
                </a:solidFill>
                <a:cs typeface="Arial" panose="020B0604020202020204" pitchFamily="34" charset="0"/>
              </a:rPr>
              <a:t>DLB QE</a:t>
            </a:r>
            <a:endParaRPr lang="ko-KR" altLang="en-US" sz="1600" spc="-20" dirty="0">
              <a:solidFill>
                <a:schemeClr val="tx2"/>
              </a:solidFill>
              <a:cs typeface="Arial" panose="020B0604020202020204" pitchFamily="34" charset="0"/>
            </a:endParaRPr>
          </a:p>
        </p:txBody>
      </p:sp>
      <p:cxnSp>
        <p:nvCxnSpPr>
          <p:cNvPr id="32" name="직선 연결선 43">
            <a:extLst>
              <a:ext uri="{FF2B5EF4-FFF2-40B4-BE49-F238E27FC236}">
                <a16:creationId xmlns:a16="http://schemas.microsoft.com/office/drawing/2014/main" id="{88312309-6B20-F29F-B164-89ECD7657FEB}"/>
              </a:ext>
            </a:extLst>
          </p:cNvPr>
          <p:cNvCxnSpPr>
            <a:cxnSpLocks/>
            <a:stCxn id="31" idx="2"/>
          </p:cNvCxnSpPr>
          <p:nvPr/>
        </p:nvCxnSpPr>
        <p:spPr>
          <a:xfrm flipH="1">
            <a:off x="7235259" y="3030515"/>
            <a:ext cx="94410" cy="1119845"/>
          </a:xfrm>
          <a:prstGeom prst="line">
            <a:avLst/>
          </a:prstGeom>
          <a:ln w="28575">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33" name="직선 연결선 46">
            <a:extLst>
              <a:ext uri="{FF2B5EF4-FFF2-40B4-BE49-F238E27FC236}">
                <a16:creationId xmlns:a16="http://schemas.microsoft.com/office/drawing/2014/main" id="{8EFDCA72-96DC-EC5E-FD11-22ED85DD0F35}"/>
              </a:ext>
            </a:extLst>
          </p:cNvPr>
          <p:cNvCxnSpPr>
            <a:cxnSpLocks/>
            <a:endCxn id="31" idx="2"/>
          </p:cNvCxnSpPr>
          <p:nvPr/>
        </p:nvCxnSpPr>
        <p:spPr>
          <a:xfrm flipH="1" flipV="1">
            <a:off x="7329669" y="3030515"/>
            <a:ext cx="1731671" cy="1586292"/>
          </a:xfrm>
          <a:prstGeom prst="line">
            <a:avLst/>
          </a:prstGeom>
          <a:ln w="28575">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34" name="직선 연결선 49">
            <a:extLst>
              <a:ext uri="{FF2B5EF4-FFF2-40B4-BE49-F238E27FC236}">
                <a16:creationId xmlns:a16="http://schemas.microsoft.com/office/drawing/2014/main" id="{0E057842-EE2E-FE7B-E7CB-3044BA78A6B6}"/>
              </a:ext>
            </a:extLst>
          </p:cNvPr>
          <p:cNvCxnSpPr>
            <a:cxnSpLocks/>
            <a:endCxn id="31" idx="2"/>
          </p:cNvCxnSpPr>
          <p:nvPr/>
        </p:nvCxnSpPr>
        <p:spPr>
          <a:xfrm flipH="1" flipV="1">
            <a:off x="7329669" y="3030515"/>
            <a:ext cx="2510863" cy="1586292"/>
          </a:xfrm>
          <a:prstGeom prst="line">
            <a:avLst/>
          </a:prstGeom>
          <a:ln w="28575">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40" name="연결선: 꺾임 307">
            <a:extLst>
              <a:ext uri="{FF2B5EF4-FFF2-40B4-BE49-F238E27FC236}">
                <a16:creationId xmlns:a16="http://schemas.microsoft.com/office/drawing/2014/main" id="{103DD767-B94B-3036-F7B9-B0FB1525C807}"/>
              </a:ext>
            </a:extLst>
          </p:cNvPr>
          <p:cNvCxnSpPr>
            <a:cxnSpLocks/>
            <a:endCxn id="175" idx="2"/>
          </p:cNvCxnSpPr>
          <p:nvPr/>
        </p:nvCxnSpPr>
        <p:spPr>
          <a:xfrm rot="5400000" flipH="1" flipV="1">
            <a:off x="9677648" y="4666630"/>
            <a:ext cx="1148724" cy="260220"/>
          </a:xfrm>
          <a:prstGeom prst="bentConnector3">
            <a:avLst>
              <a:gd name="adj1" fmla="val 50000"/>
            </a:avLst>
          </a:prstGeom>
          <a:noFill/>
          <a:ln w="38100">
            <a:solidFill>
              <a:srgbClr val="C0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44" name="TextBox 43">
            <a:extLst>
              <a:ext uri="{FF2B5EF4-FFF2-40B4-BE49-F238E27FC236}">
                <a16:creationId xmlns:a16="http://schemas.microsoft.com/office/drawing/2014/main" id="{64223BD0-4FBF-907E-6972-B8A17075DE48}"/>
              </a:ext>
            </a:extLst>
          </p:cNvPr>
          <p:cNvSpPr txBox="1"/>
          <p:nvPr/>
        </p:nvSpPr>
        <p:spPr>
          <a:xfrm>
            <a:off x="8645375" y="2800869"/>
            <a:ext cx="1238588" cy="240959"/>
          </a:xfrm>
          <a:prstGeom prst="rect">
            <a:avLst/>
          </a:prstGeom>
          <a:noFill/>
          <a:ln>
            <a:noFill/>
          </a:ln>
        </p:spPr>
        <p:txBody>
          <a:bodyPr wrap="square" lIns="0" tIns="36000" rIns="0" bIns="0" anchor="b">
            <a:spAutoFit/>
          </a:bodyPr>
          <a:lstStyle/>
          <a:p>
            <a:pPr algn="ctr">
              <a:lnSpc>
                <a:spcPct val="80000"/>
              </a:lnSpc>
            </a:pPr>
            <a:r>
              <a:rPr lang="en-US" altLang="ko-KR" sz="1600" spc="-20" dirty="0">
                <a:solidFill>
                  <a:schemeClr val="tx2"/>
                </a:solidFill>
                <a:cs typeface="Arial" panose="020B0604020202020204" pitchFamily="34" charset="0"/>
              </a:rPr>
              <a:t>payload data</a:t>
            </a:r>
            <a:endParaRPr lang="ko-KR" altLang="en-US" sz="1600" spc="-20" dirty="0">
              <a:solidFill>
                <a:schemeClr val="tx2"/>
              </a:solidFill>
              <a:cs typeface="Arial" panose="020B0604020202020204" pitchFamily="34" charset="0"/>
            </a:endParaRPr>
          </a:p>
        </p:txBody>
      </p:sp>
      <p:cxnSp>
        <p:nvCxnSpPr>
          <p:cNvPr id="45" name="직선 연결선 59">
            <a:extLst>
              <a:ext uri="{FF2B5EF4-FFF2-40B4-BE49-F238E27FC236}">
                <a16:creationId xmlns:a16="http://schemas.microsoft.com/office/drawing/2014/main" id="{7BCF714A-9753-47B1-23E4-C0DDC9CEC12B}"/>
              </a:ext>
            </a:extLst>
          </p:cNvPr>
          <p:cNvCxnSpPr>
            <a:cxnSpLocks/>
            <a:endCxn id="44" idx="2"/>
          </p:cNvCxnSpPr>
          <p:nvPr/>
        </p:nvCxnSpPr>
        <p:spPr>
          <a:xfrm flipH="1" flipV="1">
            <a:off x="9264669" y="3041828"/>
            <a:ext cx="1104269" cy="1343812"/>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6DD5645B-7C54-7390-21A1-4A235B0AACAF}"/>
              </a:ext>
            </a:extLst>
          </p:cNvPr>
          <p:cNvSpPr txBox="1"/>
          <p:nvPr/>
        </p:nvSpPr>
        <p:spPr>
          <a:xfrm>
            <a:off x="10395669" y="2800869"/>
            <a:ext cx="1458743" cy="240959"/>
          </a:xfrm>
          <a:prstGeom prst="rect">
            <a:avLst/>
          </a:prstGeom>
          <a:noFill/>
          <a:ln>
            <a:noFill/>
          </a:ln>
        </p:spPr>
        <p:txBody>
          <a:bodyPr wrap="square" lIns="0" tIns="36000" rIns="0" bIns="0" anchor="b">
            <a:spAutoFit/>
          </a:bodyPr>
          <a:lstStyle/>
          <a:p>
            <a:pPr algn="ctr">
              <a:lnSpc>
                <a:spcPct val="80000"/>
              </a:lnSpc>
            </a:pPr>
            <a:r>
              <a:rPr lang="en-US" altLang="ko-KR" sz="1600" spc="-20" dirty="0">
                <a:solidFill>
                  <a:schemeClr val="tx2"/>
                </a:solidFill>
                <a:cs typeface="Arial" panose="020B0604020202020204" pitchFamily="34" charset="0"/>
              </a:rPr>
              <a:t>credits</a:t>
            </a:r>
            <a:endParaRPr lang="ko-KR" altLang="en-US" sz="1600" spc="-20" dirty="0">
              <a:solidFill>
                <a:schemeClr val="tx2"/>
              </a:solidFill>
              <a:cs typeface="Arial" panose="020B0604020202020204" pitchFamily="34" charset="0"/>
            </a:endParaRPr>
          </a:p>
        </p:txBody>
      </p:sp>
      <p:cxnSp>
        <p:nvCxnSpPr>
          <p:cNvPr id="49" name="직선 연결선 70">
            <a:extLst>
              <a:ext uri="{FF2B5EF4-FFF2-40B4-BE49-F238E27FC236}">
                <a16:creationId xmlns:a16="http://schemas.microsoft.com/office/drawing/2014/main" id="{BC039DE5-7F6A-45C1-F95F-C0AFF1B94A94}"/>
              </a:ext>
            </a:extLst>
          </p:cNvPr>
          <p:cNvCxnSpPr>
            <a:cxnSpLocks/>
            <a:endCxn id="48" idx="2"/>
          </p:cNvCxnSpPr>
          <p:nvPr/>
        </p:nvCxnSpPr>
        <p:spPr>
          <a:xfrm flipV="1">
            <a:off x="10739564" y="3041828"/>
            <a:ext cx="385477" cy="1301720"/>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52" name="직선 연결선 70">
            <a:extLst>
              <a:ext uri="{FF2B5EF4-FFF2-40B4-BE49-F238E27FC236}">
                <a16:creationId xmlns:a16="http://schemas.microsoft.com/office/drawing/2014/main" id="{CC02EDDE-8C60-C552-3376-264511217F86}"/>
              </a:ext>
            </a:extLst>
          </p:cNvPr>
          <p:cNvCxnSpPr>
            <a:cxnSpLocks/>
            <a:endCxn id="48" idx="2"/>
          </p:cNvCxnSpPr>
          <p:nvPr/>
        </p:nvCxnSpPr>
        <p:spPr>
          <a:xfrm flipV="1">
            <a:off x="10730862" y="3041828"/>
            <a:ext cx="394179" cy="2089708"/>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58" name="Slide Number Placeholder 57">
            <a:extLst>
              <a:ext uri="{FF2B5EF4-FFF2-40B4-BE49-F238E27FC236}">
                <a16:creationId xmlns:a16="http://schemas.microsoft.com/office/drawing/2014/main" id="{32EEC55C-7CFE-A06B-1B34-BBA169EC461A}"/>
              </a:ext>
            </a:extLst>
          </p:cNvPr>
          <p:cNvSpPr>
            <a:spLocks noGrp="1"/>
          </p:cNvSpPr>
          <p:nvPr>
            <p:ph type="sldNum" sz="quarter" idx="12"/>
          </p:nvPr>
        </p:nvSpPr>
        <p:spPr/>
        <p:txBody>
          <a:bodyPr/>
          <a:lstStyle/>
          <a:p>
            <a:fld id="{E23A660C-4BA6-8146-88A2-8F54BEB04FB8}" type="slidenum">
              <a:rPr lang="en-US" smtClean="0"/>
              <a:t>26</a:t>
            </a:fld>
            <a:endParaRPr lang="en-US" dirty="0"/>
          </a:p>
        </p:txBody>
      </p:sp>
    </p:spTree>
    <p:extLst>
      <p:ext uri="{BB962C8B-B14F-4D97-AF65-F5344CB8AC3E}">
        <p14:creationId xmlns:p14="http://schemas.microsoft.com/office/powerpoint/2010/main" val="531030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8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2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p:bldP spid="281" grpId="0" animBg="1"/>
      <p:bldP spid="1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76089E-1B7D-B7AC-2DB2-E789C246DB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7D7A9B-4678-C975-4C0B-8925F53880E3}"/>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B1F68C09-7D2F-BE18-7A8C-5CE92628A2CB}"/>
              </a:ext>
            </a:extLst>
          </p:cNvPr>
          <p:cNvSpPr>
            <a:spLocks noGrp="1"/>
          </p:cNvSpPr>
          <p:nvPr>
            <p:ph idx="1"/>
          </p:nvPr>
        </p:nvSpPr>
        <p:spPr/>
        <p:txBody>
          <a:bodyPr>
            <a:normAutofit fontScale="92500" lnSpcReduction="20000"/>
          </a:bodyPr>
          <a:lstStyle/>
          <a:p>
            <a:r>
              <a:rPr lang="en-US" dirty="0"/>
              <a:t>Implementation</a:t>
            </a:r>
          </a:p>
          <a:p>
            <a:pPr lvl="1"/>
            <a:r>
              <a:rPr lang="en-US" dirty="0"/>
              <a:t>Intel 4</a:t>
            </a:r>
            <a:r>
              <a:rPr lang="en-US" baseline="30000" dirty="0"/>
              <a:t>th</a:t>
            </a:r>
            <a:r>
              <a:rPr lang="en-US" dirty="0"/>
              <a:t> generation Xeon Scalable Processor, single socket (Power: 250-350W)</a:t>
            </a:r>
          </a:p>
          <a:p>
            <a:pPr lvl="1"/>
            <a:r>
              <a:rPr lang="en-US" dirty="0"/>
              <a:t>CPU-based </a:t>
            </a:r>
            <a:r>
              <a:rPr lang="en-US" dirty="0" err="1"/>
              <a:t>SmartNIC</a:t>
            </a:r>
            <a:r>
              <a:rPr lang="en-US" dirty="0"/>
              <a:t>: 200Gbps Nvidia Bluefield-3 (Power: 25-35W)</a:t>
            </a:r>
          </a:p>
          <a:p>
            <a:endParaRPr lang="en-US" dirty="0"/>
          </a:p>
          <a:p>
            <a:r>
              <a:rPr lang="en-US" dirty="0"/>
              <a:t>Workloads</a:t>
            </a:r>
          </a:p>
          <a:p>
            <a:pPr lvl="1"/>
            <a:r>
              <a:rPr lang="en-US" dirty="0"/>
              <a:t>Synthetic benchmark with different service time distributions. </a:t>
            </a:r>
          </a:p>
          <a:p>
            <a:pPr lvl="1"/>
            <a:r>
              <a:rPr lang="en-US" dirty="0"/>
              <a:t>RDMA-based </a:t>
            </a:r>
            <a:r>
              <a:rPr lang="en-US" dirty="0" err="1"/>
              <a:t>Masstree</a:t>
            </a:r>
            <a:r>
              <a:rPr lang="en-US" dirty="0"/>
              <a:t> Key-Value Store (KVS), adopted from </a:t>
            </a:r>
            <a:r>
              <a:rPr lang="en-US" i="1" dirty="0"/>
              <a:t>Turbo [HPCA’23]</a:t>
            </a:r>
            <a:r>
              <a:rPr lang="en-US" dirty="0"/>
              <a:t>.</a:t>
            </a:r>
          </a:p>
          <a:p>
            <a:endParaRPr lang="en-US" dirty="0"/>
          </a:p>
          <a:p>
            <a:r>
              <a:rPr lang="en-US" dirty="0"/>
              <a:t>Baselines</a:t>
            </a:r>
          </a:p>
          <a:p>
            <a:pPr lvl="1"/>
            <a:r>
              <a:rPr lang="en-US" dirty="0" err="1"/>
              <a:t>AccDirect</a:t>
            </a:r>
            <a:r>
              <a:rPr lang="en-US" dirty="0"/>
              <a:t> vs Host CPU enqueue</a:t>
            </a:r>
          </a:p>
          <a:p>
            <a:pPr lvl="1"/>
            <a:r>
              <a:rPr lang="en-US" dirty="0"/>
              <a:t>RSS</a:t>
            </a:r>
          </a:p>
          <a:p>
            <a:pPr lvl="1"/>
            <a:r>
              <a:rPr lang="en-US" dirty="0"/>
              <a:t>Software load balancer</a:t>
            </a:r>
          </a:p>
        </p:txBody>
      </p:sp>
      <p:sp>
        <p:nvSpPr>
          <p:cNvPr id="4" name="Slide Number Placeholder 3">
            <a:extLst>
              <a:ext uri="{FF2B5EF4-FFF2-40B4-BE49-F238E27FC236}">
                <a16:creationId xmlns:a16="http://schemas.microsoft.com/office/drawing/2014/main" id="{D09A7E79-8E92-1483-3CFC-5026C4C21F62}"/>
              </a:ext>
            </a:extLst>
          </p:cNvPr>
          <p:cNvSpPr>
            <a:spLocks noGrp="1"/>
          </p:cNvSpPr>
          <p:nvPr>
            <p:ph type="sldNum" sz="quarter" idx="12"/>
          </p:nvPr>
        </p:nvSpPr>
        <p:spPr/>
        <p:txBody>
          <a:bodyPr/>
          <a:lstStyle/>
          <a:p>
            <a:fld id="{E23A660C-4BA6-8146-88A2-8F54BEB04FB8}" type="slidenum">
              <a:rPr lang="en-US" smtClean="0"/>
              <a:t>27</a:t>
            </a:fld>
            <a:endParaRPr lang="en-US" dirty="0"/>
          </a:p>
        </p:txBody>
      </p:sp>
    </p:spTree>
    <p:extLst>
      <p:ext uri="{BB962C8B-B14F-4D97-AF65-F5344CB8AC3E}">
        <p14:creationId xmlns:p14="http://schemas.microsoft.com/office/powerpoint/2010/main" val="2302624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7D808-DB38-D021-54A7-922D27F03455}"/>
              </a:ext>
            </a:extLst>
          </p:cNvPr>
          <p:cNvSpPr>
            <a:spLocks noGrp="1"/>
          </p:cNvSpPr>
          <p:nvPr>
            <p:ph type="title"/>
          </p:nvPr>
        </p:nvSpPr>
        <p:spPr/>
        <p:txBody>
          <a:bodyPr/>
          <a:lstStyle/>
          <a:p>
            <a:r>
              <a:rPr lang="en-US" dirty="0"/>
              <a:t>Evaluation: </a:t>
            </a:r>
            <a:r>
              <a:rPr lang="en-US" dirty="0" err="1"/>
              <a:t>AccDirect</a:t>
            </a:r>
            <a:r>
              <a:rPr lang="en-US" dirty="0"/>
              <a:t> power saving</a:t>
            </a:r>
          </a:p>
        </p:txBody>
      </p:sp>
      <p:sp>
        <p:nvSpPr>
          <p:cNvPr id="3" name="Content Placeholder 2">
            <a:extLst>
              <a:ext uri="{FF2B5EF4-FFF2-40B4-BE49-F238E27FC236}">
                <a16:creationId xmlns:a16="http://schemas.microsoft.com/office/drawing/2014/main" id="{1A8993B1-F855-1AE9-8DE1-6B868A8CEE4E}"/>
              </a:ext>
            </a:extLst>
          </p:cNvPr>
          <p:cNvSpPr>
            <a:spLocks noGrp="1"/>
          </p:cNvSpPr>
          <p:nvPr>
            <p:ph idx="1"/>
          </p:nvPr>
        </p:nvSpPr>
        <p:spPr>
          <a:xfrm>
            <a:off x="838200" y="1690688"/>
            <a:ext cx="10515600" cy="4351338"/>
          </a:xfrm>
        </p:spPr>
        <p:txBody>
          <a:bodyPr/>
          <a:lstStyle/>
          <a:p>
            <a:r>
              <a:rPr lang="en-US" dirty="0"/>
              <a:t>Synthetic workload: Touch-and-drop with 500ns service time.</a:t>
            </a:r>
          </a:p>
          <a:p>
            <a:r>
              <a:rPr lang="en-US" dirty="0" err="1"/>
              <a:t>AccDirect</a:t>
            </a:r>
            <a:r>
              <a:rPr lang="en-US" dirty="0"/>
              <a:t> is able to save up to </a:t>
            </a:r>
            <a:r>
              <a:rPr lang="en-US" b="1" dirty="0">
                <a:solidFill>
                  <a:schemeClr val="accent6">
                    <a:lumMod val="75000"/>
                  </a:schemeClr>
                </a:solidFill>
              </a:rPr>
              <a:t>30.66 Watts (10% system wide)</a:t>
            </a:r>
          </a:p>
          <a:p>
            <a:r>
              <a:rPr lang="en-US" dirty="0"/>
              <a:t>Maintain comparable p99 latency than using host CPU cores.</a:t>
            </a:r>
          </a:p>
        </p:txBody>
      </p:sp>
      <p:graphicFrame>
        <p:nvGraphicFramePr>
          <p:cNvPr id="6" name="Chart 5">
            <a:extLst>
              <a:ext uri="{FF2B5EF4-FFF2-40B4-BE49-F238E27FC236}">
                <a16:creationId xmlns:a16="http://schemas.microsoft.com/office/drawing/2014/main" id="{9F97767D-C28B-0555-6156-584A8B38BE32}"/>
              </a:ext>
            </a:extLst>
          </p:cNvPr>
          <p:cNvGraphicFramePr>
            <a:graphicFrameLocks/>
          </p:cNvGraphicFramePr>
          <p:nvPr>
            <p:extLst>
              <p:ext uri="{D42A27DB-BD31-4B8C-83A1-F6EECF244321}">
                <p14:modId xmlns:p14="http://schemas.microsoft.com/office/powerpoint/2010/main" val="2562501551"/>
              </p:ext>
            </p:extLst>
          </p:nvPr>
        </p:nvGraphicFramePr>
        <p:xfrm>
          <a:off x="2490520" y="3090300"/>
          <a:ext cx="6943725" cy="2758264"/>
        </p:xfrm>
        <a:graphic>
          <a:graphicData uri="http://schemas.openxmlformats.org/drawingml/2006/chart">
            <c:chart xmlns:c="http://schemas.openxmlformats.org/drawingml/2006/chart" xmlns:r="http://schemas.openxmlformats.org/officeDocument/2006/relationships" r:id="rId3"/>
          </a:graphicData>
        </a:graphic>
      </p:graphicFrame>
      <p:sp>
        <p:nvSpPr>
          <p:cNvPr id="4" name="Rectangle 3">
            <a:extLst>
              <a:ext uri="{FF2B5EF4-FFF2-40B4-BE49-F238E27FC236}">
                <a16:creationId xmlns:a16="http://schemas.microsoft.com/office/drawing/2014/main" id="{D6B53E1B-69F9-DEF0-D1CB-6D739ACCD91D}"/>
              </a:ext>
            </a:extLst>
          </p:cNvPr>
          <p:cNvSpPr/>
          <p:nvPr/>
        </p:nvSpPr>
        <p:spPr>
          <a:xfrm>
            <a:off x="0" y="5715000"/>
            <a:ext cx="12192000" cy="1046374"/>
          </a:xfrm>
          <a:prstGeom prst="rect">
            <a:avLst/>
          </a:prstGeom>
          <a:solidFill>
            <a:srgbClr val="156082">
              <a:alpha val="8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Takeaway:  </a:t>
            </a:r>
            <a:r>
              <a:rPr lang="en-US" sz="2800" dirty="0" err="1">
                <a:solidFill>
                  <a:schemeClr val="bg1"/>
                </a:solidFill>
              </a:rPr>
              <a:t>AccDirect</a:t>
            </a:r>
            <a:r>
              <a:rPr lang="en-US" sz="2800" dirty="0">
                <a:solidFill>
                  <a:schemeClr val="bg1"/>
                </a:solidFill>
              </a:rPr>
              <a:t>-based DLB </a:t>
            </a:r>
            <a:r>
              <a:rPr lang="en-US" sz="2800" dirty="0">
                <a:solidFill>
                  <a:srgbClr val="FFC000"/>
                </a:solidFill>
              </a:rPr>
              <a:t>saves 10% system power </a:t>
            </a:r>
          </a:p>
          <a:p>
            <a:pPr algn="ctr"/>
            <a:r>
              <a:rPr lang="en-US" sz="2800" dirty="0">
                <a:solidFill>
                  <a:schemeClr val="bg1"/>
                </a:solidFill>
              </a:rPr>
              <a:t>while achieving comparable performance.</a:t>
            </a:r>
          </a:p>
        </p:txBody>
      </p:sp>
      <p:sp>
        <p:nvSpPr>
          <p:cNvPr id="5" name="Slide Number Placeholder 4">
            <a:extLst>
              <a:ext uri="{FF2B5EF4-FFF2-40B4-BE49-F238E27FC236}">
                <a16:creationId xmlns:a16="http://schemas.microsoft.com/office/drawing/2014/main" id="{E7B0CEB1-04C6-0082-FA9F-73147ACEA538}"/>
              </a:ext>
            </a:extLst>
          </p:cNvPr>
          <p:cNvSpPr>
            <a:spLocks noGrp="1"/>
          </p:cNvSpPr>
          <p:nvPr>
            <p:ph type="sldNum" sz="quarter" idx="12"/>
          </p:nvPr>
        </p:nvSpPr>
        <p:spPr/>
        <p:txBody>
          <a:bodyPr/>
          <a:lstStyle/>
          <a:p>
            <a:fld id="{E23A660C-4BA6-8146-88A2-8F54BEB04FB8}" type="slidenum">
              <a:rPr lang="en-US" smtClean="0"/>
              <a:t>28</a:t>
            </a:fld>
            <a:endParaRPr lang="en-US" dirty="0"/>
          </a:p>
        </p:txBody>
      </p:sp>
    </p:spTree>
    <p:extLst>
      <p:ext uri="{BB962C8B-B14F-4D97-AF65-F5344CB8AC3E}">
        <p14:creationId xmlns:p14="http://schemas.microsoft.com/office/powerpoint/2010/main" val="3962128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BDAAB8-EC51-8FE5-FEB4-0DFE76E5BB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3C0A01-D974-DB8B-419C-A9BE54F094EA}"/>
              </a:ext>
            </a:extLst>
          </p:cNvPr>
          <p:cNvSpPr>
            <a:spLocks noGrp="1"/>
          </p:cNvSpPr>
          <p:nvPr>
            <p:ph type="title"/>
          </p:nvPr>
        </p:nvSpPr>
        <p:spPr/>
        <p:txBody>
          <a:bodyPr/>
          <a:lstStyle/>
          <a:p>
            <a:r>
              <a:rPr lang="en-US" dirty="0"/>
              <a:t>Evaluation: </a:t>
            </a:r>
            <a:r>
              <a:rPr lang="en-US" dirty="0" err="1"/>
              <a:t>Masstree</a:t>
            </a:r>
            <a:endParaRPr lang="en-US" dirty="0"/>
          </a:p>
        </p:txBody>
      </p:sp>
      <p:sp>
        <p:nvSpPr>
          <p:cNvPr id="3" name="Content Placeholder 2">
            <a:extLst>
              <a:ext uri="{FF2B5EF4-FFF2-40B4-BE49-F238E27FC236}">
                <a16:creationId xmlns:a16="http://schemas.microsoft.com/office/drawing/2014/main" id="{A243E1F0-8FF3-4CF8-53AD-D19D19E76257}"/>
              </a:ext>
            </a:extLst>
          </p:cNvPr>
          <p:cNvSpPr>
            <a:spLocks noGrp="1"/>
          </p:cNvSpPr>
          <p:nvPr>
            <p:ph idx="1"/>
          </p:nvPr>
        </p:nvSpPr>
        <p:spPr>
          <a:xfrm>
            <a:off x="896394" y="1449601"/>
            <a:ext cx="10515600" cy="1812925"/>
          </a:xfrm>
        </p:spPr>
        <p:txBody>
          <a:bodyPr/>
          <a:lstStyle/>
          <a:p>
            <a:r>
              <a:rPr lang="en-US" dirty="0" err="1"/>
              <a:t>Masstree</a:t>
            </a:r>
            <a:r>
              <a:rPr lang="en-US" dirty="0"/>
              <a:t>: RDMA-based key-value store application.</a:t>
            </a:r>
          </a:p>
          <a:p>
            <a:r>
              <a:rPr lang="en-US" dirty="0"/>
              <a:t>Compare against RSS and software load balancer.</a:t>
            </a:r>
          </a:p>
        </p:txBody>
      </p:sp>
      <p:pic>
        <p:nvPicPr>
          <p:cNvPr id="5" name="Picture 4">
            <a:extLst>
              <a:ext uri="{FF2B5EF4-FFF2-40B4-BE49-F238E27FC236}">
                <a16:creationId xmlns:a16="http://schemas.microsoft.com/office/drawing/2014/main" id="{999AACF9-BEC1-876E-4D26-FAAC48DD9C5E}"/>
              </a:ext>
            </a:extLst>
          </p:cNvPr>
          <p:cNvPicPr>
            <a:picLocks noChangeAspect="1"/>
          </p:cNvPicPr>
          <p:nvPr/>
        </p:nvPicPr>
        <p:blipFill>
          <a:blip r:embed="rId3"/>
          <a:stretch>
            <a:fillRect/>
          </a:stretch>
        </p:blipFill>
        <p:spPr>
          <a:xfrm>
            <a:off x="454025" y="2356064"/>
            <a:ext cx="11283950" cy="2961846"/>
          </a:xfrm>
          <a:prstGeom prst="rect">
            <a:avLst/>
          </a:prstGeom>
        </p:spPr>
      </p:pic>
      <p:cxnSp>
        <p:nvCxnSpPr>
          <p:cNvPr id="6" name="Straight Arrow Connector 5">
            <a:extLst>
              <a:ext uri="{FF2B5EF4-FFF2-40B4-BE49-F238E27FC236}">
                <a16:creationId xmlns:a16="http://schemas.microsoft.com/office/drawing/2014/main" id="{96EDEF3D-2213-A4D4-0D91-66C4B327B123}"/>
              </a:ext>
            </a:extLst>
          </p:cNvPr>
          <p:cNvCxnSpPr>
            <a:cxnSpLocks/>
          </p:cNvCxnSpPr>
          <p:nvPr/>
        </p:nvCxnSpPr>
        <p:spPr>
          <a:xfrm>
            <a:off x="3148149" y="3118361"/>
            <a:ext cx="535577" cy="0"/>
          </a:xfrm>
          <a:prstGeom prst="straightConnector1">
            <a:avLst/>
          </a:prstGeom>
          <a:ln w="381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1972C30-B188-1F27-8AA3-AD85A6685535}"/>
              </a:ext>
            </a:extLst>
          </p:cNvPr>
          <p:cNvCxnSpPr>
            <a:cxnSpLocks/>
          </p:cNvCxnSpPr>
          <p:nvPr/>
        </p:nvCxnSpPr>
        <p:spPr>
          <a:xfrm>
            <a:off x="6200775" y="3057401"/>
            <a:ext cx="639808" cy="0"/>
          </a:xfrm>
          <a:prstGeom prst="straightConnector1">
            <a:avLst/>
          </a:prstGeom>
          <a:ln w="381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17B8C0B-9BD1-7635-32A8-9E2691150E3F}"/>
              </a:ext>
            </a:extLst>
          </p:cNvPr>
          <p:cNvCxnSpPr>
            <a:cxnSpLocks/>
          </p:cNvCxnSpPr>
          <p:nvPr/>
        </p:nvCxnSpPr>
        <p:spPr>
          <a:xfrm>
            <a:off x="10750732" y="3057401"/>
            <a:ext cx="407126" cy="0"/>
          </a:xfrm>
          <a:prstGeom prst="straightConnector1">
            <a:avLst/>
          </a:prstGeom>
          <a:ln w="381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B56277C-BBC9-8533-C0C0-AD6B19D12965}"/>
              </a:ext>
            </a:extLst>
          </p:cNvPr>
          <p:cNvSpPr txBox="1"/>
          <p:nvPr/>
        </p:nvSpPr>
        <p:spPr>
          <a:xfrm>
            <a:off x="3148149" y="2792392"/>
            <a:ext cx="771525" cy="307777"/>
          </a:xfrm>
          <a:prstGeom prst="rect">
            <a:avLst/>
          </a:prstGeom>
          <a:noFill/>
        </p:spPr>
        <p:txBody>
          <a:bodyPr wrap="square" rtlCol="0">
            <a:spAutoFit/>
          </a:bodyPr>
          <a:lstStyle/>
          <a:p>
            <a:r>
              <a:rPr lang="en-US" sz="1400" dirty="0">
                <a:solidFill>
                  <a:srgbClr val="FF0000"/>
                </a:solidFill>
              </a:rPr>
              <a:t>1.3x</a:t>
            </a:r>
          </a:p>
        </p:txBody>
      </p:sp>
      <p:sp>
        <p:nvSpPr>
          <p:cNvPr id="15" name="TextBox 14">
            <a:extLst>
              <a:ext uri="{FF2B5EF4-FFF2-40B4-BE49-F238E27FC236}">
                <a16:creationId xmlns:a16="http://schemas.microsoft.com/office/drawing/2014/main" id="{A598EEFF-A571-D817-BF5F-14CB2707054F}"/>
              </a:ext>
            </a:extLst>
          </p:cNvPr>
          <p:cNvSpPr txBox="1"/>
          <p:nvPr/>
        </p:nvSpPr>
        <p:spPr>
          <a:xfrm>
            <a:off x="6374403" y="2731432"/>
            <a:ext cx="535577" cy="307777"/>
          </a:xfrm>
          <a:prstGeom prst="rect">
            <a:avLst/>
          </a:prstGeom>
          <a:noFill/>
        </p:spPr>
        <p:txBody>
          <a:bodyPr wrap="square" rtlCol="0">
            <a:spAutoFit/>
          </a:bodyPr>
          <a:lstStyle/>
          <a:p>
            <a:r>
              <a:rPr lang="en-US" sz="1400" dirty="0">
                <a:solidFill>
                  <a:srgbClr val="FF0000"/>
                </a:solidFill>
              </a:rPr>
              <a:t>1.5x</a:t>
            </a:r>
          </a:p>
        </p:txBody>
      </p:sp>
      <p:sp>
        <p:nvSpPr>
          <p:cNvPr id="16" name="TextBox 15">
            <a:extLst>
              <a:ext uri="{FF2B5EF4-FFF2-40B4-BE49-F238E27FC236}">
                <a16:creationId xmlns:a16="http://schemas.microsoft.com/office/drawing/2014/main" id="{E251175A-EC59-F7E7-3854-3851BA3E9CD0}"/>
              </a:ext>
            </a:extLst>
          </p:cNvPr>
          <p:cNvSpPr txBox="1"/>
          <p:nvPr/>
        </p:nvSpPr>
        <p:spPr>
          <a:xfrm>
            <a:off x="11086011" y="2885320"/>
            <a:ext cx="535577" cy="307777"/>
          </a:xfrm>
          <a:prstGeom prst="rect">
            <a:avLst/>
          </a:prstGeom>
          <a:noFill/>
        </p:spPr>
        <p:txBody>
          <a:bodyPr wrap="square" rtlCol="0">
            <a:spAutoFit/>
          </a:bodyPr>
          <a:lstStyle/>
          <a:p>
            <a:r>
              <a:rPr lang="en-US" sz="1400" dirty="0">
                <a:solidFill>
                  <a:srgbClr val="FF0000"/>
                </a:solidFill>
              </a:rPr>
              <a:t>1.3x</a:t>
            </a:r>
          </a:p>
        </p:txBody>
      </p:sp>
      <p:sp>
        <p:nvSpPr>
          <p:cNvPr id="17" name="Rectangle 16">
            <a:extLst>
              <a:ext uri="{FF2B5EF4-FFF2-40B4-BE49-F238E27FC236}">
                <a16:creationId xmlns:a16="http://schemas.microsoft.com/office/drawing/2014/main" id="{C2198816-4163-FAFC-FE6F-B8E951ED3702}"/>
              </a:ext>
            </a:extLst>
          </p:cNvPr>
          <p:cNvSpPr/>
          <p:nvPr/>
        </p:nvSpPr>
        <p:spPr>
          <a:xfrm>
            <a:off x="0" y="5474112"/>
            <a:ext cx="12192000" cy="1223762"/>
          </a:xfrm>
          <a:prstGeom prst="rect">
            <a:avLst/>
          </a:prstGeom>
          <a:solidFill>
            <a:srgbClr val="156082">
              <a:alpha val="8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rPr>
              <a:t>Takeaway:  </a:t>
            </a:r>
            <a:r>
              <a:rPr lang="en-US" sz="2800" dirty="0" err="1">
                <a:solidFill>
                  <a:schemeClr val="bg1"/>
                </a:solidFill>
              </a:rPr>
              <a:t>AccDirect</a:t>
            </a:r>
            <a:r>
              <a:rPr lang="en-US" sz="2800" dirty="0">
                <a:solidFill>
                  <a:schemeClr val="bg1"/>
                </a:solidFill>
              </a:rPr>
              <a:t>-based DLB </a:t>
            </a:r>
            <a:r>
              <a:rPr lang="en-US" sz="2800" dirty="0">
                <a:solidFill>
                  <a:srgbClr val="FFC000"/>
                </a:solidFill>
              </a:rPr>
              <a:t>achieves higher throughput under the same p99 SLO </a:t>
            </a:r>
            <a:r>
              <a:rPr lang="en-US" sz="2800" dirty="0">
                <a:solidFill>
                  <a:schemeClr val="bg1"/>
                </a:solidFill>
              </a:rPr>
              <a:t>than RSS and the software-based load balancer.</a:t>
            </a:r>
          </a:p>
        </p:txBody>
      </p:sp>
      <p:sp>
        <p:nvSpPr>
          <p:cNvPr id="7" name="Slide Number Placeholder 6">
            <a:extLst>
              <a:ext uri="{FF2B5EF4-FFF2-40B4-BE49-F238E27FC236}">
                <a16:creationId xmlns:a16="http://schemas.microsoft.com/office/drawing/2014/main" id="{9DA06F6A-9684-A787-2545-6D87BBB99118}"/>
              </a:ext>
            </a:extLst>
          </p:cNvPr>
          <p:cNvSpPr>
            <a:spLocks noGrp="1"/>
          </p:cNvSpPr>
          <p:nvPr>
            <p:ph type="sldNum" sz="quarter" idx="12"/>
          </p:nvPr>
        </p:nvSpPr>
        <p:spPr/>
        <p:txBody>
          <a:bodyPr/>
          <a:lstStyle/>
          <a:p>
            <a:fld id="{E23A660C-4BA6-8146-88A2-8F54BEB04FB8}" type="slidenum">
              <a:rPr lang="en-US" smtClean="0"/>
              <a:t>29</a:t>
            </a:fld>
            <a:endParaRPr lang="en-US" dirty="0"/>
          </a:p>
        </p:txBody>
      </p:sp>
    </p:spTree>
    <p:extLst>
      <p:ext uri="{BB962C8B-B14F-4D97-AF65-F5344CB8AC3E}">
        <p14:creationId xmlns:p14="http://schemas.microsoft.com/office/powerpoint/2010/main" val="3611698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504131-9365-5234-5277-19608E8E6473}"/>
            </a:ext>
          </a:extLst>
        </p:cNvPr>
        <p:cNvGrpSpPr/>
        <p:nvPr/>
      </p:nvGrpSpPr>
      <p:grpSpPr>
        <a:xfrm>
          <a:off x="0" y="0"/>
          <a:ext cx="0" cy="0"/>
          <a:chOff x="0" y="0"/>
          <a:chExt cx="0" cy="0"/>
        </a:xfrm>
      </p:grpSpPr>
      <p:sp>
        <p:nvSpPr>
          <p:cNvPr id="4" name="사각형: 둥근 모서리 145">
            <a:extLst>
              <a:ext uri="{FF2B5EF4-FFF2-40B4-BE49-F238E27FC236}">
                <a16:creationId xmlns:a16="http://schemas.microsoft.com/office/drawing/2014/main" id="{25BDF6BF-CCC9-71B8-F62F-51AF4E9F7F23}"/>
              </a:ext>
            </a:extLst>
          </p:cNvPr>
          <p:cNvSpPr/>
          <p:nvPr/>
        </p:nvSpPr>
        <p:spPr>
          <a:xfrm rot="16200000">
            <a:off x="1907480" y="1922238"/>
            <a:ext cx="2662294" cy="3143140"/>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i="1">
              <a:solidFill>
                <a:schemeClr val="tx1"/>
              </a:solidFill>
              <a:cs typeface="Arial" panose="020B0604020202020204" pitchFamily="34" charset="0"/>
            </a:endParaRPr>
          </a:p>
        </p:txBody>
      </p:sp>
      <p:sp>
        <p:nvSpPr>
          <p:cNvPr id="5" name="직사각형 6">
            <a:extLst>
              <a:ext uri="{FF2B5EF4-FFF2-40B4-BE49-F238E27FC236}">
                <a16:creationId xmlns:a16="http://schemas.microsoft.com/office/drawing/2014/main" id="{A3259240-6157-FADA-4A4C-BF958E5566B8}"/>
              </a:ext>
            </a:extLst>
          </p:cNvPr>
          <p:cNvSpPr/>
          <p:nvPr/>
        </p:nvSpPr>
        <p:spPr>
          <a:xfrm>
            <a:off x="1765844" y="2215395"/>
            <a:ext cx="2973424" cy="2571232"/>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cs typeface="Arial" panose="020B0604020202020204" pitchFamily="34" charset="0"/>
            </a:endParaRPr>
          </a:p>
        </p:txBody>
      </p:sp>
      <p:pic>
        <p:nvPicPr>
          <p:cNvPr id="10" name="Picture 8" descr="Cpu - Free computer icons">
            <a:extLst>
              <a:ext uri="{FF2B5EF4-FFF2-40B4-BE49-F238E27FC236}">
                <a16:creationId xmlns:a16="http://schemas.microsoft.com/office/drawing/2014/main" id="{292D9709-ED7A-074B-F385-78808257BB5B}"/>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09869" y="2640717"/>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8" descr="Cpu - Free computer icons">
            <a:extLst>
              <a:ext uri="{FF2B5EF4-FFF2-40B4-BE49-F238E27FC236}">
                <a16:creationId xmlns:a16="http://schemas.microsoft.com/office/drawing/2014/main" id="{87C41407-0DFD-8C2F-058C-C3C2B5A0F52F}"/>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33730" y="2640717"/>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8" descr="Cpu - Free computer icons">
            <a:extLst>
              <a:ext uri="{FF2B5EF4-FFF2-40B4-BE49-F238E27FC236}">
                <a16:creationId xmlns:a16="http://schemas.microsoft.com/office/drawing/2014/main" id="{FD224B89-90E1-6DB6-1B3F-63602297746E}"/>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46077" y="2640717"/>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descr="Cpu - Free computer icons">
            <a:extLst>
              <a:ext uri="{FF2B5EF4-FFF2-40B4-BE49-F238E27FC236}">
                <a16:creationId xmlns:a16="http://schemas.microsoft.com/office/drawing/2014/main" id="{F429CF6E-41B9-899E-7963-8934D213D545}"/>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02827" y="2643011"/>
            <a:ext cx="868680" cy="86868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898E623-EFDE-6FB6-B819-1DE48DD4918F}"/>
              </a:ext>
            </a:extLst>
          </p:cNvPr>
          <p:cNvSpPr>
            <a:spLocks noGrp="1"/>
          </p:cNvSpPr>
          <p:nvPr>
            <p:ph type="title"/>
          </p:nvPr>
        </p:nvSpPr>
        <p:spPr/>
        <p:txBody>
          <a:bodyPr/>
          <a:lstStyle/>
          <a:p>
            <a:r>
              <a:rPr lang="en-US" dirty="0">
                <a:cs typeface="Arial" panose="020B0604020202020204" pitchFamily="34" charset="0"/>
              </a:rPr>
              <a:t>Faster Inter-host Network</a:t>
            </a:r>
          </a:p>
        </p:txBody>
      </p:sp>
      <p:sp>
        <p:nvSpPr>
          <p:cNvPr id="7" name="직사각형 61">
            <a:extLst>
              <a:ext uri="{FF2B5EF4-FFF2-40B4-BE49-F238E27FC236}">
                <a16:creationId xmlns:a16="http://schemas.microsoft.com/office/drawing/2014/main" id="{E5F8E833-F342-A63E-B417-FB3825356B36}"/>
              </a:ext>
            </a:extLst>
          </p:cNvPr>
          <p:cNvSpPr/>
          <p:nvPr/>
        </p:nvSpPr>
        <p:spPr>
          <a:xfrm>
            <a:off x="1832634" y="2308531"/>
            <a:ext cx="2426917" cy="2389353"/>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tx1"/>
              </a:solidFill>
              <a:cs typeface="Arial" panose="020B0604020202020204" pitchFamily="34" charset="0"/>
            </a:endParaRPr>
          </a:p>
        </p:txBody>
      </p:sp>
      <p:sp>
        <p:nvSpPr>
          <p:cNvPr id="18" name="TextBox 17">
            <a:extLst>
              <a:ext uri="{FF2B5EF4-FFF2-40B4-BE49-F238E27FC236}">
                <a16:creationId xmlns:a16="http://schemas.microsoft.com/office/drawing/2014/main" id="{BEA0D56E-38AE-12DD-F58E-9642FC74A2C4}"/>
              </a:ext>
            </a:extLst>
          </p:cNvPr>
          <p:cNvSpPr txBox="1"/>
          <p:nvPr/>
        </p:nvSpPr>
        <p:spPr>
          <a:xfrm>
            <a:off x="2302661" y="2309124"/>
            <a:ext cx="1503800" cy="338554"/>
          </a:xfrm>
          <a:prstGeom prst="rect">
            <a:avLst/>
          </a:prstGeom>
          <a:noFill/>
        </p:spPr>
        <p:txBody>
          <a:bodyPr wrap="square">
            <a:spAutoFit/>
          </a:bodyPr>
          <a:lstStyle/>
          <a:p>
            <a:pPr algn="ctr"/>
            <a:r>
              <a:rPr lang="en-US" altLang="ko-KR" sz="1600" dirty="0">
                <a:cs typeface="Arial" panose="020B0604020202020204" pitchFamily="34" charset="0"/>
              </a:rPr>
              <a:t>Cores</a:t>
            </a:r>
            <a:endParaRPr lang="ko-KR" altLang="en-US" sz="1600" dirty="0">
              <a:cs typeface="Arial" panose="020B0604020202020204" pitchFamily="34" charset="0"/>
            </a:endParaRPr>
          </a:p>
        </p:txBody>
      </p:sp>
      <p:sp>
        <p:nvSpPr>
          <p:cNvPr id="20" name="Rectangle 19">
            <a:extLst>
              <a:ext uri="{FF2B5EF4-FFF2-40B4-BE49-F238E27FC236}">
                <a16:creationId xmlns:a16="http://schemas.microsoft.com/office/drawing/2014/main" id="{55B4D042-8607-6764-6273-CB47BE65267A}"/>
              </a:ext>
            </a:extLst>
          </p:cNvPr>
          <p:cNvSpPr/>
          <p:nvPr/>
        </p:nvSpPr>
        <p:spPr>
          <a:xfrm>
            <a:off x="4346898" y="2308534"/>
            <a:ext cx="312447" cy="2389353"/>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dirty="0">
              <a:solidFill>
                <a:schemeClr val="tx1"/>
              </a:solidFill>
              <a:cs typeface="Arial" panose="020B0604020202020204" pitchFamily="34" charset="0"/>
            </a:endParaRPr>
          </a:p>
        </p:txBody>
      </p:sp>
      <p:sp>
        <p:nvSpPr>
          <p:cNvPr id="41" name="TextBox 40">
            <a:extLst>
              <a:ext uri="{FF2B5EF4-FFF2-40B4-BE49-F238E27FC236}">
                <a16:creationId xmlns:a16="http://schemas.microsoft.com/office/drawing/2014/main" id="{587E5E4B-7152-8997-1FB2-C003EDB0DD4D}"/>
              </a:ext>
            </a:extLst>
          </p:cNvPr>
          <p:cNvSpPr txBox="1"/>
          <p:nvPr/>
        </p:nvSpPr>
        <p:spPr>
          <a:xfrm rot="16200000">
            <a:off x="3494875" y="3363874"/>
            <a:ext cx="1992098" cy="338554"/>
          </a:xfrm>
          <a:prstGeom prst="rect">
            <a:avLst/>
          </a:prstGeom>
          <a:noFill/>
        </p:spPr>
        <p:txBody>
          <a:bodyPr wrap="square">
            <a:spAutoFit/>
          </a:bodyPr>
          <a:lstStyle/>
          <a:p>
            <a:pPr algn="ctr"/>
            <a:r>
              <a:rPr lang="en-US" altLang="ko-KR" sz="1600" dirty="0">
                <a:cs typeface="Arial" panose="020B0604020202020204" pitchFamily="34" charset="0"/>
              </a:rPr>
              <a:t>PCIe Root Complex</a:t>
            </a:r>
            <a:endParaRPr lang="ko-KR" altLang="en-US" sz="1600" dirty="0">
              <a:cs typeface="Arial" panose="020B0604020202020204" pitchFamily="34" charset="0"/>
            </a:endParaRPr>
          </a:p>
        </p:txBody>
      </p:sp>
      <p:cxnSp>
        <p:nvCxnSpPr>
          <p:cNvPr id="111" name="Straight Connector 110">
            <a:extLst>
              <a:ext uri="{FF2B5EF4-FFF2-40B4-BE49-F238E27FC236}">
                <a16:creationId xmlns:a16="http://schemas.microsoft.com/office/drawing/2014/main" id="{C869CF36-2E0F-25EE-C0E0-D7AD82219081}"/>
              </a:ext>
            </a:extLst>
          </p:cNvPr>
          <p:cNvCxnSpPr>
            <a:cxnSpLocks/>
          </p:cNvCxnSpPr>
          <p:nvPr/>
        </p:nvCxnSpPr>
        <p:spPr>
          <a:xfrm>
            <a:off x="5670122" y="3463946"/>
            <a:ext cx="2497833" cy="0"/>
          </a:xfrm>
          <a:prstGeom prst="line">
            <a:avLst/>
          </a:prstGeom>
          <a:ln w="381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sp>
        <p:nvSpPr>
          <p:cNvPr id="120" name="Rectangle 119">
            <a:extLst>
              <a:ext uri="{FF2B5EF4-FFF2-40B4-BE49-F238E27FC236}">
                <a16:creationId xmlns:a16="http://schemas.microsoft.com/office/drawing/2014/main" id="{20B2C94B-52EA-59AF-952F-1C829CC97ED0}"/>
              </a:ext>
            </a:extLst>
          </p:cNvPr>
          <p:cNvSpPr/>
          <p:nvPr/>
        </p:nvSpPr>
        <p:spPr>
          <a:xfrm>
            <a:off x="8289005" y="3012162"/>
            <a:ext cx="1907215" cy="803212"/>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cs typeface="Arial" panose="020B0604020202020204" pitchFamily="34" charset="0"/>
              </a:rPr>
              <a:t>Clients</a:t>
            </a:r>
          </a:p>
        </p:txBody>
      </p:sp>
      <p:sp>
        <p:nvSpPr>
          <p:cNvPr id="121" name="Rectangle 120">
            <a:extLst>
              <a:ext uri="{FF2B5EF4-FFF2-40B4-BE49-F238E27FC236}">
                <a16:creationId xmlns:a16="http://schemas.microsoft.com/office/drawing/2014/main" id="{53592B62-F2CC-575A-8E64-48A93493226A}"/>
              </a:ext>
            </a:extLst>
          </p:cNvPr>
          <p:cNvSpPr/>
          <p:nvPr/>
        </p:nvSpPr>
        <p:spPr>
          <a:xfrm>
            <a:off x="8441405" y="3164562"/>
            <a:ext cx="1907215" cy="803212"/>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cs typeface="Arial" panose="020B0604020202020204" pitchFamily="34" charset="0"/>
              </a:rPr>
              <a:t>Clients</a:t>
            </a:r>
          </a:p>
        </p:txBody>
      </p:sp>
      <p:sp>
        <p:nvSpPr>
          <p:cNvPr id="122" name="Rectangle 121">
            <a:extLst>
              <a:ext uri="{FF2B5EF4-FFF2-40B4-BE49-F238E27FC236}">
                <a16:creationId xmlns:a16="http://schemas.microsoft.com/office/drawing/2014/main" id="{3F71BC13-1964-5FD8-5FD3-44A27095A829}"/>
              </a:ext>
            </a:extLst>
          </p:cNvPr>
          <p:cNvSpPr/>
          <p:nvPr/>
        </p:nvSpPr>
        <p:spPr>
          <a:xfrm>
            <a:off x="8593805" y="3316962"/>
            <a:ext cx="1907215" cy="803212"/>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solidFill>
                  <a:schemeClr val="tx1"/>
                </a:solidFill>
                <a:cs typeface="Arial" panose="020B0604020202020204" pitchFamily="34" charset="0"/>
              </a:rPr>
              <a:t>Clients</a:t>
            </a:r>
          </a:p>
        </p:txBody>
      </p:sp>
      <p:pic>
        <p:nvPicPr>
          <p:cNvPr id="1030" name="Picture 6" descr="Network Interface Card - Free computer icons">
            <a:extLst>
              <a:ext uri="{FF2B5EF4-FFF2-40B4-BE49-F238E27FC236}">
                <a16:creationId xmlns:a16="http://schemas.microsoft.com/office/drawing/2014/main" id="{357E641A-12D7-F30E-A14B-CF62F48707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4384731" y="2694140"/>
            <a:ext cx="1503280" cy="1493399"/>
          </a:xfrm>
          <a:prstGeom prst="rect">
            <a:avLst/>
          </a:prstGeom>
          <a:noFill/>
          <a:extLst>
            <a:ext uri="{909E8E84-426E-40DD-AFC4-6F175D3DCCD1}">
              <a14:hiddenFill xmlns:a14="http://schemas.microsoft.com/office/drawing/2010/main">
                <a:solidFill>
                  <a:srgbClr val="FFFFFF"/>
                </a:solidFill>
              </a14:hiddenFill>
            </a:ext>
          </a:extLst>
        </p:spPr>
      </p:pic>
      <p:sp>
        <p:nvSpPr>
          <p:cNvPr id="127" name="TextBox 126">
            <a:extLst>
              <a:ext uri="{FF2B5EF4-FFF2-40B4-BE49-F238E27FC236}">
                <a16:creationId xmlns:a16="http://schemas.microsoft.com/office/drawing/2014/main" id="{210D2A32-8166-E647-7B72-83ED53A2B15B}"/>
              </a:ext>
            </a:extLst>
          </p:cNvPr>
          <p:cNvSpPr txBox="1"/>
          <p:nvPr/>
        </p:nvSpPr>
        <p:spPr>
          <a:xfrm>
            <a:off x="6076588" y="2933729"/>
            <a:ext cx="1810112" cy="461665"/>
          </a:xfrm>
          <a:prstGeom prst="rect">
            <a:avLst/>
          </a:prstGeom>
          <a:noFill/>
        </p:spPr>
        <p:txBody>
          <a:bodyPr wrap="square" rtlCol="0">
            <a:spAutoFit/>
          </a:bodyPr>
          <a:lstStyle/>
          <a:p>
            <a:r>
              <a:rPr lang="en-US" sz="2400" dirty="0">
                <a:cs typeface="Arial" panose="020B0604020202020204" pitchFamily="34" charset="0"/>
              </a:rPr>
              <a:t>&gt;100 Gbps</a:t>
            </a:r>
          </a:p>
        </p:txBody>
      </p:sp>
      <p:pic>
        <p:nvPicPr>
          <p:cNvPr id="2056" name="Picture 8" descr="Cpu - Free computer icons">
            <a:extLst>
              <a:ext uri="{FF2B5EF4-FFF2-40B4-BE49-F238E27FC236}">
                <a16:creationId xmlns:a16="http://schemas.microsoft.com/office/drawing/2014/main" id="{3A91320B-F384-8237-33F4-523EACCA2603}"/>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02993" y="2643011"/>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8" descr="Cpu - Free computer icons">
            <a:extLst>
              <a:ext uri="{FF2B5EF4-FFF2-40B4-BE49-F238E27FC236}">
                <a16:creationId xmlns:a16="http://schemas.microsoft.com/office/drawing/2014/main" id="{79E49D2F-855C-C734-6EDC-FE0CD901A8CA}"/>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26854" y="2643011"/>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8" descr="Cpu - Free computer icons">
            <a:extLst>
              <a:ext uri="{FF2B5EF4-FFF2-40B4-BE49-F238E27FC236}">
                <a16:creationId xmlns:a16="http://schemas.microsoft.com/office/drawing/2014/main" id="{BF3906C0-33E0-5057-E406-426B3B278549}"/>
              </a:ext>
            </a:extLst>
          </p:cNvPr>
          <p:cNvPicPr>
            <a:picLocks noChangeAspect="1" noChangeArrowheads="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39201" y="2643011"/>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8" descr="Cpu - Free computer icons">
            <a:extLst>
              <a:ext uri="{FF2B5EF4-FFF2-40B4-BE49-F238E27FC236}">
                <a16:creationId xmlns:a16="http://schemas.microsoft.com/office/drawing/2014/main" id="{9006C7F4-A8E2-8EE3-CE52-849591B73BAD}"/>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09883" y="3587231"/>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8" descr="Cpu - Free computer icons">
            <a:extLst>
              <a:ext uri="{FF2B5EF4-FFF2-40B4-BE49-F238E27FC236}">
                <a16:creationId xmlns:a16="http://schemas.microsoft.com/office/drawing/2014/main" id="{B11A1D37-1BD6-E7BF-8EAF-C257858D4BE2}"/>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33744" y="3587231"/>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8" descr="Cpu - Free computer icons">
            <a:extLst>
              <a:ext uri="{FF2B5EF4-FFF2-40B4-BE49-F238E27FC236}">
                <a16:creationId xmlns:a16="http://schemas.microsoft.com/office/drawing/2014/main" id="{1D4B5596-D58F-346F-95A5-3E0CD9D1F249}"/>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46091" y="3587231"/>
            <a:ext cx="868680" cy="868680"/>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a:extLst>
              <a:ext uri="{FF2B5EF4-FFF2-40B4-BE49-F238E27FC236}">
                <a16:creationId xmlns:a16="http://schemas.microsoft.com/office/drawing/2014/main" id="{AC18E534-368F-8D79-6242-17E9660FEC63}"/>
              </a:ext>
            </a:extLst>
          </p:cNvPr>
          <p:cNvSpPr txBox="1"/>
          <p:nvPr/>
        </p:nvSpPr>
        <p:spPr>
          <a:xfrm>
            <a:off x="6004121" y="3479468"/>
            <a:ext cx="2253303" cy="830997"/>
          </a:xfrm>
          <a:prstGeom prst="rect">
            <a:avLst/>
          </a:prstGeom>
          <a:noFill/>
        </p:spPr>
        <p:txBody>
          <a:bodyPr wrap="square" rtlCol="0">
            <a:spAutoFit/>
          </a:bodyPr>
          <a:lstStyle/>
          <a:p>
            <a:r>
              <a:rPr lang="en-US" sz="2400" dirty="0">
                <a:cs typeface="Arial" panose="020B0604020202020204" pitchFamily="34" charset="0"/>
              </a:rPr>
              <a:t>400/800 Gbps</a:t>
            </a:r>
          </a:p>
          <a:p>
            <a:r>
              <a:rPr lang="en-US" sz="2400" dirty="0">
                <a:cs typeface="Arial" panose="020B0604020202020204" pitchFamily="34" charset="0"/>
              </a:rPr>
              <a:t>incoming…</a:t>
            </a:r>
          </a:p>
        </p:txBody>
      </p:sp>
      <p:sp>
        <p:nvSpPr>
          <p:cNvPr id="34" name="Slide Number Placeholder 33">
            <a:extLst>
              <a:ext uri="{FF2B5EF4-FFF2-40B4-BE49-F238E27FC236}">
                <a16:creationId xmlns:a16="http://schemas.microsoft.com/office/drawing/2014/main" id="{C8B9E927-7C6E-EE33-9C54-C2A3CFF6E6EE}"/>
              </a:ext>
            </a:extLst>
          </p:cNvPr>
          <p:cNvSpPr>
            <a:spLocks noGrp="1"/>
          </p:cNvSpPr>
          <p:nvPr>
            <p:ph type="sldNum" sz="quarter" idx="12"/>
          </p:nvPr>
        </p:nvSpPr>
        <p:spPr/>
        <p:txBody>
          <a:bodyPr/>
          <a:lstStyle/>
          <a:p>
            <a:fld id="{E23A660C-4BA6-8146-88A2-8F54BEB04FB8}" type="slidenum">
              <a:rPr lang="en-US" smtClean="0"/>
              <a:t>3</a:t>
            </a:fld>
            <a:endParaRPr lang="en-US" dirty="0"/>
          </a:p>
        </p:txBody>
      </p:sp>
    </p:spTree>
    <p:extLst>
      <p:ext uri="{BB962C8B-B14F-4D97-AF65-F5344CB8AC3E}">
        <p14:creationId xmlns:p14="http://schemas.microsoft.com/office/powerpoint/2010/main" val="2619239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E1897F6-B9C6-848D-1B83-9FDE918A2A2B}"/>
              </a:ext>
            </a:extLst>
          </p:cNvPr>
          <p:cNvSpPr>
            <a:spLocks noGrp="1"/>
          </p:cNvSpPr>
          <p:nvPr>
            <p:ph type="sldNum" sz="quarter" idx="12"/>
          </p:nvPr>
        </p:nvSpPr>
        <p:spPr/>
        <p:txBody>
          <a:bodyPr/>
          <a:lstStyle/>
          <a:p>
            <a:fld id="{E23A660C-4BA6-8146-88A2-8F54BEB04FB8}" type="slidenum">
              <a:rPr lang="en-US" smtClean="0"/>
              <a:t>30</a:t>
            </a:fld>
            <a:endParaRPr lang="en-US" dirty="0"/>
          </a:p>
        </p:txBody>
      </p:sp>
      <p:sp>
        <p:nvSpPr>
          <p:cNvPr id="5" name="Rectangle 4">
            <a:extLst>
              <a:ext uri="{FF2B5EF4-FFF2-40B4-BE49-F238E27FC236}">
                <a16:creationId xmlns:a16="http://schemas.microsoft.com/office/drawing/2014/main" id="{A3AD5C1D-B107-03F2-D07D-0358C68B6F90}"/>
              </a:ext>
            </a:extLst>
          </p:cNvPr>
          <p:cNvSpPr/>
          <p:nvPr/>
        </p:nvSpPr>
        <p:spPr>
          <a:xfrm>
            <a:off x="0" y="2256832"/>
            <a:ext cx="12192000" cy="2035768"/>
          </a:xfrm>
          <a:prstGeom prst="rect">
            <a:avLst/>
          </a:prstGeom>
          <a:solidFill>
            <a:srgbClr val="156082">
              <a:alpha val="8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rPr>
              <a:t>Please check out our paper for more evaluation results as well as DLB performance analysis and guidelines!</a:t>
            </a:r>
          </a:p>
        </p:txBody>
      </p:sp>
    </p:spTree>
    <p:extLst>
      <p:ext uri="{BB962C8B-B14F-4D97-AF65-F5344CB8AC3E}">
        <p14:creationId xmlns:p14="http://schemas.microsoft.com/office/powerpoint/2010/main" val="1260045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CFC91E-566A-41D1-B932-C4C5DD044D06}"/>
              </a:ext>
            </a:extLst>
          </p:cNvPr>
          <p:cNvSpPr>
            <a:spLocks noGrp="1"/>
          </p:cNvSpPr>
          <p:nvPr>
            <p:ph type="title"/>
          </p:nvPr>
        </p:nvSpPr>
        <p:spPr>
          <a:xfrm>
            <a:off x="643467" y="321734"/>
            <a:ext cx="10905066" cy="1135737"/>
          </a:xfrm>
        </p:spPr>
        <p:txBody>
          <a:bodyPr>
            <a:normAutofit/>
          </a:bodyPr>
          <a:lstStyle/>
          <a:p>
            <a:r>
              <a:rPr lang="en-US" altLang="zh-CN" dirty="0"/>
              <a:t>Summary</a:t>
            </a:r>
            <a:endParaRPr lang="zh-CN" altLang="en-US" dirty="0"/>
          </a:p>
        </p:txBody>
      </p:sp>
      <p:sp>
        <p:nvSpPr>
          <p:cNvPr id="4" name="内容占位符 2">
            <a:extLst>
              <a:ext uri="{FF2B5EF4-FFF2-40B4-BE49-F238E27FC236}">
                <a16:creationId xmlns:a16="http://schemas.microsoft.com/office/drawing/2014/main" id="{A33FCE3D-65C6-63FE-9A6E-DE98234A8A68}"/>
              </a:ext>
            </a:extLst>
          </p:cNvPr>
          <p:cNvSpPr>
            <a:spLocks noGrp="1"/>
          </p:cNvSpPr>
          <p:nvPr>
            <p:ph idx="1"/>
          </p:nvPr>
        </p:nvSpPr>
        <p:spPr>
          <a:xfrm>
            <a:off x="643466" y="1457471"/>
            <a:ext cx="11071013" cy="4143229"/>
          </a:xfrm>
        </p:spPr>
        <p:txBody>
          <a:bodyPr>
            <a:normAutofit/>
          </a:bodyPr>
          <a:lstStyle/>
          <a:p>
            <a:r>
              <a:rPr lang="en-US" altLang="zh-CN" dirty="0">
                <a:cs typeface="Times New Roman" panose="02020603050405020304" pitchFamily="18" charset="0"/>
              </a:rPr>
              <a:t>DLB provides significant load-balancing performance.</a:t>
            </a:r>
          </a:p>
          <a:p>
            <a:r>
              <a:rPr lang="en-US" altLang="zh-CN" dirty="0" err="1">
                <a:cs typeface="Times New Roman" panose="02020603050405020304" pitchFamily="18" charset="0"/>
              </a:rPr>
              <a:t>AccDirect’s</a:t>
            </a:r>
            <a:r>
              <a:rPr lang="en-US" altLang="zh-CN" dirty="0">
                <a:cs typeface="Times New Roman" panose="02020603050405020304" pitchFamily="18" charset="0"/>
              </a:rPr>
              <a:t> direct communication path between on-chip and off-chip accelerators further reduce the host CPU consumption.</a:t>
            </a:r>
          </a:p>
          <a:p>
            <a:r>
              <a:rPr lang="en-US" altLang="zh-CN" dirty="0">
                <a:cs typeface="Times New Roman" panose="02020603050405020304" pitchFamily="18" charset="0"/>
              </a:rPr>
              <a:t>10% system power saving, 50% higher SLO-constrained throughput than its existing host CPU-based usage.</a:t>
            </a:r>
          </a:p>
          <a:p>
            <a:r>
              <a:rPr lang="en-US" altLang="zh-CN" dirty="0">
                <a:cs typeface="Times New Roman" panose="02020603050405020304" pitchFamily="18" charset="0"/>
              </a:rPr>
              <a:t>Everything is open-source: </a:t>
            </a:r>
            <a:br>
              <a:rPr lang="en-US" altLang="zh-CN" dirty="0">
                <a:cs typeface="Times New Roman" panose="02020603050405020304" pitchFamily="18" charset="0"/>
              </a:rPr>
            </a:br>
            <a:r>
              <a:rPr lang="en-US" altLang="zh-CN" dirty="0">
                <a:cs typeface="Times New Roman" panose="02020603050405020304" pitchFamily="18" charset="0"/>
                <a:hlinkClick r:id="rId3"/>
              </a:rPr>
              <a:t>https://github.com/ece-fast-lab/ISCA-2025-DLB</a:t>
            </a:r>
            <a:r>
              <a:rPr lang="en-US" altLang="zh-CN" dirty="0">
                <a:cs typeface="Times New Roman" panose="02020603050405020304" pitchFamily="18" charset="0"/>
              </a:rPr>
              <a:t> </a:t>
            </a:r>
          </a:p>
          <a:p>
            <a:endParaRPr lang="en-US" altLang="zh-CN" dirty="0">
              <a:cs typeface="Times New Roman" panose="02020603050405020304" pitchFamily="18" charset="0"/>
            </a:endParaRPr>
          </a:p>
          <a:p>
            <a:endParaRPr lang="en-US" altLang="zh-CN" dirty="0">
              <a:cs typeface="Times New Roman" panose="02020603050405020304" pitchFamily="18" charset="0"/>
            </a:endParaRPr>
          </a:p>
        </p:txBody>
      </p:sp>
      <p:sp>
        <p:nvSpPr>
          <p:cNvPr id="3" name="Slide Number Placeholder 2">
            <a:extLst>
              <a:ext uri="{FF2B5EF4-FFF2-40B4-BE49-F238E27FC236}">
                <a16:creationId xmlns:a16="http://schemas.microsoft.com/office/drawing/2014/main" id="{AC4E99E8-6A90-509A-55E0-751049745120}"/>
              </a:ext>
            </a:extLst>
          </p:cNvPr>
          <p:cNvSpPr>
            <a:spLocks noGrp="1"/>
          </p:cNvSpPr>
          <p:nvPr>
            <p:ph type="sldNum" sz="quarter" idx="12"/>
          </p:nvPr>
        </p:nvSpPr>
        <p:spPr/>
        <p:txBody>
          <a:bodyPr/>
          <a:lstStyle/>
          <a:p>
            <a:fld id="{F21761D0-DA15-4F72-8A44-52F375683A5F}" type="slidenum">
              <a:rPr lang="zh-CN" altLang="en-US" smtClean="0">
                <a:latin typeface="Aptos" panose="020B0004020202020204" pitchFamily="34" charset="0"/>
              </a:rPr>
              <a:t>31</a:t>
            </a:fld>
            <a:endParaRPr lang="zh-CN" altLang="en-US" dirty="0">
              <a:latin typeface="Aptos" panose="020B0004020202020204" pitchFamily="34" charset="0"/>
            </a:endParaRPr>
          </a:p>
        </p:txBody>
      </p:sp>
      <p:sp>
        <p:nvSpPr>
          <p:cNvPr id="6" name="文本框 5">
            <a:extLst>
              <a:ext uri="{FF2B5EF4-FFF2-40B4-BE49-F238E27FC236}">
                <a16:creationId xmlns:a16="http://schemas.microsoft.com/office/drawing/2014/main" id="{E2AB5B66-EE51-0619-4F72-12EEB8765B48}"/>
              </a:ext>
            </a:extLst>
          </p:cNvPr>
          <p:cNvSpPr txBox="1"/>
          <p:nvPr/>
        </p:nvSpPr>
        <p:spPr>
          <a:xfrm>
            <a:off x="806650" y="5959207"/>
            <a:ext cx="10578700" cy="523220"/>
          </a:xfrm>
          <a:prstGeom prst="rect">
            <a:avLst/>
          </a:prstGeom>
          <a:noFill/>
        </p:spPr>
        <p:txBody>
          <a:bodyPr wrap="square" rtlCol="0">
            <a:spAutoFit/>
          </a:bodyPr>
          <a:lstStyle/>
          <a:p>
            <a:pPr algn="ctr"/>
            <a:r>
              <a:rPr lang="en-US" altLang="zh-CN" sz="2800" b="1" dirty="0">
                <a:solidFill>
                  <a:srgbClr val="0070C0"/>
                </a:solidFill>
                <a:latin typeface="Aptos" panose="020B0004020202020204" pitchFamily="34" charset="0"/>
              </a:rPr>
              <a:t>Contact</a:t>
            </a:r>
            <a:r>
              <a:rPr lang="zh-CN" altLang="en-US" sz="2800" b="1" dirty="0">
                <a:solidFill>
                  <a:srgbClr val="0070C0"/>
                </a:solidFill>
                <a:latin typeface="Aptos" panose="020B0004020202020204" pitchFamily="34" charset="0"/>
              </a:rPr>
              <a:t>：</a:t>
            </a:r>
            <a:r>
              <a:rPr lang="en-US" altLang="zh-CN" sz="2800" b="1" dirty="0">
                <a:solidFill>
                  <a:srgbClr val="0070C0"/>
                </a:solidFill>
                <a:latin typeface="Aptos" panose="020B0004020202020204" pitchFamily="34" charset="0"/>
                <a:hlinkClick r:id="rId4"/>
              </a:rPr>
              <a:t>jiaqil6@illinois.edu</a:t>
            </a:r>
            <a:r>
              <a:rPr lang="en-US" altLang="zh-CN" sz="2800" b="1" dirty="0">
                <a:solidFill>
                  <a:srgbClr val="0070C0"/>
                </a:solidFill>
                <a:latin typeface="Aptos" panose="020B0004020202020204" pitchFamily="34" charset="0"/>
              </a:rPr>
              <a:t>, </a:t>
            </a:r>
            <a:r>
              <a:rPr lang="en-US" altLang="zh-CN" sz="2800" b="1" dirty="0">
                <a:solidFill>
                  <a:srgbClr val="0070C0"/>
                </a:solidFill>
                <a:latin typeface="Aptos" panose="020B0004020202020204" pitchFamily="34" charset="0"/>
                <a:hlinkClick r:id="rId5"/>
              </a:rPr>
              <a:t>yifanyuan@meta.com</a:t>
            </a:r>
            <a:endParaRPr lang="zh-CN" altLang="en-US" sz="2800" b="1" dirty="0">
              <a:solidFill>
                <a:srgbClr val="0070C0"/>
              </a:solidFill>
              <a:latin typeface="Aptos" panose="020B0004020202020204" pitchFamily="34" charset="0"/>
            </a:endParaRPr>
          </a:p>
        </p:txBody>
      </p:sp>
      <p:pic>
        <p:nvPicPr>
          <p:cNvPr id="5" name="Picture 6">
            <a:extLst>
              <a:ext uri="{FF2B5EF4-FFF2-40B4-BE49-F238E27FC236}">
                <a16:creationId xmlns:a16="http://schemas.microsoft.com/office/drawing/2014/main" id="{9688FCE9-9771-641B-18F3-6592B18691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09679" y="267964"/>
            <a:ext cx="914400" cy="90955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4B6DF181-18D8-3247-D142-7DC618E6D7D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813727" y="267964"/>
            <a:ext cx="914400" cy="90955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a:extLst>
              <a:ext uri="{FF2B5EF4-FFF2-40B4-BE49-F238E27FC236}">
                <a16:creationId xmlns:a16="http://schemas.microsoft.com/office/drawing/2014/main" id="{C2060068-E9C4-1B38-05AB-E1B398F8DD8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805631" y="267964"/>
            <a:ext cx="914400" cy="909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4361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8D339-7998-FE3B-EBD2-5B618EAD62DC}"/>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2E1CB2D2-B6B2-8FDB-4917-17F4C1242B2D}"/>
              </a:ext>
            </a:extLst>
          </p:cNvPr>
          <p:cNvSpPr>
            <a:spLocks noGrp="1"/>
          </p:cNvSpPr>
          <p:nvPr>
            <p:ph idx="1"/>
          </p:nvPr>
        </p:nvSpPr>
        <p:spPr/>
        <p:txBody>
          <a:bodyPr/>
          <a:lstStyle/>
          <a:p>
            <a:r>
              <a:rPr lang="en-US" dirty="0"/>
              <a:t>Supporting other inter-host network stacks with enhanced NIC.</a:t>
            </a:r>
          </a:p>
          <a:p>
            <a:pPr lvl="1"/>
            <a:r>
              <a:rPr lang="en-US" dirty="0"/>
              <a:t>Buffer addresses are provided by the host server.</a:t>
            </a:r>
          </a:p>
          <a:p>
            <a:pPr lvl="1"/>
            <a:r>
              <a:rPr lang="en-US" dirty="0"/>
              <a:t>Extract directly on NIC hardware.</a:t>
            </a:r>
          </a:p>
          <a:p>
            <a:endParaRPr lang="en-US" dirty="0"/>
          </a:p>
          <a:p>
            <a:r>
              <a:rPr lang="en-US" dirty="0" err="1"/>
              <a:t>AccDirect</a:t>
            </a:r>
            <a:r>
              <a:rPr lang="en-US" dirty="0"/>
              <a:t> can be used for cross-device load balancing and accelerator chaining in heterogeneous platforms.</a:t>
            </a:r>
          </a:p>
          <a:p>
            <a:pPr lvl="1"/>
            <a:r>
              <a:rPr lang="en-US" dirty="0"/>
              <a:t>An extended version of SNIC agent can orchestra workloads across accelerators.</a:t>
            </a:r>
          </a:p>
          <a:p>
            <a:pPr lvl="1"/>
            <a:r>
              <a:rPr lang="en-US" dirty="0"/>
              <a:t>RDMA-based </a:t>
            </a:r>
            <a:r>
              <a:rPr lang="en-US" dirty="0" err="1"/>
              <a:t>AccDirect</a:t>
            </a:r>
            <a:r>
              <a:rPr lang="en-US" dirty="0"/>
              <a:t> can also control remote accelerators.</a:t>
            </a:r>
          </a:p>
        </p:txBody>
      </p:sp>
      <p:sp>
        <p:nvSpPr>
          <p:cNvPr id="4" name="Slide Number Placeholder 3">
            <a:extLst>
              <a:ext uri="{FF2B5EF4-FFF2-40B4-BE49-F238E27FC236}">
                <a16:creationId xmlns:a16="http://schemas.microsoft.com/office/drawing/2014/main" id="{B84E0902-E352-5E0B-13C3-8A3EFB7FA87B}"/>
              </a:ext>
            </a:extLst>
          </p:cNvPr>
          <p:cNvSpPr>
            <a:spLocks noGrp="1"/>
          </p:cNvSpPr>
          <p:nvPr>
            <p:ph type="sldNum" sz="quarter" idx="12"/>
          </p:nvPr>
        </p:nvSpPr>
        <p:spPr/>
        <p:txBody>
          <a:bodyPr/>
          <a:lstStyle/>
          <a:p>
            <a:fld id="{E23A660C-4BA6-8146-88A2-8F54BEB04FB8}" type="slidenum">
              <a:rPr lang="en-US" smtClean="0"/>
              <a:t>32</a:t>
            </a:fld>
            <a:endParaRPr lang="en-US" dirty="0"/>
          </a:p>
        </p:txBody>
      </p:sp>
    </p:spTree>
    <p:extLst>
      <p:ext uri="{BB962C8B-B14F-4D97-AF65-F5344CB8AC3E}">
        <p14:creationId xmlns:p14="http://schemas.microsoft.com/office/powerpoint/2010/main" val="15827830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8F5CF-6F9B-1625-3B5C-47BCF28DC96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2A093B0-3BD3-D1B1-3B4E-F977D8C80F78}"/>
              </a:ext>
            </a:extLst>
          </p:cNvPr>
          <p:cNvSpPr>
            <a:spLocks noGrp="1"/>
          </p:cNvSpPr>
          <p:nvPr>
            <p:ph idx="1"/>
          </p:nvPr>
        </p:nvSpPr>
        <p:spPr/>
        <p:txBody>
          <a:bodyPr/>
          <a:lstStyle/>
          <a:p>
            <a:endParaRPr lang="en-US"/>
          </a:p>
        </p:txBody>
      </p:sp>
      <p:grpSp>
        <p:nvGrpSpPr>
          <p:cNvPr id="76" name="Group 75">
            <a:extLst>
              <a:ext uri="{FF2B5EF4-FFF2-40B4-BE49-F238E27FC236}">
                <a16:creationId xmlns:a16="http://schemas.microsoft.com/office/drawing/2014/main" id="{1BC4A6E5-4B6A-5400-35D4-C71B83F1C687}"/>
              </a:ext>
            </a:extLst>
          </p:cNvPr>
          <p:cNvGrpSpPr/>
          <p:nvPr/>
        </p:nvGrpSpPr>
        <p:grpSpPr>
          <a:xfrm>
            <a:off x="6237755" y="3077847"/>
            <a:ext cx="4175469" cy="3247408"/>
            <a:chOff x="6237755" y="3077847"/>
            <a:chExt cx="4175469" cy="3247408"/>
          </a:xfrm>
        </p:grpSpPr>
        <p:sp>
          <p:nvSpPr>
            <p:cNvPr id="4" name="직사각형 6">
              <a:extLst>
                <a:ext uri="{FF2B5EF4-FFF2-40B4-BE49-F238E27FC236}">
                  <a16:creationId xmlns:a16="http://schemas.microsoft.com/office/drawing/2014/main" id="{676E01A1-199E-B5D6-9016-85331677695D}"/>
                </a:ext>
              </a:extLst>
            </p:cNvPr>
            <p:cNvSpPr/>
            <p:nvPr/>
          </p:nvSpPr>
          <p:spPr>
            <a:xfrm>
              <a:off x="6237755" y="3111703"/>
              <a:ext cx="4175469" cy="3213552"/>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latin typeface="Arial" panose="020B0604020202020204" pitchFamily="34" charset="0"/>
                <a:cs typeface="Arial" panose="020B0604020202020204" pitchFamily="34" charset="0"/>
              </a:endParaRPr>
            </a:p>
          </p:txBody>
        </p:sp>
        <p:sp>
          <p:nvSpPr>
            <p:cNvPr id="5" name="직사각형 58">
              <a:extLst>
                <a:ext uri="{FF2B5EF4-FFF2-40B4-BE49-F238E27FC236}">
                  <a16:creationId xmlns:a16="http://schemas.microsoft.com/office/drawing/2014/main" id="{3BB81F61-8715-F626-605C-7C3A2F17253D}"/>
                </a:ext>
              </a:extLst>
            </p:cNvPr>
            <p:cNvSpPr/>
            <p:nvPr/>
          </p:nvSpPr>
          <p:spPr>
            <a:xfrm>
              <a:off x="6517782" y="5371434"/>
              <a:ext cx="3752738" cy="879401"/>
            </a:xfrm>
            <a:prstGeom prst="rect">
              <a:avLst/>
            </a:prstGeom>
            <a:solidFill>
              <a:schemeClr val="accent6">
                <a:lumMod val="60000"/>
                <a:lumOff val="4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latin typeface="Arial" panose="020B0604020202020204" pitchFamily="34" charset="0"/>
                <a:cs typeface="Arial" panose="020B0604020202020204" pitchFamily="34" charset="0"/>
              </a:endParaRPr>
            </a:p>
          </p:txBody>
        </p:sp>
        <p:sp>
          <p:nvSpPr>
            <p:cNvPr id="6" name="직사각형 61">
              <a:extLst>
                <a:ext uri="{FF2B5EF4-FFF2-40B4-BE49-F238E27FC236}">
                  <a16:creationId xmlns:a16="http://schemas.microsoft.com/office/drawing/2014/main" id="{4E798A4B-AD30-B324-F9CD-57D3BD35329A}"/>
                </a:ext>
              </a:extLst>
            </p:cNvPr>
            <p:cNvSpPr/>
            <p:nvPr/>
          </p:nvSpPr>
          <p:spPr>
            <a:xfrm>
              <a:off x="8334312" y="3169067"/>
              <a:ext cx="1935928" cy="1887295"/>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7" name="직사각형 60">
              <a:extLst>
                <a:ext uri="{FF2B5EF4-FFF2-40B4-BE49-F238E27FC236}">
                  <a16:creationId xmlns:a16="http://schemas.microsoft.com/office/drawing/2014/main" id="{7BA6154E-CD54-AC08-CA6F-7C55027EFABD}"/>
                </a:ext>
              </a:extLst>
            </p:cNvPr>
            <p:cNvSpPr/>
            <p:nvPr/>
          </p:nvSpPr>
          <p:spPr>
            <a:xfrm>
              <a:off x="6517779" y="3401857"/>
              <a:ext cx="1744126" cy="1588167"/>
            </a:xfrm>
            <a:prstGeom prst="rect">
              <a:avLst/>
            </a:prstGeom>
            <a:solidFill>
              <a:srgbClr val="F0C2A3"/>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tx1"/>
                </a:solidFill>
                <a:latin typeface="Arial" panose="020B0604020202020204" pitchFamily="34" charset="0"/>
                <a:cs typeface="Arial" panose="020B0604020202020204" pitchFamily="34" charset="0"/>
              </a:endParaRPr>
            </a:p>
          </p:txBody>
        </p:sp>
        <p:sp>
          <p:nvSpPr>
            <p:cNvPr id="8" name="직사각형 8">
              <a:extLst>
                <a:ext uri="{FF2B5EF4-FFF2-40B4-BE49-F238E27FC236}">
                  <a16:creationId xmlns:a16="http://schemas.microsoft.com/office/drawing/2014/main" id="{5469B6F0-C2D5-AFAB-3442-2D1BB0192130}"/>
                </a:ext>
              </a:extLst>
            </p:cNvPr>
            <p:cNvSpPr/>
            <p:nvPr/>
          </p:nvSpPr>
          <p:spPr>
            <a:xfrm>
              <a:off x="8395144" y="4118494"/>
              <a:ext cx="1822917" cy="871534"/>
            </a:xfrm>
            <a:prstGeom prst="rect">
              <a:avLst/>
            </a:prstGeom>
            <a:solidFill>
              <a:schemeClr val="accent4">
                <a:lumMod val="40000"/>
                <a:lumOff val="60000"/>
              </a:schemeClr>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tx1"/>
                </a:solidFill>
                <a:latin typeface="Arial" panose="020B0604020202020204" pitchFamily="34" charset="0"/>
                <a:cs typeface="Arial" panose="020B0604020202020204" pitchFamily="34" charset="0"/>
              </a:endParaRPr>
            </a:p>
          </p:txBody>
        </p:sp>
        <p:grpSp>
          <p:nvGrpSpPr>
            <p:cNvPr id="9" name="그룹 206">
              <a:extLst>
                <a:ext uri="{FF2B5EF4-FFF2-40B4-BE49-F238E27FC236}">
                  <a16:creationId xmlns:a16="http://schemas.microsoft.com/office/drawing/2014/main" id="{72D504A9-3219-2D02-E86E-73304C25C83D}"/>
                </a:ext>
              </a:extLst>
            </p:cNvPr>
            <p:cNvGrpSpPr/>
            <p:nvPr/>
          </p:nvGrpSpPr>
          <p:grpSpPr>
            <a:xfrm>
              <a:off x="8401774" y="3416998"/>
              <a:ext cx="1811822" cy="652245"/>
              <a:chOff x="4833568" y="264856"/>
              <a:chExt cx="1369112" cy="580189"/>
            </a:xfrm>
          </p:grpSpPr>
          <p:sp>
            <p:nvSpPr>
              <p:cNvPr id="10" name="직사각형 80">
                <a:extLst>
                  <a:ext uri="{FF2B5EF4-FFF2-40B4-BE49-F238E27FC236}">
                    <a16:creationId xmlns:a16="http://schemas.microsoft.com/office/drawing/2014/main" id="{5034259D-ACB3-FE9A-17E9-9470B4547423}"/>
                  </a:ext>
                </a:extLst>
              </p:cNvPr>
              <p:cNvSpPr/>
              <p:nvPr/>
            </p:nvSpPr>
            <p:spPr>
              <a:xfrm>
                <a:off x="4833568"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1" name="직사각형 85">
                <a:extLst>
                  <a:ext uri="{FF2B5EF4-FFF2-40B4-BE49-F238E27FC236}">
                    <a16:creationId xmlns:a16="http://schemas.microsoft.com/office/drawing/2014/main" id="{90B88011-745C-7117-B9A6-6F6FACEBF5E4}"/>
                  </a:ext>
                </a:extLst>
              </p:cNvPr>
              <p:cNvSpPr/>
              <p:nvPr/>
            </p:nvSpPr>
            <p:spPr>
              <a:xfrm>
                <a:off x="5193272"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2" name="직사각형 86">
                <a:extLst>
                  <a:ext uri="{FF2B5EF4-FFF2-40B4-BE49-F238E27FC236}">
                    <a16:creationId xmlns:a16="http://schemas.microsoft.com/office/drawing/2014/main" id="{7F5EB7E4-A3FC-5FBC-96A0-701EB2785347}"/>
                  </a:ext>
                </a:extLst>
              </p:cNvPr>
              <p:cNvSpPr/>
              <p:nvPr/>
            </p:nvSpPr>
            <p:spPr>
              <a:xfrm>
                <a:off x="5552977"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3" name="직사각형 88">
                <a:extLst>
                  <a:ext uri="{FF2B5EF4-FFF2-40B4-BE49-F238E27FC236}">
                    <a16:creationId xmlns:a16="http://schemas.microsoft.com/office/drawing/2014/main" id="{7ABBB67A-001A-6096-C4B2-87E5E01F5E6E}"/>
                  </a:ext>
                </a:extLst>
              </p:cNvPr>
              <p:cNvSpPr/>
              <p:nvPr/>
            </p:nvSpPr>
            <p:spPr>
              <a:xfrm>
                <a:off x="5912681"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4" name="직사각형 118">
                <a:extLst>
                  <a:ext uri="{FF2B5EF4-FFF2-40B4-BE49-F238E27FC236}">
                    <a16:creationId xmlns:a16="http://schemas.microsoft.com/office/drawing/2014/main" id="{749B26EC-0950-CD7A-7EB2-807B9FED23BE}"/>
                  </a:ext>
                </a:extLst>
              </p:cNvPr>
              <p:cNvSpPr/>
              <p:nvPr/>
            </p:nvSpPr>
            <p:spPr>
              <a:xfrm>
                <a:off x="4833568"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5" name="직사각형 131">
                <a:extLst>
                  <a:ext uri="{FF2B5EF4-FFF2-40B4-BE49-F238E27FC236}">
                    <a16:creationId xmlns:a16="http://schemas.microsoft.com/office/drawing/2014/main" id="{FB3E60B0-BB6F-B3AC-D91B-CAB5C2A0E7BD}"/>
                  </a:ext>
                </a:extLst>
              </p:cNvPr>
              <p:cNvSpPr/>
              <p:nvPr/>
            </p:nvSpPr>
            <p:spPr>
              <a:xfrm>
                <a:off x="5193272"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6" name="직사각형 132">
                <a:extLst>
                  <a:ext uri="{FF2B5EF4-FFF2-40B4-BE49-F238E27FC236}">
                    <a16:creationId xmlns:a16="http://schemas.microsoft.com/office/drawing/2014/main" id="{9D9E3C36-29DE-570C-2976-4216195D1EAE}"/>
                  </a:ext>
                </a:extLst>
              </p:cNvPr>
              <p:cNvSpPr/>
              <p:nvPr/>
            </p:nvSpPr>
            <p:spPr>
              <a:xfrm>
                <a:off x="5552977"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7" name="직사각형 135">
                <a:extLst>
                  <a:ext uri="{FF2B5EF4-FFF2-40B4-BE49-F238E27FC236}">
                    <a16:creationId xmlns:a16="http://schemas.microsoft.com/office/drawing/2014/main" id="{01F45DB3-9220-B7A6-8DBA-07741C33A49E}"/>
                  </a:ext>
                </a:extLst>
              </p:cNvPr>
              <p:cNvSpPr/>
              <p:nvPr/>
            </p:nvSpPr>
            <p:spPr>
              <a:xfrm>
                <a:off x="5912681"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grpSp>
        <p:sp>
          <p:nvSpPr>
            <p:cNvPr id="18" name="TextBox 17">
              <a:extLst>
                <a:ext uri="{FF2B5EF4-FFF2-40B4-BE49-F238E27FC236}">
                  <a16:creationId xmlns:a16="http://schemas.microsoft.com/office/drawing/2014/main" id="{4A94591F-C65A-E102-9158-09F8C1A6FA5C}"/>
                </a:ext>
              </a:extLst>
            </p:cNvPr>
            <p:cNvSpPr txBox="1"/>
            <p:nvPr/>
          </p:nvSpPr>
          <p:spPr>
            <a:xfrm>
              <a:off x="6598110" y="3698544"/>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rPr>
                <a:t>PP</a:t>
              </a:r>
              <a:endParaRPr lang="ko-KR" altLang="en-US" sz="1400" dirty="0">
                <a:solidFill>
                  <a:schemeClr val="tx1">
                    <a:lumMod val="50000"/>
                    <a:lumOff val="50000"/>
                  </a:schemeClr>
                </a:solidFill>
              </a:endParaRPr>
            </a:p>
          </p:txBody>
        </p:sp>
        <p:sp>
          <p:nvSpPr>
            <p:cNvPr id="19" name="TextBox 18">
              <a:extLst>
                <a:ext uri="{FF2B5EF4-FFF2-40B4-BE49-F238E27FC236}">
                  <a16:creationId xmlns:a16="http://schemas.microsoft.com/office/drawing/2014/main" id="{01DE09CA-7C40-50B9-6952-04E619F5F129}"/>
                </a:ext>
              </a:extLst>
            </p:cNvPr>
            <p:cNvSpPr txBox="1"/>
            <p:nvPr/>
          </p:nvSpPr>
          <p:spPr>
            <a:xfrm>
              <a:off x="6598110" y="4247451"/>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rPr>
                <a:t>PP</a:t>
              </a:r>
              <a:endParaRPr lang="ko-KR" altLang="en-US" sz="1400" dirty="0">
                <a:solidFill>
                  <a:schemeClr val="tx1">
                    <a:lumMod val="50000"/>
                    <a:lumOff val="50000"/>
                  </a:schemeClr>
                </a:solidFill>
              </a:endParaRPr>
            </a:p>
          </p:txBody>
        </p:sp>
        <p:sp>
          <p:nvSpPr>
            <p:cNvPr id="20" name="TextBox 19">
              <a:extLst>
                <a:ext uri="{FF2B5EF4-FFF2-40B4-BE49-F238E27FC236}">
                  <a16:creationId xmlns:a16="http://schemas.microsoft.com/office/drawing/2014/main" id="{71843D03-9916-4461-7CA6-3350FDFD430D}"/>
                </a:ext>
              </a:extLst>
            </p:cNvPr>
            <p:cNvSpPr txBox="1"/>
            <p:nvPr/>
          </p:nvSpPr>
          <p:spPr>
            <a:xfrm>
              <a:off x="6598110" y="3972998"/>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rPr>
                <a:t>PP</a:t>
              </a:r>
              <a:endParaRPr lang="ko-KR" altLang="en-US" sz="1400" dirty="0">
                <a:solidFill>
                  <a:schemeClr val="tx1">
                    <a:lumMod val="50000"/>
                    <a:lumOff val="50000"/>
                  </a:schemeClr>
                </a:solidFill>
              </a:endParaRPr>
            </a:p>
          </p:txBody>
        </p:sp>
        <p:sp>
          <p:nvSpPr>
            <p:cNvPr id="21" name="TextBox 20">
              <a:extLst>
                <a:ext uri="{FF2B5EF4-FFF2-40B4-BE49-F238E27FC236}">
                  <a16:creationId xmlns:a16="http://schemas.microsoft.com/office/drawing/2014/main" id="{57B3B8B1-7C08-7F7C-0426-C03A3B2097D5}"/>
                </a:ext>
              </a:extLst>
            </p:cNvPr>
            <p:cNvSpPr txBox="1"/>
            <p:nvPr/>
          </p:nvSpPr>
          <p:spPr>
            <a:xfrm>
              <a:off x="6598110" y="4521903"/>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rPr>
                <a:t>PP</a:t>
              </a:r>
              <a:endParaRPr lang="ko-KR" altLang="en-US" sz="1400" dirty="0">
                <a:solidFill>
                  <a:schemeClr val="tx1">
                    <a:lumMod val="50000"/>
                    <a:lumOff val="50000"/>
                  </a:schemeClr>
                </a:solidFill>
              </a:endParaRPr>
            </a:p>
          </p:txBody>
        </p:sp>
        <p:grpSp>
          <p:nvGrpSpPr>
            <p:cNvPr id="22" name="그룹 165">
              <a:extLst>
                <a:ext uri="{FF2B5EF4-FFF2-40B4-BE49-F238E27FC236}">
                  <a16:creationId xmlns:a16="http://schemas.microsoft.com/office/drawing/2014/main" id="{EE526301-8623-C4A6-DBD8-0AB156FDAA2A}"/>
                </a:ext>
              </a:extLst>
            </p:cNvPr>
            <p:cNvGrpSpPr/>
            <p:nvPr/>
          </p:nvGrpSpPr>
          <p:grpSpPr>
            <a:xfrm>
              <a:off x="7253810" y="3699626"/>
              <a:ext cx="411682" cy="222782"/>
              <a:chOff x="3376216" y="271225"/>
              <a:chExt cx="544122" cy="192934"/>
            </a:xfrm>
          </p:grpSpPr>
          <p:sp>
            <p:nvSpPr>
              <p:cNvPr id="23" name="직사각형 157">
                <a:extLst>
                  <a:ext uri="{FF2B5EF4-FFF2-40B4-BE49-F238E27FC236}">
                    <a16:creationId xmlns:a16="http://schemas.microsoft.com/office/drawing/2014/main" id="{EB877F8F-7FAE-D3D1-347C-5297C59F7074}"/>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24" name="직사각형 158">
                <a:extLst>
                  <a:ext uri="{FF2B5EF4-FFF2-40B4-BE49-F238E27FC236}">
                    <a16:creationId xmlns:a16="http://schemas.microsoft.com/office/drawing/2014/main" id="{E94A1EBB-8F9C-D3B8-8E35-E003BAD1139D}"/>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25" name="직사각형 159">
                <a:extLst>
                  <a:ext uri="{FF2B5EF4-FFF2-40B4-BE49-F238E27FC236}">
                    <a16:creationId xmlns:a16="http://schemas.microsoft.com/office/drawing/2014/main" id="{CACB6695-ED48-60C4-9AF0-EF3E70F7BD50}"/>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26" name="직사각형 160">
                <a:extLst>
                  <a:ext uri="{FF2B5EF4-FFF2-40B4-BE49-F238E27FC236}">
                    <a16:creationId xmlns:a16="http://schemas.microsoft.com/office/drawing/2014/main" id="{C1CCD174-DA31-BE33-5592-D80F48E4F285}"/>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grpSp>
        <p:grpSp>
          <p:nvGrpSpPr>
            <p:cNvPr id="27" name="그룹 166">
              <a:extLst>
                <a:ext uri="{FF2B5EF4-FFF2-40B4-BE49-F238E27FC236}">
                  <a16:creationId xmlns:a16="http://schemas.microsoft.com/office/drawing/2014/main" id="{1A799950-C3CB-BEB9-5B41-EF0FA53118A6}"/>
                </a:ext>
              </a:extLst>
            </p:cNvPr>
            <p:cNvGrpSpPr/>
            <p:nvPr/>
          </p:nvGrpSpPr>
          <p:grpSpPr>
            <a:xfrm>
              <a:off x="7253810" y="3972995"/>
              <a:ext cx="411682" cy="222782"/>
              <a:chOff x="3376216" y="271225"/>
              <a:chExt cx="544122" cy="192934"/>
            </a:xfrm>
          </p:grpSpPr>
          <p:sp>
            <p:nvSpPr>
              <p:cNvPr id="28" name="직사각형 167">
                <a:extLst>
                  <a:ext uri="{FF2B5EF4-FFF2-40B4-BE49-F238E27FC236}">
                    <a16:creationId xmlns:a16="http://schemas.microsoft.com/office/drawing/2014/main" id="{23EBBB05-5F7B-52E9-7135-6007C5480FFC}"/>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29" name="직사각형 168">
                <a:extLst>
                  <a:ext uri="{FF2B5EF4-FFF2-40B4-BE49-F238E27FC236}">
                    <a16:creationId xmlns:a16="http://schemas.microsoft.com/office/drawing/2014/main" id="{5A629C09-EF41-21B8-685A-A64923BFD03E}"/>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30" name="직사각형 169">
                <a:extLst>
                  <a:ext uri="{FF2B5EF4-FFF2-40B4-BE49-F238E27FC236}">
                    <a16:creationId xmlns:a16="http://schemas.microsoft.com/office/drawing/2014/main" id="{DE4B2DC0-2F02-9A33-E473-DBE3A0AF68CD}"/>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31" name="직사각형 170">
                <a:extLst>
                  <a:ext uri="{FF2B5EF4-FFF2-40B4-BE49-F238E27FC236}">
                    <a16:creationId xmlns:a16="http://schemas.microsoft.com/office/drawing/2014/main" id="{ABD025A2-6942-48B4-AD64-AA4E94FF887A}"/>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grpSp>
        <p:grpSp>
          <p:nvGrpSpPr>
            <p:cNvPr id="32" name="그룹 171">
              <a:extLst>
                <a:ext uri="{FF2B5EF4-FFF2-40B4-BE49-F238E27FC236}">
                  <a16:creationId xmlns:a16="http://schemas.microsoft.com/office/drawing/2014/main" id="{86F92DDD-A6CB-AA15-8C3C-E6190AA400FC}"/>
                </a:ext>
              </a:extLst>
            </p:cNvPr>
            <p:cNvGrpSpPr/>
            <p:nvPr/>
          </p:nvGrpSpPr>
          <p:grpSpPr>
            <a:xfrm>
              <a:off x="7253810" y="4247448"/>
              <a:ext cx="411682" cy="222782"/>
              <a:chOff x="3376216" y="271225"/>
              <a:chExt cx="544122" cy="192934"/>
            </a:xfrm>
          </p:grpSpPr>
          <p:sp>
            <p:nvSpPr>
              <p:cNvPr id="33" name="직사각형 172">
                <a:extLst>
                  <a:ext uri="{FF2B5EF4-FFF2-40B4-BE49-F238E27FC236}">
                    <a16:creationId xmlns:a16="http://schemas.microsoft.com/office/drawing/2014/main" id="{4BEBB6E9-4CAB-8343-4649-2935D6603CC2}"/>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34" name="직사각형 173">
                <a:extLst>
                  <a:ext uri="{FF2B5EF4-FFF2-40B4-BE49-F238E27FC236}">
                    <a16:creationId xmlns:a16="http://schemas.microsoft.com/office/drawing/2014/main" id="{3CA3A9E9-7B10-356A-2A67-98EF251C8A3A}"/>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35" name="직사각형 174">
                <a:extLst>
                  <a:ext uri="{FF2B5EF4-FFF2-40B4-BE49-F238E27FC236}">
                    <a16:creationId xmlns:a16="http://schemas.microsoft.com/office/drawing/2014/main" id="{025C48E6-4F63-69C7-41F3-3FD0F0C433EF}"/>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36" name="직사각형 175">
                <a:extLst>
                  <a:ext uri="{FF2B5EF4-FFF2-40B4-BE49-F238E27FC236}">
                    <a16:creationId xmlns:a16="http://schemas.microsoft.com/office/drawing/2014/main" id="{DC034BDD-FA7A-ABCE-8A1F-74B39506D307}"/>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grpSp>
        <p:grpSp>
          <p:nvGrpSpPr>
            <p:cNvPr id="37" name="그룹 176">
              <a:extLst>
                <a:ext uri="{FF2B5EF4-FFF2-40B4-BE49-F238E27FC236}">
                  <a16:creationId xmlns:a16="http://schemas.microsoft.com/office/drawing/2014/main" id="{A7DBA926-29B7-7520-0D89-CDE5FDE7B12F}"/>
                </a:ext>
              </a:extLst>
            </p:cNvPr>
            <p:cNvGrpSpPr/>
            <p:nvPr/>
          </p:nvGrpSpPr>
          <p:grpSpPr>
            <a:xfrm>
              <a:off x="7253810" y="4515854"/>
              <a:ext cx="411682" cy="222782"/>
              <a:chOff x="3376216" y="271225"/>
              <a:chExt cx="544122" cy="192934"/>
            </a:xfrm>
          </p:grpSpPr>
          <p:sp>
            <p:nvSpPr>
              <p:cNvPr id="38" name="직사각형 177">
                <a:extLst>
                  <a:ext uri="{FF2B5EF4-FFF2-40B4-BE49-F238E27FC236}">
                    <a16:creationId xmlns:a16="http://schemas.microsoft.com/office/drawing/2014/main" id="{9EFC2DEC-AC52-DA4A-AC67-6EA3064EDAC9}"/>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39" name="직사각형 178">
                <a:extLst>
                  <a:ext uri="{FF2B5EF4-FFF2-40B4-BE49-F238E27FC236}">
                    <a16:creationId xmlns:a16="http://schemas.microsoft.com/office/drawing/2014/main" id="{59F20FB7-1985-F2D8-21D2-5EEF71111513}"/>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40" name="직사각형 179">
                <a:extLst>
                  <a:ext uri="{FF2B5EF4-FFF2-40B4-BE49-F238E27FC236}">
                    <a16:creationId xmlns:a16="http://schemas.microsoft.com/office/drawing/2014/main" id="{6DC26C8F-4F23-5CE9-5A14-6D613EE4AE09}"/>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41" name="직사각형 180">
                <a:extLst>
                  <a:ext uri="{FF2B5EF4-FFF2-40B4-BE49-F238E27FC236}">
                    <a16:creationId xmlns:a16="http://schemas.microsoft.com/office/drawing/2014/main" id="{ABDBDC39-5AB0-E5EE-EA36-60D78DE7FFCF}"/>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grpSp>
        <p:sp>
          <p:nvSpPr>
            <p:cNvPr id="42" name="타원 185">
              <a:extLst>
                <a:ext uri="{FF2B5EF4-FFF2-40B4-BE49-F238E27FC236}">
                  <a16:creationId xmlns:a16="http://schemas.microsoft.com/office/drawing/2014/main" id="{4BC6A689-9ED0-EF5F-8913-4C71AFA649D3}"/>
                </a:ext>
              </a:extLst>
            </p:cNvPr>
            <p:cNvSpPr/>
            <p:nvPr/>
          </p:nvSpPr>
          <p:spPr>
            <a:xfrm>
              <a:off x="6895817" y="3917477"/>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43" name="타원 186">
              <a:extLst>
                <a:ext uri="{FF2B5EF4-FFF2-40B4-BE49-F238E27FC236}">
                  <a16:creationId xmlns:a16="http://schemas.microsoft.com/office/drawing/2014/main" id="{158807E2-E713-7005-D3A7-C793ED0750B2}"/>
                </a:ext>
              </a:extLst>
            </p:cNvPr>
            <p:cNvSpPr/>
            <p:nvPr/>
          </p:nvSpPr>
          <p:spPr>
            <a:xfrm>
              <a:off x="6895817" y="4458245"/>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cxnSp>
          <p:nvCxnSpPr>
            <p:cNvPr id="44" name="직선 화살표 연결선 188">
              <a:extLst>
                <a:ext uri="{FF2B5EF4-FFF2-40B4-BE49-F238E27FC236}">
                  <a16:creationId xmlns:a16="http://schemas.microsoft.com/office/drawing/2014/main" id="{F4DA1CFC-825E-59B2-538A-6F0DB354FCD6}"/>
                </a:ext>
              </a:extLst>
            </p:cNvPr>
            <p:cNvCxnSpPr>
              <a:cxnSpLocks/>
              <a:stCxn id="42" idx="7"/>
              <a:endCxn id="25" idx="1"/>
            </p:cNvCxnSpPr>
            <p:nvPr/>
          </p:nvCxnSpPr>
          <p:spPr>
            <a:xfrm flipV="1">
              <a:off x="6968221" y="3811021"/>
              <a:ext cx="285594" cy="11813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45" name="직선 화살표 연결선 189">
              <a:extLst>
                <a:ext uri="{FF2B5EF4-FFF2-40B4-BE49-F238E27FC236}">
                  <a16:creationId xmlns:a16="http://schemas.microsoft.com/office/drawing/2014/main" id="{7E8F1036-65DC-BC69-2492-C28C3491F0C0}"/>
                </a:ext>
              </a:extLst>
            </p:cNvPr>
            <p:cNvCxnSpPr>
              <a:cxnSpLocks/>
              <a:stCxn id="42" idx="5"/>
              <a:endCxn id="35" idx="1"/>
            </p:cNvCxnSpPr>
            <p:nvPr/>
          </p:nvCxnSpPr>
          <p:spPr>
            <a:xfrm>
              <a:off x="6968221" y="3985548"/>
              <a:ext cx="285594" cy="373292"/>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46" name="직선 화살표 연결선 193">
              <a:extLst>
                <a:ext uri="{FF2B5EF4-FFF2-40B4-BE49-F238E27FC236}">
                  <a16:creationId xmlns:a16="http://schemas.microsoft.com/office/drawing/2014/main" id="{36DE7A69-B135-1217-C8C3-FD1F832D28B1}"/>
                </a:ext>
              </a:extLst>
            </p:cNvPr>
            <p:cNvCxnSpPr>
              <a:cxnSpLocks/>
              <a:stCxn id="43" idx="7"/>
              <a:endCxn id="30" idx="1"/>
            </p:cNvCxnSpPr>
            <p:nvPr/>
          </p:nvCxnSpPr>
          <p:spPr>
            <a:xfrm flipV="1">
              <a:off x="6968221" y="4084387"/>
              <a:ext cx="285594" cy="385537"/>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47" name="직선 화살표 연결선 196">
              <a:extLst>
                <a:ext uri="{FF2B5EF4-FFF2-40B4-BE49-F238E27FC236}">
                  <a16:creationId xmlns:a16="http://schemas.microsoft.com/office/drawing/2014/main" id="{2EE7C468-1B80-EB45-4D6C-40C67D3C4212}"/>
                </a:ext>
              </a:extLst>
            </p:cNvPr>
            <p:cNvCxnSpPr>
              <a:cxnSpLocks/>
              <a:stCxn id="43" idx="5"/>
              <a:endCxn id="40" idx="1"/>
            </p:cNvCxnSpPr>
            <p:nvPr/>
          </p:nvCxnSpPr>
          <p:spPr>
            <a:xfrm>
              <a:off x="6968221" y="4526318"/>
              <a:ext cx="285594" cy="10093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48" name="직선 화살표 연결선 199">
              <a:extLst>
                <a:ext uri="{FF2B5EF4-FFF2-40B4-BE49-F238E27FC236}">
                  <a16:creationId xmlns:a16="http://schemas.microsoft.com/office/drawing/2014/main" id="{C1F3C63C-0A79-306A-10AF-CAB67B951AB3}"/>
                </a:ext>
              </a:extLst>
            </p:cNvPr>
            <p:cNvCxnSpPr>
              <a:cxnSpLocks/>
            </p:cNvCxnSpPr>
            <p:nvPr/>
          </p:nvCxnSpPr>
          <p:spPr>
            <a:xfrm>
              <a:off x="7663656" y="3813960"/>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49" name="직선 화살표 연결선 201">
              <a:extLst>
                <a:ext uri="{FF2B5EF4-FFF2-40B4-BE49-F238E27FC236}">
                  <a16:creationId xmlns:a16="http://schemas.microsoft.com/office/drawing/2014/main" id="{B2432F82-4353-BD35-E989-3F98381CB64E}"/>
                </a:ext>
              </a:extLst>
            </p:cNvPr>
            <p:cNvCxnSpPr>
              <a:cxnSpLocks/>
            </p:cNvCxnSpPr>
            <p:nvPr/>
          </p:nvCxnSpPr>
          <p:spPr>
            <a:xfrm>
              <a:off x="7663656" y="4085711"/>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50" name="직선 화살표 연결선 202">
              <a:extLst>
                <a:ext uri="{FF2B5EF4-FFF2-40B4-BE49-F238E27FC236}">
                  <a16:creationId xmlns:a16="http://schemas.microsoft.com/office/drawing/2014/main" id="{EBAED4A6-29F2-96BB-268F-E352B70EA3EE}"/>
                </a:ext>
              </a:extLst>
            </p:cNvPr>
            <p:cNvCxnSpPr>
              <a:cxnSpLocks/>
            </p:cNvCxnSpPr>
            <p:nvPr/>
          </p:nvCxnSpPr>
          <p:spPr>
            <a:xfrm>
              <a:off x="7663656" y="4352792"/>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51" name="직선 화살표 연결선 203">
              <a:extLst>
                <a:ext uri="{FF2B5EF4-FFF2-40B4-BE49-F238E27FC236}">
                  <a16:creationId xmlns:a16="http://schemas.microsoft.com/office/drawing/2014/main" id="{8F143CCF-61AB-70FB-9340-D34F427E1EB0}"/>
                </a:ext>
              </a:extLst>
            </p:cNvPr>
            <p:cNvCxnSpPr>
              <a:cxnSpLocks/>
            </p:cNvCxnSpPr>
            <p:nvPr/>
          </p:nvCxnSpPr>
          <p:spPr>
            <a:xfrm>
              <a:off x="7663656" y="4624543"/>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52" name="사다리꼴 181">
              <a:extLst>
                <a:ext uri="{FF2B5EF4-FFF2-40B4-BE49-F238E27FC236}">
                  <a16:creationId xmlns:a16="http://schemas.microsoft.com/office/drawing/2014/main" id="{51B2E2EB-4FD7-CD5E-56B5-4053061C4C70}"/>
                </a:ext>
              </a:extLst>
            </p:cNvPr>
            <p:cNvSpPr/>
            <p:nvPr/>
          </p:nvSpPr>
          <p:spPr>
            <a:xfrm rot="5400000">
              <a:off x="7629011" y="3872140"/>
              <a:ext cx="465643"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53" name="사다리꼴 184">
              <a:extLst>
                <a:ext uri="{FF2B5EF4-FFF2-40B4-BE49-F238E27FC236}">
                  <a16:creationId xmlns:a16="http://schemas.microsoft.com/office/drawing/2014/main" id="{6B0BC3B7-FCA1-4AA9-C2C7-10E87C3F4E7A}"/>
                </a:ext>
              </a:extLst>
            </p:cNvPr>
            <p:cNvSpPr/>
            <p:nvPr/>
          </p:nvSpPr>
          <p:spPr>
            <a:xfrm rot="5400000">
              <a:off x="7629015" y="4409746"/>
              <a:ext cx="465644"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54" name="TextBox 53">
              <a:extLst>
                <a:ext uri="{FF2B5EF4-FFF2-40B4-BE49-F238E27FC236}">
                  <a16:creationId xmlns:a16="http://schemas.microsoft.com/office/drawing/2014/main" id="{3020EEA1-C539-8F3F-E68A-BA021C369CE2}"/>
                </a:ext>
              </a:extLst>
            </p:cNvPr>
            <p:cNvSpPr txBox="1"/>
            <p:nvPr/>
          </p:nvSpPr>
          <p:spPr>
            <a:xfrm>
              <a:off x="6972981" y="3082054"/>
              <a:ext cx="879263" cy="369332"/>
            </a:xfrm>
            <a:prstGeom prst="rect">
              <a:avLst/>
            </a:prstGeom>
            <a:noFill/>
          </p:spPr>
          <p:txBody>
            <a:bodyPr wrap="square">
              <a:spAutoFit/>
            </a:bodyPr>
            <a:lstStyle/>
            <a:p>
              <a:pPr algn="ctr"/>
              <a:r>
                <a:rPr lang="en-US" altLang="ko-KR" dirty="0">
                  <a:solidFill>
                    <a:schemeClr val="tx1">
                      <a:lumMod val="75000"/>
                      <a:lumOff val="25000"/>
                    </a:schemeClr>
                  </a:solidFill>
                  <a:latin typeface="Arial" panose="020B0604020202020204" pitchFamily="34" charset="0"/>
                  <a:cs typeface="Arial" panose="020B0604020202020204" pitchFamily="34" charset="0"/>
                </a:rPr>
                <a:t>DLB</a:t>
              </a:r>
              <a:endParaRPr lang="ko-KR" altLang="en-US"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138A767D-76E9-BD13-FD99-65108C2301A3}"/>
                </a:ext>
              </a:extLst>
            </p:cNvPr>
            <p:cNvSpPr txBox="1"/>
            <p:nvPr/>
          </p:nvSpPr>
          <p:spPr>
            <a:xfrm>
              <a:off x="8562970" y="3077847"/>
              <a:ext cx="1638592" cy="369332"/>
            </a:xfrm>
            <a:prstGeom prst="rect">
              <a:avLst/>
            </a:prstGeom>
            <a:noFill/>
          </p:spPr>
          <p:txBody>
            <a:bodyPr wrap="square">
              <a:spAutoFit/>
            </a:bodyPr>
            <a:lstStyle/>
            <a:p>
              <a:pPr algn="ctr"/>
              <a:r>
                <a:rPr lang="en-US" altLang="ko-KR" dirty="0">
                  <a:solidFill>
                    <a:schemeClr val="tx1">
                      <a:lumMod val="75000"/>
                      <a:lumOff val="25000"/>
                    </a:schemeClr>
                  </a:solidFill>
                  <a:latin typeface="Arial" panose="020B0604020202020204" pitchFamily="34" charset="0"/>
                  <a:cs typeface="Arial" panose="020B0604020202020204" pitchFamily="34" charset="0"/>
                </a:rPr>
                <a:t>worker cores</a:t>
              </a:r>
              <a:endParaRPr lang="ko-KR" altLang="en-US"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56" name="TextBox 55">
              <a:extLst>
                <a:ext uri="{FF2B5EF4-FFF2-40B4-BE49-F238E27FC236}">
                  <a16:creationId xmlns:a16="http://schemas.microsoft.com/office/drawing/2014/main" id="{DA032621-AC8B-0162-37BE-6B8B3F2DB35A}"/>
                </a:ext>
              </a:extLst>
            </p:cNvPr>
            <p:cNvSpPr txBox="1"/>
            <p:nvPr/>
          </p:nvSpPr>
          <p:spPr>
            <a:xfrm>
              <a:off x="8956107" y="4059572"/>
              <a:ext cx="686316" cy="369332"/>
            </a:xfrm>
            <a:prstGeom prst="rect">
              <a:avLst/>
            </a:prstGeom>
            <a:noFill/>
          </p:spPr>
          <p:txBody>
            <a:bodyPr wrap="square">
              <a:spAutoFit/>
            </a:bodyPr>
            <a:lstStyle/>
            <a:p>
              <a:pPr algn="ctr"/>
              <a:r>
                <a:rPr lang="en-US" altLang="ko-KR" dirty="0">
                  <a:solidFill>
                    <a:schemeClr val="tx1">
                      <a:lumMod val="75000"/>
                      <a:lumOff val="25000"/>
                    </a:schemeClr>
                  </a:solidFill>
                  <a:latin typeface="Arial" panose="020B0604020202020204" pitchFamily="34" charset="0"/>
                  <a:cs typeface="Arial" panose="020B0604020202020204" pitchFamily="34" charset="0"/>
                </a:rPr>
                <a:t>LLC</a:t>
              </a:r>
              <a:endParaRPr lang="ko-KR" altLang="en-US"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57" name="TextBox 56">
              <a:extLst>
                <a:ext uri="{FF2B5EF4-FFF2-40B4-BE49-F238E27FC236}">
                  <a16:creationId xmlns:a16="http://schemas.microsoft.com/office/drawing/2014/main" id="{79611F37-7016-C39A-37AD-9BFAB1C51B4E}"/>
                </a:ext>
              </a:extLst>
            </p:cNvPr>
            <p:cNvSpPr txBox="1"/>
            <p:nvPr/>
          </p:nvSpPr>
          <p:spPr>
            <a:xfrm>
              <a:off x="8428764" y="4161248"/>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t>CQ</a:t>
              </a:r>
              <a:endParaRPr lang="ko-KR" altLang="en-US" sz="1400" dirty="0"/>
            </a:p>
          </p:txBody>
        </p:sp>
        <p:sp>
          <p:nvSpPr>
            <p:cNvPr id="58" name="TextBox 57">
              <a:extLst>
                <a:ext uri="{FF2B5EF4-FFF2-40B4-BE49-F238E27FC236}">
                  <a16:creationId xmlns:a16="http://schemas.microsoft.com/office/drawing/2014/main" id="{2850E0AA-ED28-DA76-3B9F-171B76E479D4}"/>
                </a:ext>
              </a:extLst>
            </p:cNvPr>
            <p:cNvSpPr txBox="1"/>
            <p:nvPr/>
          </p:nvSpPr>
          <p:spPr>
            <a:xfrm>
              <a:off x="8428764" y="4412891"/>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t>CQ</a:t>
              </a:r>
              <a:endParaRPr lang="ko-KR" altLang="en-US" sz="1400" dirty="0"/>
            </a:p>
          </p:txBody>
        </p:sp>
        <p:sp>
          <p:nvSpPr>
            <p:cNvPr id="59" name="TextBox 58">
              <a:extLst>
                <a:ext uri="{FF2B5EF4-FFF2-40B4-BE49-F238E27FC236}">
                  <a16:creationId xmlns:a16="http://schemas.microsoft.com/office/drawing/2014/main" id="{211FACEC-7791-EEB1-0020-0D2308234F29}"/>
                </a:ext>
              </a:extLst>
            </p:cNvPr>
            <p:cNvSpPr txBox="1"/>
            <p:nvPr/>
          </p:nvSpPr>
          <p:spPr>
            <a:xfrm>
              <a:off x="8428764" y="4675300"/>
              <a:ext cx="855446"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t>RMDA</a:t>
              </a:r>
              <a:endParaRPr lang="ko-KR" altLang="en-US" sz="1400" dirty="0"/>
            </a:p>
          </p:txBody>
        </p:sp>
        <p:sp>
          <p:nvSpPr>
            <p:cNvPr id="60" name="TextBox 59">
              <a:extLst>
                <a:ext uri="{FF2B5EF4-FFF2-40B4-BE49-F238E27FC236}">
                  <a16:creationId xmlns:a16="http://schemas.microsoft.com/office/drawing/2014/main" id="{05ACA992-D380-4520-501A-4010F7C23D0A}"/>
                </a:ext>
              </a:extLst>
            </p:cNvPr>
            <p:cNvSpPr txBox="1"/>
            <p:nvPr/>
          </p:nvSpPr>
          <p:spPr>
            <a:xfrm>
              <a:off x="8345335" y="5422349"/>
              <a:ext cx="1022305" cy="777570"/>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t>RMDA</a:t>
              </a:r>
            </a:p>
            <a:p>
              <a:r>
                <a:rPr lang="en-US" altLang="ko-KR" sz="1400" dirty="0"/>
                <a:t>memory</a:t>
              </a:r>
            </a:p>
            <a:p>
              <a:r>
                <a:rPr lang="en-US" altLang="ko-KR" sz="1400" dirty="0"/>
                <a:t>region</a:t>
              </a:r>
              <a:endParaRPr lang="ko-KR" altLang="en-US" sz="1400" dirty="0"/>
            </a:p>
          </p:txBody>
        </p:sp>
        <p:sp>
          <p:nvSpPr>
            <p:cNvPr id="61" name="TextBox 60">
              <a:extLst>
                <a:ext uri="{FF2B5EF4-FFF2-40B4-BE49-F238E27FC236}">
                  <a16:creationId xmlns:a16="http://schemas.microsoft.com/office/drawing/2014/main" id="{321D2230-BA0A-92BE-FDE9-DA7BB703C467}"/>
                </a:ext>
              </a:extLst>
            </p:cNvPr>
            <p:cNvSpPr txBox="1"/>
            <p:nvPr/>
          </p:nvSpPr>
          <p:spPr>
            <a:xfrm>
              <a:off x="9588527" y="4412887"/>
              <a:ext cx="598181" cy="47310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t>credit</a:t>
              </a:r>
            </a:p>
            <a:p>
              <a:r>
                <a:rPr lang="en-US" altLang="ko-KR" sz="1400" dirty="0"/>
                <a:t>pool</a:t>
              </a:r>
              <a:endParaRPr lang="ko-KR" altLang="en-US" sz="1400" dirty="0"/>
            </a:p>
          </p:txBody>
        </p:sp>
        <p:cxnSp>
          <p:nvCxnSpPr>
            <p:cNvPr id="62" name="직선 화살표 연결선 236">
              <a:extLst>
                <a:ext uri="{FF2B5EF4-FFF2-40B4-BE49-F238E27FC236}">
                  <a16:creationId xmlns:a16="http://schemas.microsoft.com/office/drawing/2014/main" id="{A10F7741-0E81-12A7-2ED7-EB913BEFBD49}"/>
                </a:ext>
              </a:extLst>
            </p:cNvPr>
            <p:cNvCxnSpPr>
              <a:cxnSpLocks/>
            </p:cNvCxnSpPr>
            <p:nvPr/>
          </p:nvCxnSpPr>
          <p:spPr>
            <a:xfrm>
              <a:off x="8841824" y="5204885"/>
              <a:ext cx="0" cy="198764"/>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63" name="직선 화살표 연결선 60">
              <a:extLst>
                <a:ext uri="{FF2B5EF4-FFF2-40B4-BE49-F238E27FC236}">
                  <a16:creationId xmlns:a16="http://schemas.microsoft.com/office/drawing/2014/main" id="{DEDA4F3C-46BA-45D1-BF6A-46D14D8F523E}"/>
                </a:ext>
              </a:extLst>
            </p:cNvPr>
            <p:cNvCxnSpPr>
              <a:cxnSpLocks/>
            </p:cNvCxnSpPr>
            <p:nvPr/>
          </p:nvCxnSpPr>
          <p:spPr>
            <a:xfrm>
              <a:off x="7964014" y="4499900"/>
              <a:ext cx="456338" cy="0"/>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64" name="타원 299">
              <a:extLst>
                <a:ext uri="{FF2B5EF4-FFF2-40B4-BE49-F238E27FC236}">
                  <a16:creationId xmlns:a16="http://schemas.microsoft.com/office/drawing/2014/main" id="{A4F9C126-D4C9-60EC-0508-6CCDBB952572}"/>
                </a:ext>
              </a:extLst>
            </p:cNvPr>
            <p:cNvSpPr/>
            <p:nvPr/>
          </p:nvSpPr>
          <p:spPr>
            <a:xfrm>
              <a:off x="8045205" y="4271551"/>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4</a:t>
              </a:r>
              <a:endParaRPr lang="ko-KR" altLang="en-US" sz="1600" dirty="0">
                <a:solidFill>
                  <a:schemeClr val="tx1"/>
                </a:solidFill>
                <a:latin typeface="Arial" panose="020B0604020202020204" pitchFamily="34" charset="0"/>
                <a:cs typeface="Arial" panose="020B0604020202020204" pitchFamily="34" charset="0"/>
              </a:endParaRPr>
            </a:p>
          </p:txBody>
        </p:sp>
        <p:cxnSp>
          <p:nvCxnSpPr>
            <p:cNvPr id="65" name="연결선: 꺾임 302">
              <a:extLst>
                <a:ext uri="{FF2B5EF4-FFF2-40B4-BE49-F238E27FC236}">
                  <a16:creationId xmlns:a16="http://schemas.microsoft.com/office/drawing/2014/main" id="{3A5B31EA-16F7-2C05-90A1-2A8376199366}"/>
                </a:ext>
              </a:extLst>
            </p:cNvPr>
            <p:cNvCxnSpPr>
              <a:cxnSpLocks/>
              <a:stCxn id="58" idx="3"/>
              <a:endCxn id="15" idx="2"/>
            </p:cNvCxnSpPr>
            <p:nvPr/>
          </p:nvCxnSpPr>
          <p:spPr>
            <a:xfrm flipV="1">
              <a:off x="8784857" y="4069239"/>
              <a:ext cx="284819" cy="448992"/>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66" name="타원 306">
              <a:extLst>
                <a:ext uri="{FF2B5EF4-FFF2-40B4-BE49-F238E27FC236}">
                  <a16:creationId xmlns:a16="http://schemas.microsoft.com/office/drawing/2014/main" id="{B2FE0607-F20D-BA04-EAC2-C0DD8A3F9C85}"/>
                </a:ext>
              </a:extLst>
            </p:cNvPr>
            <p:cNvSpPr/>
            <p:nvPr/>
          </p:nvSpPr>
          <p:spPr>
            <a:xfrm>
              <a:off x="8833679" y="4281327"/>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5</a:t>
              </a:r>
              <a:endParaRPr lang="ko-KR" altLang="en-US" sz="1600" dirty="0">
                <a:solidFill>
                  <a:schemeClr val="tx1"/>
                </a:solidFill>
                <a:latin typeface="Arial" panose="020B0604020202020204" pitchFamily="34" charset="0"/>
                <a:cs typeface="Arial" panose="020B0604020202020204" pitchFamily="34" charset="0"/>
              </a:endParaRPr>
            </a:p>
          </p:txBody>
        </p:sp>
        <p:cxnSp>
          <p:nvCxnSpPr>
            <p:cNvPr id="67" name="연결선: 꺾임 307">
              <a:extLst>
                <a:ext uri="{FF2B5EF4-FFF2-40B4-BE49-F238E27FC236}">
                  <a16:creationId xmlns:a16="http://schemas.microsoft.com/office/drawing/2014/main" id="{2F8C8BF9-E006-0BBB-5B37-CD0E5ED04D81}"/>
                </a:ext>
              </a:extLst>
            </p:cNvPr>
            <p:cNvCxnSpPr>
              <a:cxnSpLocks/>
              <a:stCxn id="59" idx="3"/>
            </p:cNvCxnSpPr>
            <p:nvPr/>
          </p:nvCxnSpPr>
          <p:spPr>
            <a:xfrm flipV="1">
              <a:off x="9284210" y="4069245"/>
              <a:ext cx="248631" cy="711401"/>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68" name="타원 311">
              <a:extLst>
                <a:ext uri="{FF2B5EF4-FFF2-40B4-BE49-F238E27FC236}">
                  <a16:creationId xmlns:a16="http://schemas.microsoft.com/office/drawing/2014/main" id="{37F57287-BE5E-4DC7-A27E-8D8C738C673E}"/>
                </a:ext>
              </a:extLst>
            </p:cNvPr>
            <p:cNvSpPr/>
            <p:nvPr/>
          </p:nvSpPr>
          <p:spPr>
            <a:xfrm>
              <a:off x="9296254" y="4544452"/>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6</a:t>
              </a:r>
              <a:endParaRPr lang="ko-KR" altLang="en-US" sz="1600" dirty="0">
                <a:solidFill>
                  <a:schemeClr val="tx1"/>
                </a:solidFill>
                <a:latin typeface="Arial" panose="020B0604020202020204" pitchFamily="34" charset="0"/>
                <a:cs typeface="Arial" panose="020B0604020202020204" pitchFamily="34" charset="0"/>
              </a:endParaRPr>
            </a:p>
          </p:txBody>
        </p:sp>
        <p:cxnSp>
          <p:nvCxnSpPr>
            <p:cNvPr id="69" name="직선 화살표 연결선 60">
              <a:extLst>
                <a:ext uri="{FF2B5EF4-FFF2-40B4-BE49-F238E27FC236}">
                  <a16:creationId xmlns:a16="http://schemas.microsoft.com/office/drawing/2014/main" id="{85F15139-85A3-A571-6321-EF4413AE940B}"/>
                </a:ext>
              </a:extLst>
            </p:cNvPr>
            <p:cNvCxnSpPr>
              <a:cxnSpLocks/>
            </p:cNvCxnSpPr>
            <p:nvPr/>
          </p:nvCxnSpPr>
          <p:spPr>
            <a:xfrm>
              <a:off x="10010712" y="4069244"/>
              <a:ext cx="0" cy="339586"/>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70" name="타원 313">
              <a:extLst>
                <a:ext uri="{FF2B5EF4-FFF2-40B4-BE49-F238E27FC236}">
                  <a16:creationId xmlns:a16="http://schemas.microsoft.com/office/drawing/2014/main" id="{3BB70D3E-DF2E-DB1C-1790-8DFEC5DDD311}"/>
                </a:ext>
              </a:extLst>
            </p:cNvPr>
            <p:cNvSpPr/>
            <p:nvPr/>
          </p:nvSpPr>
          <p:spPr>
            <a:xfrm>
              <a:off x="10049543" y="4126845"/>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8</a:t>
              </a:r>
              <a:endParaRPr lang="ko-KR" altLang="en-US" sz="1600" dirty="0">
                <a:solidFill>
                  <a:schemeClr val="tx1"/>
                </a:solidFill>
                <a:latin typeface="Arial" panose="020B0604020202020204" pitchFamily="34" charset="0"/>
                <a:cs typeface="Arial" panose="020B0604020202020204" pitchFamily="34" charset="0"/>
              </a:endParaRPr>
            </a:p>
          </p:txBody>
        </p:sp>
        <p:sp>
          <p:nvSpPr>
            <p:cNvPr id="71" name="원호 328">
              <a:extLst>
                <a:ext uri="{FF2B5EF4-FFF2-40B4-BE49-F238E27FC236}">
                  <a16:creationId xmlns:a16="http://schemas.microsoft.com/office/drawing/2014/main" id="{5B02A751-3564-4BF9-657E-7087A18E0D00}"/>
                </a:ext>
              </a:extLst>
            </p:cNvPr>
            <p:cNvSpPr/>
            <p:nvPr/>
          </p:nvSpPr>
          <p:spPr>
            <a:xfrm rot="16200000">
              <a:off x="8781899" y="5048116"/>
              <a:ext cx="128813" cy="191762"/>
            </a:xfrm>
            <a:prstGeom prst="arc">
              <a:avLst>
                <a:gd name="adj1" fmla="val 10769471"/>
                <a:gd name="adj2" fmla="val 0"/>
              </a:avLst>
            </a:prstGeom>
            <a:noFill/>
            <a:ln w="19050">
              <a:solidFill>
                <a:schemeClr val="tx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00"/>
            </a:p>
          </p:txBody>
        </p:sp>
        <p:cxnSp>
          <p:nvCxnSpPr>
            <p:cNvPr id="72" name="직선 화살표 연결선 330">
              <a:extLst>
                <a:ext uri="{FF2B5EF4-FFF2-40B4-BE49-F238E27FC236}">
                  <a16:creationId xmlns:a16="http://schemas.microsoft.com/office/drawing/2014/main" id="{7B726D97-BFC1-E5D9-10FF-CEC4B06CDC88}"/>
                </a:ext>
              </a:extLst>
            </p:cNvPr>
            <p:cNvCxnSpPr>
              <a:cxnSpLocks/>
            </p:cNvCxnSpPr>
            <p:nvPr/>
          </p:nvCxnSpPr>
          <p:spPr>
            <a:xfrm>
              <a:off x="8841824" y="4882787"/>
              <a:ext cx="0" cy="198764"/>
            </a:xfrm>
            <a:prstGeom prst="straightConnector1">
              <a:avLst/>
            </a:prstGeom>
            <a:noFill/>
            <a:ln w="19050">
              <a:solidFill>
                <a:schemeClr val="tx1"/>
              </a:solidFill>
              <a:headEnd type="triangl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
          <p:nvSpPr>
            <p:cNvPr id="75" name="타원 293">
              <a:extLst>
                <a:ext uri="{FF2B5EF4-FFF2-40B4-BE49-F238E27FC236}">
                  <a16:creationId xmlns:a16="http://schemas.microsoft.com/office/drawing/2014/main" id="{BAB21075-801C-EC5B-75C6-2B531F3D0483}"/>
                </a:ext>
              </a:extLst>
            </p:cNvPr>
            <p:cNvSpPr/>
            <p:nvPr/>
          </p:nvSpPr>
          <p:spPr>
            <a:xfrm>
              <a:off x="6313404" y="4319359"/>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3</a:t>
              </a:r>
              <a:endParaRPr lang="ko-KR" altLang="en-US" sz="1600" dirty="0">
                <a:solidFill>
                  <a:schemeClr val="tx1"/>
                </a:solidFill>
                <a:latin typeface="Arial" panose="020B0604020202020204" pitchFamily="34" charset="0"/>
                <a:cs typeface="Arial" panose="020B0604020202020204" pitchFamily="34" charset="0"/>
              </a:endParaRPr>
            </a:p>
          </p:txBody>
        </p:sp>
      </p:grpSp>
      <p:sp>
        <p:nvSpPr>
          <p:cNvPr id="73" name="Slide Number Placeholder 72">
            <a:extLst>
              <a:ext uri="{FF2B5EF4-FFF2-40B4-BE49-F238E27FC236}">
                <a16:creationId xmlns:a16="http://schemas.microsoft.com/office/drawing/2014/main" id="{AEEB5618-0F10-D116-B59C-00269864D368}"/>
              </a:ext>
            </a:extLst>
          </p:cNvPr>
          <p:cNvSpPr>
            <a:spLocks noGrp="1"/>
          </p:cNvSpPr>
          <p:nvPr>
            <p:ph type="sldNum" sz="quarter" idx="12"/>
          </p:nvPr>
        </p:nvSpPr>
        <p:spPr/>
        <p:txBody>
          <a:bodyPr/>
          <a:lstStyle/>
          <a:p>
            <a:fld id="{E23A660C-4BA6-8146-88A2-8F54BEB04FB8}" type="slidenum">
              <a:rPr lang="en-US" smtClean="0"/>
              <a:t>33</a:t>
            </a:fld>
            <a:endParaRPr lang="en-US" dirty="0"/>
          </a:p>
        </p:txBody>
      </p:sp>
    </p:spTree>
    <p:extLst>
      <p:ext uri="{BB962C8B-B14F-4D97-AF65-F5344CB8AC3E}">
        <p14:creationId xmlns:p14="http://schemas.microsoft.com/office/powerpoint/2010/main" val="5599143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F3B85A5-ABBE-8772-83D1-6EDAFFE0E4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D88FCA-0FAF-77C6-761F-5609BA091CBC}"/>
              </a:ext>
            </a:extLst>
          </p:cNvPr>
          <p:cNvSpPr>
            <a:spLocks noGrp="1"/>
          </p:cNvSpPr>
          <p:nvPr>
            <p:ph type="title"/>
          </p:nvPr>
        </p:nvSpPr>
        <p:spPr/>
        <p:txBody>
          <a:bodyPr/>
          <a:lstStyle/>
          <a:p>
            <a:r>
              <a:rPr lang="en-US" dirty="0" err="1"/>
              <a:t>AccDirect</a:t>
            </a:r>
            <a:r>
              <a:rPr lang="en-US" dirty="0"/>
              <a:t> Overview</a:t>
            </a:r>
          </a:p>
        </p:txBody>
      </p:sp>
      <p:sp>
        <p:nvSpPr>
          <p:cNvPr id="3" name="Content Placeholder 2">
            <a:extLst>
              <a:ext uri="{FF2B5EF4-FFF2-40B4-BE49-F238E27FC236}">
                <a16:creationId xmlns:a16="http://schemas.microsoft.com/office/drawing/2014/main" id="{A2603341-66F1-6AE9-BB10-36DAB7D57797}"/>
              </a:ext>
            </a:extLst>
          </p:cNvPr>
          <p:cNvSpPr>
            <a:spLocks noGrp="1"/>
          </p:cNvSpPr>
          <p:nvPr>
            <p:ph idx="1"/>
          </p:nvPr>
        </p:nvSpPr>
        <p:spPr>
          <a:xfrm>
            <a:off x="838200" y="1825625"/>
            <a:ext cx="10515600" cy="1757426"/>
          </a:xfrm>
        </p:spPr>
        <p:txBody>
          <a:bodyPr>
            <a:normAutofit/>
          </a:bodyPr>
          <a:lstStyle/>
          <a:p>
            <a:r>
              <a:rPr lang="en-US" dirty="0"/>
              <a:t>Enable a direct path between off-chip NIC and on-chip accelerator with PCIe peer-to-peer communication.</a:t>
            </a:r>
          </a:p>
          <a:p>
            <a:pPr lvl="1"/>
            <a:r>
              <a:rPr lang="en-US" dirty="0"/>
              <a:t>Expose DLB to be accessible by the NIC through DMA</a:t>
            </a:r>
          </a:p>
          <a:p>
            <a:pPr lvl="1"/>
            <a:r>
              <a:rPr lang="en-US" dirty="0"/>
              <a:t>Implement RDMA </a:t>
            </a:r>
            <a:r>
              <a:rPr lang="en-US" altLang="zh-CN" dirty="0"/>
              <a:t>peer memory</a:t>
            </a:r>
            <a:endParaRPr lang="en-US" dirty="0"/>
          </a:p>
        </p:txBody>
      </p:sp>
      <p:sp>
        <p:nvSpPr>
          <p:cNvPr id="4" name="사각형: 둥근 모서리 145">
            <a:extLst>
              <a:ext uri="{FF2B5EF4-FFF2-40B4-BE49-F238E27FC236}">
                <a16:creationId xmlns:a16="http://schemas.microsoft.com/office/drawing/2014/main" id="{D8AFFFDF-F815-1DB4-7F81-37D4E7D4B374}"/>
              </a:ext>
            </a:extLst>
          </p:cNvPr>
          <p:cNvSpPr/>
          <p:nvPr/>
        </p:nvSpPr>
        <p:spPr>
          <a:xfrm rot="16200000">
            <a:off x="-5124253" y="2223387"/>
            <a:ext cx="2765819" cy="2765819"/>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i="1">
              <a:solidFill>
                <a:schemeClr val="tx1"/>
              </a:solidFill>
              <a:latin typeface="Arial" panose="020B0604020202020204" pitchFamily="34" charset="0"/>
              <a:cs typeface="Arial" panose="020B0604020202020204" pitchFamily="34" charset="0"/>
            </a:endParaRPr>
          </a:p>
        </p:txBody>
      </p:sp>
      <p:sp>
        <p:nvSpPr>
          <p:cNvPr id="5" name="직사각형 6">
            <a:extLst>
              <a:ext uri="{FF2B5EF4-FFF2-40B4-BE49-F238E27FC236}">
                <a16:creationId xmlns:a16="http://schemas.microsoft.com/office/drawing/2014/main" id="{745DA16A-8F8F-CD40-E126-DCEE0D8EE035}"/>
              </a:ext>
            </a:extLst>
          </p:cNvPr>
          <p:cNvSpPr/>
          <p:nvPr/>
        </p:nvSpPr>
        <p:spPr>
          <a:xfrm>
            <a:off x="-5032314" y="2337335"/>
            <a:ext cx="2535334" cy="2535334"/>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b="1" dirty="0">
              <a:solidFill>
                <a:schemeClr val="tx1"/>
              </a:solidFill>
              <a:latin typeface="Arial" panose="020B0604020202020204" pitchFamily="34" charset="0"/>
              <a:cs typeface="Arial" panose="020B0604020202020204" pitchFamily="34" charset="0"/>
            </a:endParaRPr>
          </a:p>
        </p:txBody>
      </p:sp>
      <p:sp>
        <p:nvSpPr>
          <p:cNvPr id="6" name="직사각형 58">
            <a:extLst>
              <a:ext uri="{FF2B5EF4-FFF2-40B4-BE49-F238E27FC236}">
                <a16:creationId xmlns:a16="http://schemas.microsoft.com/office/drawing/2014/main" id="{7268C85B-C81C-74FE-942A-78EFAC70526F}"/>
              </a:ext>
            </a:extLst>
          </p:cNvPr>
          <p:cNvSpPr/>
          <p:nvPr/>
        </p:nvSpPr>
        <p:spPr>
          <a:xfrm rot="16200000">
            <a:off x="-3722523" y="3610311"/>
            <a:ext cx="671031" cy="1608878"/>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dirty="0">
              <a:solidFill>
                <a:schemeClr val="bg1"/>
              </a:solidFill>
              <a:latin typeface="Arial" panose="020B0604020202020204" pitchFamily="34" charset="0"/>
              <a:cs typeface="Arial" panose="020B0604020202020204" pitchFamily="34" charset="0"/>
            </a:endParaRPr>
          </a:p>
        </p:txBody>
      </p:sp>
      <p:sp>
        <p:nvSpPr>
          <p:cNvPr id="7" name="직사각형 61">
            <a:extLst>
              <a:ext uri="{FF2B5EF4-FFF2-40B4-BE49-F238E27FC236}">
                <a16:creationId xmlns:a16="http://schemas.microsoft.com/office/drawing/2014/main" id="{3A8785C8-96CC-413A-E6EB-91B8A119DE3F}"/>
              </a:ext>
            </a:extLst>
          </p:cNvPr>
          <p:cNvSpPr/>
          <p:nvPr/>
        </p:nvSpPr>
        <p:spPr>
          <a:xfrm>
            <a:off x="-4976111" y="2415178"/>
            <a:ext cx="691501" cy="2375626"/>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sp>
        <p:nvSpPr>
          <p:cNvPr id="8" name="직사각형 60">
            <a:extLst>
              <a:ext uri="{FF2B5EF4-FFF2-40B4-BE49-F238E27FC236}">
                <a16:creationId xmlns:a16="http://schemas.microsoft.com/office/drawing/2014/main" id="{0E0FB37E-270E-9C23-00C7-2367A72D820D}"/>
              </a:ext>
            </a:extLst>
          </p:cNvPr>
          <p:cNvSpPr/>
          <p:nvPr/>
        </p:nvSpPr>
        <p:spPr>
          <a:xfrm>
            <a:off x="-4191449" y="2412476"/>
            <a:ext cx="1594050" cy="1591829"/>
          </a:xfrm>
          <a:prstGeom prst="rect">
            <a:avLst/>
          </a:prstGeom>
          <a:solidFill>
            <a:schemeClr val="accent4"/>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1400" dirty="0">
                <a:solidFill>
                  <a:schemeClr val="tx1"/>
                </a:solidFill>
                <a:latin typeface="Arial" panose="020B0604020202020204" pitchFamily="34" charset="0"/>
                <a:cs typeface="Arial" panose="020B0604020202020204" pitchFamily="34" charset="0"/>
              </a:rPr>
              <a:t>Data Accelerator Complex (DAC):</a:t>
            </a:r>
          </a:p>
          <a:p>
            <a:pPr algn="ctr"/>
            <a:r>
              <a:rPr lang="en-US" altLang="ko-KR" sz="1400" dirty="0">
                <a:solidFill>
                  <a:schemeClr val="tx1"/>
                </a:solidFill>
                <a:latin typeface="Arial" panose="020B0604020202020204" pitchFamily="34" charset="0"/>
                <a:cs typeface="Arial" panose="020B0604020202020204" pitchFamily="34" charset="0"/>
              </a:rPr>
              <a:t>DLB</a:t>
            </a:r>
            <a:endParaRPr lang="ko-KR" altLang="en-US" sz="1400" dirty="0">
              <a:solidFill>
                <a:schemeClr val="tx1"/>
              </a:solidFill>
              <a:latin typeface="Arial" panose="020B0604020202020204" pitchFamily="34" charset="0"/>
              <a:cs typeface="Arial" panose="020B0604020202020204" pitchFamily="34" charset="0"/>
            </a:endParaRPr>
          </a:p>
        </p:txBody>
      </p:sp>
      <p:sp>
        <p:nvSpPr>
          <p:cNvPr id="9" name="TextBox 208">
            <a:extLst>
              <a:ext uri="{FF2B5EF4-FFF2-40B4-BE49-F238E27FC236}">
                <a16:creationId xmlns:a16="http://schemas.microsoft.com/office/drawing/2014/main" id="{3ED23A1F-4F23-6C77-20FF-FC5EFEA5AB98}"/>
              </a:ext>
            </a:extLst>
          </p:cNvPr>
          <p:cNvSpPr txBox="1"/>
          <p:nvPr/>
        </p:nvSpPr>
        <p:spPr>
          <a:xfrm>
            <a:off x="-4149811" y="4108334"/>
            <a:ext cx="1559188" cy="523220"/>
          </a:xfrm>
          <a:prstGeom prst="rect">
            <a:avLst/>
          </a:prstGeom>
          <a:noFill/>
        </p:spPr>
        <p:txBody>
          <a:bodyPr wrap="square">
            <a:spAutoFit/>
          </a:bodyPr>
          <a:lstStyle/>
          <a:p>
            <a:pPr algn="ctr"/>
            <a:r>
              <a:rPr lang="en-US" altLang="ko-KR" sz="1400" dirty="0">
                <a:latin typeface="Arial" panose="020B0604020202020204" pitchFamily="34" charset="0"/>
                <a:cs typeface="Arial" panose="020B0604020202020204" pitchFamily="34" charset="0"/>
              </a:rPr>
              <a:t>Memory Controller </a:t>
            </a:r>
            <a:endParaRPr lang="ko-KR" altLang="en-US" sz="1400" dirty="0">
              <a:latin typeface="Arial" panose="020B0604020202020204" pitchFamily="34" charset="0"/>
              <a:cs typeface="Arial" panose="020B0604020202020204" pitchFamily="34" charset="0"/>
            </a:endParaRPr>
          </a:p>
        </p:txBody>
      </p:sp>
      <p:sp>
        <p:nvSpPr>
          <p:cNvPr id="10" name="직사각형 21">
            <a:extLst>
              <a:ext uri="{FF2B5EF4-FFF2-40B4-BE49-F238E27FC236}">
                <a16:creationId xmlns:a16="http://schemas.microsoft.com/office/drawing/2014/main" id="{5E19CB36-83ED-9DB6-F23E-A19A6A6D91B1}"/>
              </a:ext>
            </a:extLst>
          </p:cNvPr>
          <p:cNvSpPr/>
          <p:nvPr/>
        </p:nvSpPr>
        <p:spPr>
          <a:xfrm rot="16200000">
            <a:off x="-3283265" y="3126449"/>
            <a:ext cx="2464961" cy="947981"/>
          </a:xfrm>
          <a:prstGeom prst="rect">
            <a:avLst/>
          </a:prstGeom>
          <a:solidFill>
            <a:srgbClr val="A6A6A6">
              <a:alpha val="98000"/>
            </a:srgb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dirty="0">
              <a:solidFill>
                <a:schemeClr val="bg1"/>
              </a:solidFill>
              <a:latin typeface="Arial" panose="020B0604020202020204" pitchFamily="34" charset="0"/>
              <a:cs typeface="Arial" panose="020B0604020202020204" pitchFamily="34" charset="0"/>
            </a:endParaRPr>
          </a:p>
        </p:txBody>
      </p:sp>
      <p:sp>
        <p:nvSpPr>
          <p:cNvPr id="11" name="TextBox 286">
            <a:extLst>
              <a:ext uri="{FF2B5EF4-FFF2-40B4-BE49-F238E27FC236}">
                <a16:creationId xmlns:a16="http://schemas.microsoft.com/office/drawing/2014/main" id="{FB8A35BA-D426-0414-6891-36020AE1BD43}"/>
              </a:ext>
            </a:extLst>
          </p:cNvPr>
          <p:cNvSpPr txBox="1"/>
          <p:nvPr/>
        </p:nvSpPr>
        <p:spPr>
          <a:xfrm rot="16200000">
            <a:off x="-3422784" y="3421919"/>
            <a:ext cx="2654690" cy="369332"/>
          </a:xfrm>
          <a:prstGeom prst="rect">
            <a:avLst/>
          </a:prstGeom>
          <a:noFill/>
          <a:ln>
            <a:noFill/>
          </a:ln>
        </p:spPr>
        <p:txBody>
          <a:bodyPr wrap="square">
            <a:spAutoFit/>
          </a:bodyPr>
          <a:lstStyle/>
          <a:p>
            <a:pPr algn="ctr"/>
            <a:r>
              <a:rPr lang="en-US" altLang="ko-KR" dirty="0">
                <a:latin typeface="Arial" panose="020B0604020202020204" pitchFamily="34" charset="0"/>
                <a:cs typeface="Arial" panose="020B0604020202020204" pitchFamily="34" charset="0"/>
              </a:rPr>
              <a:t>PCIe Root      Complex</a:t>
            </a:r>
            <a:endParaRPr lang="ko-KR" altLang="en-US" dirty="0">
              <a:latin typeface="Arial" panose="020B0604020202020204" pitchFamily="34" charset="0"/>
              <a:cs typeface="Arial" panose="020B0604020202020204" pitchFamily="34" charset="0"/>
            </a:endParaRPr>
          </a:p>
        </p:txBody>
      </p:sp>
      <p:grpSp>
        <p:nvGrpSpPr>
          <p:cNvPr id="17" name="组合 176">
            <a:extLst>
              <a:ext uri="{FF2B5EF4-FFF2-40B4-BE49-F238E27FC236}">
                <a16:creationId xmlns:a16="http://schemas.microsoft.com/office/drawing/2014/main" id="{F70B4813-A294-0AA8-1FDC-D165238E6A41}"/>
              </a:ext>
            </a:extLst>
          </p:cNvPr>
          <p:cNvGrpSpPr/>
          <p:nvPr/>
        </p:nvGrpSpPr>
        <p:grpSpPr>
          <a:xfrm>
            <a:off x="-4843146" y="2696973"/>
            <a:ext cx="425571" cy="723286"/>
            <a:chOff x="2055424" y="481875"/>
            <a:chExt cx="332355" cy="564859"/>
          </a:xfrm>
        </p:grpSpPr>
        <p:sp>
          <p:nvSpPr>
            <p:cNvPr id="18" name="직사각형 86">
              <a:extLst>
                <a:ext uri="{FF2B5EF4-FFF2-40B4-BE49-F238E27FC236}">
                  <a16:creationId xmlns:a16="http://schemas.microsoft.com/office/drawing/2014/main" id="{0C6967E2-2433-60DE-326A-F34109E7F019}"/>
                </a:ext>
              </a:extLst>
            </p:cNvPr>
            <p:cNvSpPr/>
            <p:nvPr/>
          </p:nvSpPr>
          <p:spPr>
            <a:xfrm>
              <a:off x="2055424" y="48187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sp>
          <p:nvSpPr>
            <p:cNvPr id="19" name="직사각형 132">
              <a:extLst>
                <a:ext uri="{FF2B5EF4-FFF2-40B4-BE49-F238E27FC236}">
                  <a16:creationId xmlns:a16="http://schemas.microsoft.com/office/drawing/2014/main" id="{B873B200-492A-99A8-E74D-5EBF4C77F5F0}"/>
                </a:ext>
              </a:extLst>
            </p:cNvPr>
            <p:cNvSpPr/>
            <p:nvPr/>
          </p:nvSpPr>
          <p:spPr>
            <a:xfrm>
              <a:off x="2055424" y="79166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grpSp>
      <p:sp>
        <p:nvSpPr>
          <p:cNvPr id="20" name="직사각형 8">
            <a:extLst>
              <a:ext uri="{FF2B5EF4-FFF2-40B4-BE49-F238E27FC236}">
                <a16:creationId xmlns:a16="http://schemas.microsoft.com/office/drawing/2014/main" id="{71CD773E-27DB-8EBF-D69C-2BFB1F54C136}"/>
              </a:ext>
            </a:extLst>
          </p:cNvPr>
          <p:cNvSpPr/>
          <p:nvPr/>
        </p:nvSpPr>
        <p:spPr>
          <a:xfrm>
            <a:off x="-4893637" y="4314042"/>
            <a:ext cx="531301" cy="433509"/>
          </a:xfrm>
          <a:prstGeom prst="rect">
            <a:avLst/>
          </a:prstGeom>
          <a:solidFill>
            <a:schemeClr val="accent3"/>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dirty="0">
              <a:solidFill>
                <a:schemeClr val="tx1"/>
              </a:solidFill>
              <a:latin typeface="Arial" panose="020B0604020202020204" pitchFamily="34" charset="0"/>
              <a:cs typeface="Arial" panose="020B0604020202020204" pitchFamily="34" charset="0"/>
            </a:endParaRPr>
          </a:p>
        </p:txBody>
      </p:sp>
      <p:sp>
        <p:nvSpPr>
          <p:cNvPr id="21" name="TextBox 212">
            <a:extLst>
              <a:ext uri="{FF2B5EF4-FFF2-40B4-BE49-F238E27FC236}">
                <a16:creationId xmlns:a16="http://schemas.microsoft.com/office/drawing/2014/main" id="{D5D70000-7FDA-4F82-78DF-5A515F34241E}"/>
              </a:ext>
            </a:extLst>
          </p:cNvPr>
          <p:cNvSpPr txBox="1"/>
          <p:nvPr/>
        </p:nvSpPr>
        <p:spPr>
          <a:xfrm>
            <a:off x="-4918337" y="4363305"/>
            <a:ext cx="588343" cy="307777"/>
          </a:xfrm>
          <a:prstGeom prst="rect">
            <a:avLst/>
          </a:prstGeom>
          <a:noFill/>
        </p:spPr>
        <p:txBody>
          <a:bodyPr wrap="square">
            <a:spAutoFit/>
          </a:bodyPr>
          <a:lstStyle/>
          <a:p>
            <a:pPr algn="ctr"/>
            <a:r>
              <a:rPr lang="en-US" altLang="ko-KR" sz="1400" dirty="0">
                <a:latin typeface="Arial" panose="020B0604020202020204" pitchFamily="34" charset="0"/>
                <a:cs typeface="Arial" panose="020B0604020202020204" pitchFamily="34" charset="0"/>
              </a:rPr>
              <a:t>LLC</a:t>
            </a:r>
            <a:endParaRPr lang="ko-KR" altLang="en-US" sz="1400" dirty="0">
              <a:latin typeface="Arial" panose="020B0604020202020204" pitchFamily="34" charset="0"/>
              <a:cs typeface="Arial" panose="020B0604020202020204" pitchFamily="34" charset="0"/>
            </a:endParaRPr>
          </a:p>
        </p:txBody>
      </p:sp>
      <p:pic>
        <p:nvPicPr>
          <p:cNvPr id="38" name="Picture 6" descr="Network Interface Card - Free computer icons">
            <a:extLst>
              <a:ext uri="{FF2B5EF4-FFF2-40B4-BE49-F238E27FC236}">
                <a16:creationId xmlns:a16="http://schemas.microsoft.com/office/drawing/2014/main" id="{79FC9E34-F321-D843-43C9-11BFDDFD83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1914977" y="2823527"/>
            <a:ext cx="1503280" cy="1493399"/>
          </a:xfrm>
          <a:prstGeom prst="rect">
            <a:avLst/>
          </a:prstGeom>
          <a:noFill/>
          <a:extLst>
            <a:ext uri="{909E8E84-426E-40DD-AFC4-6F175D3DCCD1}">
              <a14:hiddenFill xmlns:a14="http://schemas.microsoft.com/office/drawing/2010/main">
                <a:solidFill>
                  <a:srgbClr val="FFFFFF"/>
                </a:solidFill>
              </a14:hiddenFill>
            </a:ext>
          </a:extLst>
        </p:spPr>
      </p:pic>
      <p:sp>
        <p:nvSpPr>
          <p:cNvPr id="40" name="TextBox 39">
            <a:extLst>
              <a:ext uri="{FF2B5EF4-FFF2-40B4-BE49-F238E27FC236}">
                <a16:creationId xmlns:a16="http://schemas.microsoft.com/office/drawing/2014/main" id="{84FFCBCD-A83F-7356-CC06-72814DA484D2}"/>
              </a:ext>
            </a:extLst>
          </p:cNvPr>
          <p:cNvSpPr txBox="1"/>
          <p:nvPr/>
        </p:nvSpPr>
        <p:spPr>
          <a:xfrm>
            <a:off x="-5036133" y="2367958"/>
            <a:ext cx="798103" cy="338554"/>
          </a:xfrm>
          <a:prstGeom prst="rect">
            <a:avLst/>
          </a:prstGeom>
          <a:noFill/>
        </p:spPr>
        <p:txBody>
          <a:bodyPr wrap="square">
            <a:spAutoFit/>
          </a:bodyPr>
          <a:lstStyle/>
          <a:p>
            <a:pPr algn="ctr"/>
            <a:r>
              <a:rPr lang="en-US" altLang="ko-KR" sz="1600" dirty="0">
                <a:latin typeface="Arial" panose="020B0604020202020204" pitchFamily="34" charset="0"/>
                <a:cs typeface="Arial" panose="020B0604020202020204" pitchFamily="34" charset="0"/>
              </a:rPr>
              <a:t>Cores</a:t>
            </a:r>
            <a:endParaRPr lang="ko-KR" altLang="en-US" sz="1600" dirty="0">
              <a:latin typeface="Arial" panose="020B0604020202020204" pitchFamily="34" charset="0"/>
              <a:cs typeface="Arial" panose="020B0604020202020204" pitchFamily="34" charset="0"/>
            </a:endParaRPr>
          </a:p>
        </p:txBody>
      </p:sp>
      <p:grpSp>
        <p:nvGrpSpPr>
          <p:cNvPr id="41" name="组合 176">
            <a:extLst>
              <a:ext uri="{FF2B5EF4-FFF2-40B4-BE49-F238E27FC236}">
                <a16:creationId xmlns:a16="http://schemas.microsoft.com/office/drawing/2014/main" id="{888371BA-18DA-D142-C375-AE2300C6D95F}"/>
              </a:ext>
            </a:extLst>
          </p:cNvPr>
          <p:cNvGrpSpPr/>
          <p:nvPr/>
        </p:nvGrpSpPr>
        <p:grpSpPr>
          <a:xfrm>
            <a:off x="-4843146" y="3491914"/>
            <a:ext cx="425571" cy="723286"/>
            <a:chOff x="2055424" y="481875"/>
            <a:chExt cx="332355" cy="564859"/>
          </a:xfrm>
        </p:grpSpPr>
        <p:sp>
          <p:nvSpPr>
            <p:cNvPr id="42" name="직사각형 86">
              <a:extLst>
                <a:ext uri="{FF2B5EF4-FFF2-40B4-BE49-F238E27FC236}">
                  <a16:creationId xmlns:a16="http://schemas.microsoft.com/office/drawing/2014/main" id="{93405F8B-FFA0-C918-D01B-2BCCB1DFE9E0}"/>
                </a:ext>
              </a:extLst>
            </p:cNvPr>
            <p:cNvSpPr/>
            <p:nvPr/>
          </p:nvSpPr>
          <p:spPr>
            <a:xfrm>
              <a:off x="2055424" y="48187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sp>
          <p:nvSpPr>
            <p:cNvPr id="43" name="직사각형 132">
              <a:extLst>
                <a:ext uri="{FF2B5EF4-FFF2-40B4-BE49-F238E27FC236}">
                  <a16:creationId xmlns:a16="http://schemas.microsoft.com/office/drawing/2014/main" id="{CEA18062-830B-0D77-1E61-AF7116F1B8FE}"/>
                </a:ext>
              </a:extLst>
            </p:cNvPr>
            <p:cNvSpPr/>
            <p:nvPr/>
          </p:nvSpPr>
          <p:spPr>
            <a:xfrm>
              <a:off x="2055424" y="79166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grpSp>
      <p:sp>
        <p:nvSpPr>
          <p:cNvPr id="44" name="Arrow: Left 43">
            <a:extLst>
              <a:ext uri="{FF2B5EF4-FFF2-40B4-BE49-F238E27FC236}">
                <a16:creationId xmlns:a16="http://schemas.microsoft.com/office/drawing/2014/main" id="{84823AE2-C1E5-DBE2-D450-A12676EC925C}"/>
              </a:ext>
            </a:extLst>
          </p:cNvPr>
          <p:cNvSpPr/>
          <p:nvPr/>
        </p:nvSpPr>
        <p:spPr>
          <a:xfrm>
            <a:off x="-2948396" y="3217768"/>
            <a:ext cx="1594050" cy="593324"/>
          </a:xfrm>
          <a:prstGeom prst="lef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a:t>
            </a:r>
          </a:p>
        </p:txBody>
      </p:sp>
      <p:sp>
        <p:nvSpPr>
          <p:cNvPr id="39" name="Rectangle 38">
            <a:extLst>
              <a:ext uri="{FF2B5EF4-FFF2-40B4-BE49-F238E27FC236}">
                <a16:creationId xmlns:a16="http://schemas.microsoft.com/office/drawing/2014/main" id="{E634F2CF-F1A8-8E3C-1642-2A83531D5644}"/>
              </a:ext>
            </a:extLst>
          </p:cNvPr>
          <p:cNvSpPr/>
          <p:nvPr/>
        </p:nvSpPr>
        <p:spPr>
          <a:xfrm>
            <a:off x="1690819" y="4568273"/>
            <a:ext cx="1907215" cy="803212"/>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tx1"/>
                </a:solidFill>
                <a:latin typeface="Arial" panose="020B0604020202020204" pitchFamily="34" charset="0"/>
                <a:cs typeface="Arial" panose="020B0604020202020204" pitchFamily="34" charset="0"/>
              </a:rPr>
              <a:t>Client</a:t>
            </a:r>
            <a:endParaRPr lang="en-US" dirty="0">
              <a:solidFill>
                <a:schemeClr val="tx1"/>
              </a:solidFill>
              <a:latin typeface="Arial" panose="020B0604020202020204" pitchFamily="34" charset="0"/>
              <a:cs typeface="Arial" panose="020B0604020202020204" pitchFamily="34" charset="0"/>
            </a:endParaRPr>
          </a:p>
        </p:txBody>
      </p:sp>
      <p:sp>
        <p:nvSpPr>
          <p:cNvPr id="49" name="TextBox 48">
            <a:extLst>
              <a:ext uri="{FF2B5EF4-FFF2-40B4-BE49-F238E27FC236}">
                <a16:creationId xmlns:a16="http://schemas.microsoft.com/office/drawing/2014/main" id="{DD4B076D-620A-8D1D-7865-3B5409B39FAE}"/>
              </a:ext>
            </a:extLst>
          </p:cNvPr>
          <p:cNvSpPr txBox="1"/>
          <p:nvPr/>
        </p:nvSpPr>
        <p:spPr>
          <a:xfrm>
            <a:off x="3782781" y="4528934"/>
            <a:ext cx="1973487" cy="369332"/>
          </a:xfrm>
          <a:prstGeom prst="rect">
            <a:avLst/>
          </a:prstGeom>
          <a:noFill/>
        </p:spPr>
        <p:txBody>
          <a:bodyPr wrap="square" rtlCol="0">
            <a:spAutoFit/>
          </a:bodyPr>
          <a:lstStyle/>
          <a:p>
            <a:r>
              <a:rPr lang="en-US" dirty="0"/>
              <a:t>RDMA Write</a:t>
            </a:r>
          </a:p>
        </p:txBody>
      </p:sp>
      <p:sp>
        <p:nvSpPr>
          <p:cNvPr id="55" name="사각형: 둥근 모서리 145">
            <a:extLst>
              <a:ext uri="{FF2B5EF4-FFF2-40B4-BE49-F238E27FC236}">
                <a16:creationId xmlns:a16="http://schemas.microsoft.com/office/drawing/2014/main" id="{488C0302-8F3B-29B0-F5EE-D53602A4D608}"/>
              </a:ext>
            </a:extLst>
          </p:cNvPr>
          <p:cNvSpPr/>
          <p:nvPr/>
        </p:nvSpPr>
        <p:spPr>
          <a:xfrm rot="16200000">
            <a:off x="7494787" y="3516651"/>
            <a:ext cx="2765819" cy="2765819"/>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i="1">
              <a:solidFill>
                <a:schemeClr val="tx1"/>
              </a:solidFill>
              <a:latin typeface="Arial" panose="020B0604020202020204" pitchFamily="34" charset="0"/>
              <a:cs typeface="Arial" panose="020B0604020202020204" pitchFamily="34" charset="0"/>
            </a:endParaRPr>
          </a:p>
        </p:txBody>
      </p:sp>
      <p:sp>
        <p:nvSpPr>
          <p:cNvPr id="56" name="직사각형 6">
            <a:extLst>
              <a:ext uri="{FF2B5EF4-FFF2-40B4-BE49-F238E27FC236}">
                <a16:creationId xmlns:a16="http://schemas.microsoft.com/office/drawing/2014/main" id="{47A37F96-7970-BD16-E12E-6B3099204EC7}"/>
              </a:ext>
            </a:extLst>
          </p:cNvPr>
          <p:cNvSpPr/>
          <p:nvPr/>
        </p:nvSpPr>
        <p:spPr>
          <a:xfrm>
            <a:off x="7586726" y="3630599"/>
            <a:ext cx="2535334" cy="2535334"/>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b="1" dirty="0">
              <a:solidFill>
                <a:schemeClr val="tx1"/>
              </a:solidFill>
              <a:latin typeface="Arial" panose="020B0604020202020204" pitchFamily="34" charset="0"/>
              <a:cs typeface="Arial" panose="020B0604020202020204" pitchFamily="34" charset="0"/>
            </a:endParaRPr>
          </a:p>
        </p:txBody>
      </p:sp>
      <p:sp>
        <p:nvSpPr>
          <p:cNvPr id="57" name="직사각형 58">
            <a:extLst>
              <a:ext uri="{FF2B5EF4-FFF2-40B4-BE49-F238E27FC236}">
                <a16:creationId xmlns:a16="http://schemas.microsoft.com/office/drawing/2014/main" id="{89D42924-150E-8F18-CA16-9EFF2D17C65B}"/>
              </a:ext>
            </a:extLst>
          </p:cNvPr>
          <p:cNvSpPr/>
          <p:nvPr/>
        </p:nvSpPr>
        <p:spPr>
          <a:xfrm rot="16200000">
            <a:off x="8174904" y="4920728"/>
            <a:ext cx="671031" cy="1608878"/>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dirty="0">
              <a:solidFill>
                <a:schemeClr val="bg1"/>
              </a:solidFill>
              <a:latin typeface="Arial" panose="020B0604020202020204" pitchFamily="34" charset="0"/>
              <a:cs typeface="Arial" panose="020B0604020202020204" pitchFamily="34" charset="0"/>
            </a:endParaRPr>
          </a:p>
        </p:txBody>
      </p:sp>
      <p:sp>
        <p:nvSpPr>
          <p:cNvPr id="58" name="직사각형 61">
            <a:extLst>
              <a:ext uri="{FF2B5EF4-FFF2-40B4-BE49-F238E27FC236}">
                <a16:creationId xmlns:a16="http://schemas.microsoft.com/office/drawing/2014/main" id="{5BB176B8-3FC4-2B0A-DD75-DEC8E6E01010}"/>
              </a:ext>
            </a:extLst>
          </p:cNvPr>
          <p:cNvSpPr/>
          <p:nvPr/>
        </p:nvSpPr>
        <p:spPr>
          <a:xfrm>
            <a:off x="9361661" y="3708442"/>
            <a:ext cx="691501" cy="2375626"/>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sp>
        <p:nvSpPr>
          <p:cNvPr id="59" name="직사각형 60">
            <a:extLst>
              <a:ext uri="{FF2B5EF4-FFF2-40B4-BE49-F238E27FC236}">
                <a16:creationId xmlns:a16="http://schemas.microsoft.com/office/drawing/2014/main" id="{11788C32-9E7B-C6AD-4ABE-6D91B3B1170A}"/>
              </a:ext>
            </a:extLst>
          </p:cNvPr>
          <p:cNvSpPr/>
          <p:nvPr/>
        </p:nvSpPr>
        <p:spPr>
          <a:xfrm>
            <a:off x="7705978" y="3722893"/>
            <a:ext cx="1594050" cy="1591829"/>
          </a:xfrm>
          <a:prstGeom prst="rect">
            <a:avLst/>
          </a:prstGeom>
          <a:solidFill>
            <a:schemeClr val="accent2">
              <a:lumMod val="40000"/>
              <a:lumOff val="6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dirty="0">
              <a:solidFill>
                <a:schemeClr val="tx1"/>
              </a:solidFill>
              <a:latin typeface="Arial" panose="020B0604020202020204" pitchFamily="34" charset="0"/>
              <a:cs typeface="Arial" panose="020B0604020202020204" pitchFamily="34" charset="0"/>
            </a:endParaRPr>
          </a:p>
        </p:txBody>
      </p:sp>
      <p:sp>
        <p:nvSpPr>
          <p:cNvPr id="60" name="TextBox 208">
            <a:extLst>
              <a:ext uri="{FF2B5EF4-FFF2-40B4-BE49-F238E27FC236}">
                <a16:creationId xmlns:a16="http://schemas.microsoft.com/office/drawing/2014/main" id="{D6E5B41D-3A5D-94BB-49D1-85AD6C7E2077}"/>
              </a:ext>
            </a:extLst>
          </p:cNvPr>
          <p:cNvSpPr txBox="1"/>
          <p:nvPr/>
        </p:nvSpPr>
        <p:spPr>
          <a:xfrm>
            <a:off x="7747616" y="5571151"/>
            <a:ext cx="1559188" cy="307777"/>
          </a:xfrm>
          <a:prstGeom prst="rect">
            <a:avLst/>
          </a:prstGeom>
          <a:noFill/>
        </p:spPr>
        <p:txBody>
          <a:bodyPr wrap="square">
            <a:spAutoFit/>
          </a:bodyPr>
          <a:lstStyle/>
          <a:p>
            <a:pPr algn="ctr"/>
            <a:r>
              <a:rPr lang="en-US" altLang="ko-KR" sz="1400" dirty="0">
                <a:latin typeface="Arial" panose="020B0604020202020204" pitchFamily="34" charset="0"/>
                <a:cs typeface="Arial" panose="020B0604020202020204" pitchFamily="34" charset="0"/>
              </a:rPr>
              <a:t>Memory</a:t>
            </a:r>
            <a:endParaRPr lang="ko-KR" altLang="en-US" sz="1400" dirty="0">
              <a:latin typeface="Arial" panose="020B0604020202020204" pitchFamily="34" charset="0"/>
              <a:cs typeface="Arial" panose="020B0604020202020204" pitchFamily="34" charset="0"/>
            </a:endParaRPr>
          </a:p>
        </p:txBody>
      </p:sp>
      <p:sp>
        <p:nvSpPr>
          <p:cNvPr id="61" name="직사각형 21">
            <a:extLst>
              <a:ext uri="{FF2B5EF4-FFF2-40B4-BE49-F238E27FC236}">
                <a16:creationId xmlns:a16="http://schemas.microsoft.com/office/drawing/2014/main" id="{C3DB44D2-5CA0-E2C9-743E-F11980D31B92}"/>
              </a:ext>
            </a:extLst>
          </p:cNvPr>
          <p:cNvSpPr/>
          <p:nvPr/>
        </p:nvSpPr>
        <p:spPr>
          <a:xfrm rot="16200000">
            <a:off x="6170598" y="4679567"/>
            <a:ext cx="2464961" cy="445202"/>
          </a:xfrm>
          <a:prstGeom prst="rect">
            <a:avLst/>
          </a:prstGeom>
          <a:solidFill>
            <a:srgbClr val="A6A6A6">
              <a:alpha val="98000"/>
            </a:srgb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dirty="0">
              <a:solidFill>
                <a:schemeClr val="bg1"/>
              </a:solidFill>
              <a:latin typeface="Arial" panose="020B0604020202020204" pitchFamily="34" charset="0"/>
              <a:cs typeface="Arial" panose="020B0604020202020204" pitchFamily="34" charset="0"/>
            </a:endParaRPr>
          </a:p>
        </p:txBody>
      </p:sp>
      <p:sp>
        <p:nvSpPr>
          <p:cNvPr id="62" name="TextBox 286">
            <a:extLst>
              <a:ext uri="{FF2B5EF4-FFF2-40B4-BE49-F238E27FC236}">
                <a16:creationId xmlns:a16="http://schemas.microsoft.com/office/drawing/2014/main" id="{2371E56B-50E3-6BD4-418D-0725EFC3DCCA}"/>
              </a:ext>
            </a:extLst>
          </p:cNvPr>
          <p:cNvSpPr txBox="1"/>
          <p:nvPr/>
        </p:nvSpPr>
        <p:spPr>
          <a:xfrm rot="5400000">
            <a:off x="7040097" y="3866358"/>
            <a:ext cx="722316" cy="369332"/>
          </a:xfrm>
          <a:prstGeom prst="rect">
            <a:avLst/>
          </a:prstGeom>
          <a:noFill/>
          <a:ln>
            <a:noFill/>
          </a:ln>
        </p:spPr>
        <p:txBody>
          <a:bodyPr wrap="square">
            <a:spAutoFit/>
          </a:bodyPr>
          <a:lstStyle/>
          <a:p>
            <a:pPr algn="ctr"/>
            <a:r>
              <a:rPr lang="en-US" altLang="ko-KR" dirty="0">
                <a:latin typeface="Arial" panose="020B0604020202020204" pitchFamily="34" charset="0"/>
                <a:cs typeface="Arial" panose="020B0604020202020204" pitchFamily="34" charset="0"/>
              </a:rPr>
              <a:t>PCIe</a:t>
            </a:r>
            <a:r>
              <a:rPr lang="ko-KR" altLang="en-US" dirty="0">
                <a:latin typeface="Arial" panose="020B0604020202020204" pitchFamily="34" charset="0"/>
                <a:cs typeface="Arial" panose="020B0604020202020204" pitchFamily="34" charset="0"/>
              </a:rPr>
              <a:t>              </a:t>
            </a:r>
            <a:endParaRPr lang="en-US" altLang="ko-KR" dirty="0">
              <a:latin typeface="Arial" panose="020B0604020202020204" pitchFamily="34" charset="0"/>
              <a:cs typeface="Arial" panose="020B0604020202020204" pitchFamily="34" charset="0"/>
            </a:endParaRPr>
          </a:p>
        </p:txBody>
      </p:sp>
      <p:grpSp>
        <p:nvGrpSpPr>
          <p:cNvPr id="63" name="组合 176">
            <a:extLst>
              <a:ext uri="{FF2B5EF4-FFF2-40B4-BE49-F238E27FC236}">
                <a16:creationId xmlns:a16="http://schemas.microsoft.com/office/drawing/2014/main" id="{4008509E-1034-24E9-45BD-AE847A41CDEC}"/>
              </a:ext>
            </a:extLst>
          </p:cNvPr>
          <p:cNvGrpSpPr/>
          <p:nvPr/>
        </p:nvGrpSpPr>
        <p:grpSpPr>
          <a:xfrm>
            <a:off x="9494626" y="3990237"/>
            <a:ext cx="425571" cy="723286"/>
            <a:chOff x="2055424" y="481875"/>
            <a:chExt cx="332355" cy="564859"/>
          </a:xfrm>
        </p:grpSpPr>
        <p:sp>
          <p:nvSpPr>
            <p:cNvPr id="64" name="직사각형 86">
              <a:extLst>
                <a:ext uri="{FF2B5EF4-FFF2-40B4-BE49-F238E27FC236}">
                  <a16:creationId xmlns:a16="http://schemas.microsoft.com/office/drawing/2014/main" id="{655582E2-BE75-8F74-0769-4E79670534E6}"/>
                </a:ext>
              </a:extLst>
            </p:cNvPr>
            <p:cNvSpPr/>
            <p:nvPr/>
          </p:nvSpPr>
          <p:spPr>
            <a:xfrm>
              <a:off x="2055424" y="48187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sp>
          <p:nvSpPr>
            <p:cNvPr id="65" name="직사각형 132">
              <a:extLst>
                <a:ext uri="{FF2B5EF4-FFF2-40B4-BE49-F238E27FC236}">
                  <a16:creationId xmlns:a16="http://schemas.microsoft.com/office/drawing/2014/main" id="{32DC7225-0D68-C67D-2A8F-D6791AF35810}"/>
                </a:ext>
              </a:extLst>
            </p:cNvPr>
            <p:cNvSpPr/>
            <p:nvPr/>
          </p:nvSpPr>
          <p:spPr>
            <a:xfrm>
              <a:off x="2055424" y="79166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grpSp>
      <p:sp>
        <p:nvSpPr>
          <p:cNvPr id="66" name="직사각형 8">
            <a:extLst>
              <a:ext uri="{FF2B5EF4-FFF2-40B4-BE49-F238E27FC236}">
                <a16:creationId xmlns:a16="http://schemas.microsoft.com/office/drawing/2014/main" id="{D72B443A-A6D0-E85C-8E05-52031755C118}"/>
              </a:ext>
            </a:extLst>
          </p:cNvPr>
          <p:cNvSpPr/>
          <p:nvPr/>
        </p:nvSpPr>
        <p:spPr>
          <a:xfrm>
            <a:off x="9444135" y="5607306"/>
            <a:ext cx="531301" cy="433509"/>
          </a:xfrm>
          <a:prstGeom prst="rect">
            <a:avLst/>
          </a:prstGeom>
          <a:solidFill>
            <a:schemeClr val="accent3"/>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dirty="0">
              <a:solidFill>
                <a:schemeClr val="tx1"/>
              </a:solidFill>
              <a:latin typeface="Arial" panose="020B0604020202020204" pitchFamily="34" charset="0"/>
              <a:cs typeface="Arial" panose="020B0604020202020204" pitchFamily="34" charset="0"/>
            </a:endParaRPr>
          </a:p>
        </p:txBody>
      </p:sp>
      <p:sp>
        <p:nvSpPr>
          <p:cNvPr id="67" name="TextBox 212">
            <a:extLst>
              <a:ext uri="{FF2B5EF4-FFF2-40B4-BE49-F238E27FC236}">
                <a16:creationId xmlns:a16="http://schemas.microsoft.com/office/drawing/2014/main" id="{2F1D97DA-1F48-B0D9-32EB-90F1CDF45552}"/>
              </a:ext>
            </a:extLst>
          </p:cNvPr>
          <p:cNvSpPr txBox="1"/>
          <p:nvPr/>
        </p:nvSpPr>
        <p:spPr>
          <a:xfrm>
            <a:off x="9419435" y="5656569"/>
            <a:ext cx="588343" cy="307777"/>
          </a:xfrm>
          <a:prstGeom prst="rect">
            <a:avLst/>
          </a:prstGeom>
          <a:noFill/>
        </p:spPr>
        <p:txBody>
          <a:bodyPr wrap="square">
            <a:spAutoFit/>
          </a:bodyPr>
          <a:lstStyle/>
          <a:p>
            <a:pPr algn="ctr"/>
            <a:r>
              <a:rPr lang="en-US" altLang="ko-KR" sz="1400" dirty="0">
                <a:latin typeface="Arial" panose="020B0604020202020204" pitchFamily="34" charset="0"/>
                <a:cs typeface="Arial" panose="020B0604020202020204" pitchFamily="34" charset="0"/>
              </a:rPr>
              <a:t>LLC</a:t>
            </a:r>
            <a:endParaRPr lang="ko-KR" altLang="en-US" sz="1400" dirty="0">
              <a:latin typeface="Arial" panose="020B0604020202020204" pitchFamily="34" charset="0"/>
              <a:cs typeface="Arial" panose="020B0604020202020204" pitchFamily="34" charset="0"/>
            </a:endParaRPr>
          </a:p>
        </p:txBody>
      </p:sp>
      <p:pic>
        <p:nvPicPr>
          <p:cNvPr id="68" name="Picture 6" descr="Network Interface Card - Free computer icons">
            <a:extLst>
              <a:ext uri="{FF2B5EF4-FFF2-40B4-BE49-F238E27FC236}">
                <a16:creationId xmlns:a16="http://schemas.microsoft.com/office/drawing/2014/main" id="{F5F80C7C-CE5D-FDA3-4D4B-A63433B20B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6008087" y="4312117"/>
            <a:ext cx="1503280" cy="1493399"/>
          </a:xfrm>
          <a:prstGeom prst="rect">
            <a:avLst/>
          </a:prstGeom>
          <a:noFill/>
          <a:extLst>
            <a:ext uri="{909E8E84-426E-40DD-AFC4-6F175D3DCCD1}">
              <a14:hiddenFill xmlns:a14="http://schemas.microsoft.com/office/drawing/2010/main">
                <a:solidFill>
                  <a:srgbClr val="FFFFFF"/>
                </a:solidFill>
              </a14:hiddenFill>
            </a:ext>
          </a:extLst>
        </p:spPr>
      </p:pic>
      <p:sp>
        <p:nvSpPr>
          <p:cNvPr id="69" name="TextBox 68">
            <a:extLst>
              <a:ext uri="{FF2B5EF4-FFF2-40B4-BE49-F238E27FC236}">
                <a16:creationId xmlns:a16="http://schemas.microsoft.com/office/drawing/2014/main" id="{45794E46-3200-AC02-21C8-C388C860AB81}"/>
              </a:ext>
            </a:extLst>
          </p:cNvPr>
          <p:cNvSpPr txBox="1"/>
          <p:nvPr/>
        </p:nvSpPr>
        <p:spPr>
          <a:xfrm>
            <a:off x="9301639" y="3661222"/>
            <a:ext cx="798103" cy="338554"/>
          </a:xfrm>
          <a:prstGeom prst="rect">
            <a:avLst/>
          </a:prstGeom>
          <a:noFill/>
        </p:spPr>
        <p:txBody>
          <a:bodyPr wrap="square">
            <a:spAutoFit/>
          </a:bodyPr>
          <a:lstStyle/>
          <a:p>
            <a:pPr algn="ctr"/>
            <a:r>
              <a:rPr lang="en-US" altLang="ko-KR" sz="1600" dirty="0">
                <a:latin typeface="Arial" panose="020B0604020202020204" pitchFamily="34" charset="0"/>
                <a:cs typeface="Arial" panose="020B0604020202020204" pitchFamily="34" charset="0"/>
              </a:rPr>
              <a:t>Cores</a:t>
            </a:r>
            <a:endParaRPr lang="ko-KR" altLang="en-US" sz="1600" dirty="0">
              <a:latin typeface="Arial" panose="020B0604020202020204" pitchFamily="34" charset="0"/>
              <a:cs typeface="Arial" panose="020B0604020202020204" pitchFamily="34" charset="0"/>
            </a:endParaRPr>
          </a:p>
        </p:txBody>
      </p:sp>
      <p:grpSp>
        <p:nvGrpSpPr>
          <p:cNvPr id="70" name="组合 176">
            <a:extLst>
              <a:ext uri="{FF2B5EF4-FFF2-40B4-BE49-F238E27FC236}">
                <a16:creationId xmlns:a16="http://schemas.microsoft.com/office/drawing/2014/main" id="{B886DE07-0959-0FAB-3CF6-F3FD221770C8}"/>
              </a:ext>
            </a:extLst>
          </p:cNvPr>
          <p:cNvGrpSpPr/>
          <p:nvPr/>
        </p:nvGrpSpPr>
        <p:grpSpPr>
          <a:xfrm>
            <a:off x="9494626" y="4785178"/>
            <a:ext cx="425571" cy="723286"/>
            <a:chOff x="2055424" y="481875"/>
            <a:chExt cx="332355" cy="564859"/>
          </a:xfrm>
        </p:grpSpPr>
        <p:sp>
          <p:nvSpPr>
            <p:cNvPr id="71" name="직사각형 86">
              <a:extLst>
                <a:ext uri="{FF2B5EF4-FFF2-40B4-BE49-F238E27FC236}">
                  <a16:creationId xmlns:a16="http://schemas.microsoft.com/office/drawing/2014/main" id="{A7729D3B-9525-492C-6DA3-710BE7A9F269}"/>
                </a:ext>
              </a:extLst>
            </p:cNvPr>
            <p:cNvSpPr/>
            <p:nvPr/>
          </p:nvSpPr>
          <p:spPr>
            <a:xfrm>
              <a:off x="2055424" y="48187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sp>
          <p:nvSpPr>
            <p:cNvPr id="72" name="직사각형 132">
              <a:extLst>
                <a:ext uri="{FF2B5EF4-FFF2-40B4-BE49-F238E27FC236}">
                  <a16:creationId xmlns:a16="http://schemas.microsoft.com/office/drawing/2014/main" id="{9112D605-92B0-2307-C050-C7F0A4AFA4DB}"/>
                </a:ext>
              </a:extLst>
            </p:cNvPr>
            <p:cNvSpPr/>
            <p:nvPr/>
          </p:nvSpPr>
          <p:spPr>
            <a:xfrm>
              <a:off x="2055424" y="79166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grpSp>
      <p:grpSp>
        <p:nvGrpSpPr>
          <p:cNvPr id="73" name="Group 72">
            <a:extLst>
              <a:ext uri="{FF2B5EF4-FFF2-40B4-BE49-F238E27FC236}">
                <a16:creationId xmlns:a16="http://schemas.microsoft.com/office/drawing/2014/main" id="{ECCAC842-66F1-599E-AEB1-EFEA7D66A7F8}"/>
              </a:ext>
            </a:extLst>
          </p:cNvPr>
          <p:cNvGrpSpPr/>
          <p:nvPr/>
        </p:nvGrpSpPr>
        <p:grpSpPr>
          <a:xfrm>
            <a:off x="7833274" y="3859938"/>
            <a:ext cx="1339458" cy="1028827"/>
            <a:chOff x="2875781" y="3778131"/>
            <a:chExt cx="1172703" cy="900744"/>
          </a:xfrm>
        </p:grpSpPr>
        <p:sp>
          <p:nvSpPr>
            <p:cNvPr id="74" name="TextBox 73">
              <a:extLst>
                <a:ext uri="{FF2B5EF4-FFF2-40B4-BE49-F238E27FC236}">
                  <a16:creationId xmlns:a16="http://schemas.microsoft.com/office/drawing/2014/main" id="{DF2C769A-9989-7E2F-05D3-55FD14F3C024}"/>
                </a:ext>
              </a:extLst>
            </p:cNvPr>
            <p:cNvSpPr txBox="1"/>
            <p:nvPr/>
          </p:nvSpPr>
          <p:spPr>
            <a:xfrm>
              <a:off x="2875781" y="3778131"/>
              <a:ext cx="263504" cy="18246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383" dirty="0">
                  <a:solidFill>
                    <a:schemeClr val="tx1">
                      <a:lumMod val="50000"/>
                      <a:lumOff val="50000"/>
                    </a:schemeClr>
                  </a:solidFill>
                </a:rPr>
                <a:t>PP</a:t>
              </a:r>
              <a:endParaRPr lang="ko-KR" altLang="en-US" sz="1383" dirty="0">
                <a:solidFill>
                  <a:schemeClr val="tx1">
                    <a:lumMod val="50000"/>
                    <a:lumOff val="50000"/>
                  </a:schemeClr>
                </a:solidFill>
              </a:endParaRPr>
            </a:p>
          </p:txBody>
        </p:sp>
        <p:sp>
          <p:nvSpPr>
            <p:cNvPr id="75" name="TextBox 74">
              <a:extLst>
                <a:ext uri="{FF2B5EF4-FFF2-40B4-BE49-F238E27FC236}">
                  <a16:creationId xmlns:a16="http://schemas.microsoft.com/office/drawing/2014/main" id="{CEB10886-76A0-8D0E-B2ED-0F476C9B7CC3}"/>
                </a:ext>
              </a:extLst>
            </p:cNvPr>
            <p:cNvSpPr txBox="1"/>
            <p:nvPr/>
          </p:nvSpPr>
          <p:spPr>
            <a:xfrm>
              <a:off x="2875781" y="4253497"/>
              <a:ext cx="263504" cy="18246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383" dirty="0">
                  <a:solidFill>
                    <a:schemeClr val="tx1">
                      <a:lumMod val="50000"/>
                      <a:lumOff val="50000"/>
                    </a:schemeClr>
                  </a:solidFill>
                </a:rPr>
                <a:t>PP</a:t>
              </a:r>
              <a:endParaRPr lang="ko-KR" altLang="en-US" sz="1383" dirty="0">
                <a:solidFill>
                  <a:schemeClr val="tx1">
                    <a:lumMod val="50000"/>
                    <a:lumOff val="50000"/>
                  </a:schemeClr>
                </a:solidFill>
              </a:endParaRPr>
            </a:p>
          </p:txBody>
        </p:sp>
        <p:sp>
          <p:nvSpPr>
            <p:cNvPr id="76" name="TextBox 75">
              <a:extLst>
                <a:ext uri="{FF2B5EF4-FFF2-40B4-BE49-F238E27FC236}">
                  <a16:creationId xmlns:a16="http://schemas.microsoft.com/office/drawing/2014/main" id="{896D5F34-E0FA-2367-954D-75F7696AB6D7}"/>
                </a:ext>
              </a:extLst>
            </p:cNvPr>
            <p:cNvSpPr txBox="1"/>
            <p:nvPr/>
          </p:nvSpPr>
          <p:spPr>
            <a:xfrm>
              <a:off x="2875781" y="4015815"/>
              <a:ext cx="263504" cy="18246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383" dirty="0">
                  <a:solidFill>
                    <a:schemeClr val="tx1">
                      <a:lumMod val="50000"/>
                      <a:lumOff val="50000"/>
                    </a:schemeClr>
                  </a:solidFill>
                </a:rPr>
                <a:t>PP</a:t>
              </a:r>
              <a:endParaRPr lang="ko-KR" altLang="en-US" sz="1383" dirty="0">
                <a:solidFill>
                  <a:schemeClr val="tx1">
                    <a:lumMod val="50000"/>
                    <a:lumOff val="50000"/>
                  </a:schemeClr>
                </a:solidFill>
              </a:endParaRPr>
            </a:p>
          </p:txBody>
        </p:sp>
        <p:sp>
          <p:nvSpPr>
            <p:cNvPr id="77" name="TextBox 76">
              <a:extLst>
                <a:ext uri="{FF2B5EF4-FFF2-40B4-BE49-F238E27FC236}">
                  <a16:creationId xmlns:a16="http://schemas.microsoft.com/office/drawing/2014/main" id="{89A61CFB-65E9-6A78-8263-AE0C612FCD9E}"/>
                </a:ext>
              </a:extLst>
            </p:cNvPr>
            <p:cNvSpPr txBox="1"/>
            <p:nvPr/>
          </p:nvSpPr>
          <p:spPr>
            <a:xfrm>
              <a:off x="2875781" y="4491179"/>
              <a:ext cx="263504" cy="18246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383" dirty="0">
                  <a:solidFill>
                    <a:schemeClr val="tx1">
                      <a:lumMod val="50000"/>
                      <a:lumOff val="50000"/>
                    </a:schemeClr>
                  </a:solidFill>
                </a:rPr>
                <a:t>PP</a:t>
              </a:r>
              <a:endParaRPr lang="ko-KR" altLang="en-US" sz="1383" dirty="0">
                <a:solidFill>
                  <a:schemeClr val="tx1">
                    <a:lumMod val="50000"/>
                    <a:lumOff val="50000"/>
                  </a:schemeClr>
                </a:solidFill>
              </a:endParaRPr>
            </a:p>
          </p:txBody>
        </p:sp>
        <p:grpSp>
          <p:nvGrpSpPr>
            <p:cNvPr id="78" name="그룹 165">
              <a:extLst>
                <a:ext uri="{FF2B5EF4-FFF2-40B4-BE49-F238E27FC236}">
                  <a16:creationId xmlns:a16="http://schemas.microsoft.com/office/drawing/2014/main" id="{847CC3B0-7668-0CBE-B677-0F8DAC88A02F}"/>
                </a:ext>
              </a:extLst>
            </p:cNvPr>
            <p:cNvGrpSpPr/>
            <p:nvPr/>
          </p:nvGrpSpPr>
          <p:grpSpPr>
            <a:xfrm>
              <a:off x="3443632" y="3779068"/>
              <a:ext cx="356526" cy="192934"/>
              <a:chOff x="3376216" y="271225"/>
              <a:chExt cx="544122" cy="192934"/>
            </a:xfrm>
          </p:grpSpPr>
          <p:sp>
            <p:nvSpPr>
              <p:cNvPr id="106" name="직사각형 157">
                <a:extLst>
                  <a:ext uri="{FF2B5EF4-FFF2-40B4-BE49-F238E27FC236}">
                    <a16:creationId xmlns:a16="http://schemas.microsoft.com/office/drawing/2014/main" id="{8E46DFE7-E237-EDBB-0670-74330F2E6FA2}"/>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7" name="직사각형 158">
                <a:extLst>
                  <a:ext uri="{FF2B5EF4-FFF2-40B4-BE49-F238E27FC236}">
                    <a16:creationId xmlns:a16="http://schemas.microsoft.com/office/drawing/2014/main" id="{F837334B-BBEB-F652-F259-E04006D597DA}"/>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8" name="직사각형 159">
                <a:extLst>
                  <a:ext uri="{FF2B5EF4-FFF2-40B4-BE49-F238E27FC236}">
                    <a16:creationId xmlns:a16="http://schemas.microsoft.com/office/drawing/2014/main" id="{8CE35AF4-FEEC-9D16-2D9E-67F40DA35EFB}"/>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9" name="직사각형 160">
                <a:extLst>
                  <a:ext uri="{FF2B5EF4-FFF2-40B4-BE49-F238E27FC236}">
                    <a16:creationId xmlns:a16="http://schemas.microsoft.com/office/drawing/2014/main" id="{AA80D5A6-3387-2C61-BE5A-A9F45E95F864}"/>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grpSp>
        <p:grpSp>
          <p:nvGrpSpPr>
            <p:cNvPr id="79" name="그룹 166">
              <a:extLst>
                <a:ext uri="{FF2B5EF4-FFF2-40B4-BE49-F238E27FC236}">
                  <a16:creationId xmlns:a16="http://schemas.microsoft.com/office/drawing/2014/main" id="{EA49723A-2C1B-D61B-0288-9540E309981B}"/>
                </a:ext>
              </a:extLst>
            </p:cNvPr>
            <p:cNvGrpSpPr/>
            <p:nvPr/>
          </p:nvGrpSpPr>
          <p:grpSpPr>
            <a:xfrm>
              <a:off x="3443632" y="4015812"/>
              <a:ext cx="356526" cy="192934"/>
              <a:chOff x="3376216" y="271225"/>
              <a:chExt cx="544122" cy="192934"/>
            </a:xfrm>
          </p:grpSpPr>
          <p:sp>
            <p:nvSpPr>
              <p:cNvPr id="102" name="직사각형 167">
                <a:extLst>
                  <a:ext uri="{FF2B5EF4-FFF2-40B4-BE49-F238E27FC236}">
                    <a16:creationId xmlns:a16="http://schemas.microsoft.com/office/drawing/2014/main" id="{762BF359-3FB6-ABB9-5D0B-996F2AF26421}"/>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3" name="직사각형 168">
                <a:extLst>
                  <a:ext uri="{FF2B5EF4-FFF2-40B4-BE49-F238E27FC236}">
                    <a16:creationId xmlns:a16="http://schemas.microsoft.com/office/drawing/2014/main" id="{FCB91861-0ABD-08C4-6912-67BF287E564F}"/>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4" name="직사각형 169">
                <a:extLst>
                  <a:ext uri="{FF2B5EF4-FFF2-40B4-BE49-F238E27FC236}">
                    <a16:creationId xmlns:a16="http://schemas.microsoft.com/office/drawing/2014/main" id="{FC6A5EB2-5F0F-EC9B-56B1-920E68160081}"/>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5" name="직사각형 170">
                <a:extLst>
                  <a:ext uri="{FF2B5EF4-FFF2-40B4-BE49-F238E27FC236}">
                    <a16:creationId xmlns:a16="http://schemas.microsoft.com/office/drawing/2014/main" id="{03F211A0-6EC0-A3D4-15B5-DB53505547CD}"/>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grpSp>
        <p:grpSp>
          <p:nvGrpSpPr>
            <p:cNvPr id="80" name="그룹 171">
              <a:extLst>
                <a:ext uri="{FF2B5EF4-FFF2-40B4-BE49-F238E27FC236}">
                  <a16:creationId xmlns:a16="http://schemas.microsoft.com/office/drawing/2014/main" id="{357033E6-DC29-54D6-3D85-A46F22DBB934}"/>
                </a:ext>
              </a:extLst>
            </p:cNvPr>
            <p:cNvGrpSpPr/>
            <p:nvPr/>
          </p:nvGrpSpPr>
          <p:grpSpPr>
            <a:xfrm>
              <a:off x="3443632" y="4253495"/>
              <a:ext cx="356526" cy="192934"/>
              <a:chOff x="3376216" y="271225"/>
              <a:chExt cx="544122" cy="192934"/>
            </a:xfrm>
          </p:grpSpPr>
          <p:sp>
            <p:nvSpPr>
              <p:cNvPr id="98" name="직사각형 172">
                <a:extLst>
                  <a:ext uri="{FF2B5EF4-FFF2-40B4-BE49-F238E27FC236}">
                    <a16:creationId xmlns:a16="http://schemas.microsoft.com/office/drawing/2014/main" id="{EA4259F1-7FF1-AD38-E3FF-D05D9C545D62}"/>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99" name="직사각형 173">
                <a:extLst>
                  <a:ext uri="{FF2B5EF4-FFF2-40B4-BE49-F238E27FC236}">
                    <a16:creationId xmlns:a16="http://schemas.microsoft.com/office/drawing/2014/main" id="{3DC298B9-48F2-7678-F4E6-E4DB4C30FFE7}"/>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0" name="직사각형 174">
                <a:extLst>
                  <a:ext uri="{FF2B5EF4-FFF2-40B4-BE49-F238E27FC236}">
                    <a16:creationId xmlns:a16="http://schemas.microsoft.com/office/drawing/2014/main" id="{FBCA03B5-F232-EDDC-86C6-4AE122B84386}"/>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1" name="직사각형 175">
                <a:extLst>
                  <a:ext uri="{FF2B5EF4-FFF2-40B4-BE49-F238E27FC236}">
                    <a16:creationId xmlns:a16="http://schemas.microsoft.com/office/drawing/2014/main" id="{172AF4DB-FD7F-A9B6-C237-C68AD6192334}"/>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grpSp>
        <p:grpSp>
          <p:nvGrpSpPr>
            <p:cNvPr id="81" name="그룹 176">
              <a:extLst>
                <a:ext uri="{FF2B5EF4-FFF2-40B4-BE49-F238E27FC236}">
                  <a16:creationId xmlns:a16="http://schemas.microsoft.com/office/drawing/2014/main" id="{3D234B34-8514-DC1F-6727-852FA710D0BA}"/>
                </a:ext>
              </a:extLst>
            </p:cNvPr>
            <p:cNvGrpSpPr/>
            <p:nvPr/>
          </p:nvGrpSpPr>
          <p:grpSpPr>
            <a:xfrm>
              <a:off x="3443632" y="4485941"/>
              <a:ext cx="356526" cy="192934"/>
              <a:chOff x="3376216" y="271225"/>
              <a:chExt cx="544122" cy="192934"/>
            </a:xfrm>
          </p:grpSpPr>
          <p:sp>
            <p:nvSpPr>
              <p:cNvPr id="94" name="직사각형 177">
                <a:extLst>
                  <a:ext uri="{FF2B5EF4-FFF2-40B4-BE49-F238E27FC236}">
                    <a16:creationId xmlns:a16="http://schemas.microsoft.com/office/drawing/2014/main" id="{F7CC9DFA-441E-0EE9-6A93-F821A3D5D03A}"/>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95" name="직사각형 178">
                <a:extLst>
                  <a:ext uri="{FF2B5EF4-FFF2-40B4-BE49-F238E27FC236}">
                    <a16:creationId xmlns:a16="http://schemas.microsoft.com/office/drawing/2014/main" id="{34EE7F69-4756-A5A3-3397-D6B7158E169D}"/>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96" name="직사각형 179">
                <a:extLst>
                  <a:ext uri="{FF2B5EF4-FFF2-40B4-BE49-F238E27FC236}">
                    <a16:creationId xmlns:a16="http://schemas.microsoft.com/office/drawing/2014/main" id="{5CFEB395-9366-9FCD-E8EE-FD845D83AAF5}"/>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97" name="직사각형 180">
                <a:extLst>
                  <a:ext uri="{FF2B5EF4-FFF2-40B4-BE49-F238E27FC236}">
                    <a16:creationId xmlns:a16="http://schemas.microsoft.com/office/drawing/2014/main" id="{8395390C-7FD7-B699-C302-38E829F050FF}"/>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grpSp>
        <p:sp>
          <p:nvSpPr>
            <p:cNvPr id="82" name="타원 185">
              <a:extLst>
                <a:ext uri="{FF2B5EF4-FFF2-40B4-BE49-F238E27FC236}">
                  <a16:creationId xmlns:a16="http://schemas.microsoft.com/office/drawing/2014/main" id="{6755AB52-04AC-B2AA-C0E2-A4253F2C17F2}"/>
                </a:ext>
              </a:extLst>
            </p:cNvPr>
            <p:cNvSpPr/>
            <p:nvPr/>
          </p:nvSpPr>
          <p:spPr>
            <a:xfrm>
              <a:off x="3133602" y="3967732"/>
              <a:ext cx="73461" cy="69064"/>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a:latin typeface="Arial" panose="020B0604020202020204" pitchFamily="34" charset="0"/>
                <a:cs typeface="Arial" panose="020B0604020202020204" pitchFamily="34" charset="0"/>
              </a:endParaRPr>
            </a:p>
          </p:txBody>
        </p:sp>
        <p:sp>
          <p:nvSpPr>
            <p:cNvPr id="83" name="타원 186">
              <a:extLst>
                <a:ext uri="{FF2B5EF4-FFF2-40B4-BE49-F238E27FC236}">
                  <a16:creationId xmlns:a16="http://schemas.microsoft.com/office/drawing/2014/main" id="{114AC802-F77D-7CAF-0CA7-03A6EDC19C75}"/>
                </a:ext>
              </a:extLst>
            </p:cNvPr>
            <p:cNvSpPr/>
            <p:nvPr/>
          </p:nvSpPr>
          <p:spPr>
            <a:xfrm>
              <a:off x="3133602" y="4436050"/>
              <a:ext cx="73461" cy="69064"/>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a:latin typeface="Arial" panose="020B0604020202020204" pitchFamily="34" charset="0"/>
                <a:cs typeface="Arial" panose="020B0604020202020204" pitchFamily="34" charset="0"/>
              </a:endParaRPr>
            </a:p>
          </p:txBody>
        </p:sp>
        <p:cxnSp>
          <p:nvCxnSpPr>
            <p:cNvPr id="84" name="직선 화살표 연결선 188">
              <a:extLst>
                <a:ext uri="{FF2B5EF4-FFF2-40B4-BE49-F238E27FC236}">
                  <a16:creationId xmlns:a16="http://schemas.microsoft.com/office/drawing/2014/main" id="{89179B76-4986-28CE-D696-FC78AFC833EF}"/>
                </a:ext>
              </a:extLst>
            </p:cNvPr>
            <p:cNvCxnSpPr>
              <a:stCxn id="82" idx="7"/>
              <a:endCxn id="108" idx="1"/>
            </p:cNvCxnSpPr>
            <p:nvPr/>
          </p:nvCxnSpPr>
          <p:spPr>
            <a:xfrm flipV="1">
              <a:off x="3196305" y="3875539"/>
              <a:ext cx="247331" cy="10231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85" name="직선 화살표 연결선 189">
              <a:extLst>
                <a:ext uri="{FF2B5EF4-FFF2-40B4-BE49-F238E27FC236}">
                  <a16:creationId xmlns:a16="http://schemas.microsoft.com/office/drawing/2014/main" id="{B621D76E-0AD1-3273-A20E-0A49FCD87E90}"/>
                </a:ext>
              </a:extLst>
            </p:cNvPr>
            <p:cNvCxnSpPr>
              <a:cxnSpLocks/>
              <a:stCxn id="82" idx="5"/>
              <a:endCxn id="100" idx="1"/>
            </p:cNvCxnSpPr>
            <p:nvPr/>
          </p:nvCxnSpPr>
          <p:spPr>
            <a:xfrm>
              <a:off x="3196305" y="4026683"/>
              <a:ext cx="247331" cy="32328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86" name="직선 화살표 연결선 193">
              <a:extLst>
                <a:ext uri="{FF2B5EF4-FFF2-40B4-BE49-F238E27FC236}">
                  <a16:creationId xmlns:a16="http://schemas.microsoft.com/office/drawing/2014/main" id="{46D128B7-2C66-AA11-C283-7339E424BC10}"/>
                </a:ext>
              </a:extLst>
            </p:cNvPr>
            <p:cNvCxnSpPr>
              <a:cxnSpLocks/>
              <a:stCxn id="83" idx="7"/>
              <a:endCxn id="104" idx="1"/>
            </p:cNvCxnSpPr>
            <p:nvPr/>
          </p:nvCxnSpPr>
          <p:spPr>
            <a:xfrm flipV="1">
              <a:off x="3196305" y="4112280"/>
              <a:ext cx="247331" cy="333884"/>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87" name="직선 화살표 연결선 196">
              <a:extLst>
                <a:ext uri="{FF2B5EF4-FFF2-40B4-BE49-F238E27FC236}">
                  <a16:creationId xmlns:a16="http://schemas.microsoft.com/office/drawing/2014/main" id="{C7E5EC54-8816-D82C-6052-44C57A915799}"/>
                </a:ext>
              </a:extLst>
            </p:cNvPr>
            <p:cNvCxnSpPr>
              <a:cxnSpLocks/>
              <a:stCxn id="83" idx="5"/>
              <a:endCxn id="96" idx="1"/>
            </p:cNvCxnSpPr>
            <p:nvPr/>
          </p:nvCxnSpPr>
          <p:spPr>
            <a:xfrm>
              <a:off x="3196305" y="4495003"/>
              <a:ext cx="247331" cy="8740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88" name="직선 화살표 연결선 199">
              <a:extLst>
                <a:ext uri="{FF2B5EF4-FFF2-40B4-BE49-F238E27FC236}">
                  <a16:creationId xmlns:a16="http://schemas.microsoft.com/office/drawing/2014/main" id="{5C48DD84-2EF8-F22E-BC05-DF850332CBF1}"/>
                </a:ext>
              </a:extLst>
            </p:cNvPr>
            <p:cNvCxnSpPr>
              <a:cxnSpLocks/>
            </p:cNvCxnSpPr>
            <p:nvPr/>
          </p:nvCxnSpPr>
          <p:spPr>
            <a:xfrm>
              <a:off x="3798568" y="3878084"/>
              <a:ext cx="18752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89" name="직선 화살표 연결선 201">
              <a:extLst>
                <a:ext uri="{FF2B5EF4-FFF2-40B4-BE49-F238E27FC236}">
                  <a16:creationId xmlns:a16="http://schemas.microsoft.com/office/drawing/2014/main" id="{DBBC0413-840B-888A-17BA-29884D8F75B1}"/>
                </a:ext>
              </a:extLst>
            </p:cNvPr>
            <p:cNvCxnSpPr>
              <a:cxnSpLocks/>
            </p:cNvCxnSpPr>
            <p:nvPr/>
          </p:nvCxnSpPr>
          <p:spPr>
            <a:xfrm>
              <a:off x="3798568" y="4113427"/>
              <a:ext cx="18752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90" name="직선 화살표 연결선 202">
              <a:extLst>
                <a:ext uri="{FF2B5EF4-FFF2-40B4-BE49-F238E27FC236}">
                  <a16:creationId xmlns:a16="http://schemas.microsoft.com/office/drawing/2014/main" id="{DB409041-1C69-2772-B12E-314DC736C170}"/>
                </a:ext>
              </a:extLst>
            </p:cNvPr>
            <p:cNvCxnSpPr>
              <a:cxnSpLocks/>
            </p:cNvCxnSpPr>
            <p:nvPr/>
          </p:nvCxnSpPr>
          <p:spPr>
            <a:xfrm>
              <a:off x="3798568" y="4344725"/>
              <a:ext cx="18752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91" name="직선 화살표 연결선 203">
              <a:extLst>
                <a:ext uri="{FF2B5EF4-FFF2-40B4-BE49-F238E27FC236}">
                  <a16:creationId xmlns:a16="http://schemas.microsoft.com/office/drawing/2014/main" id="{4AC0A927-E12F-20CE-BF21-F225DD736DA3}"/>
                </a:ext>
              </a:extLst>
            </p:cNvPr>
            <p:cNvCxnSpPr>
              <a:cxnSpLocks/>
            </p:cNvCxnSpPr>
            <p:nvPr/>
          </p:nvCxnSpPr>
          <p:spPr>
            <a:xfrm>
              <a:off x="3798568" y="4580068"/>
              <a:ext cx="18752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92" name="사다리꼴 181">
              <a:extLst>
                <a:ext uri="{FF2B5EF4-FFF2-40B4-BE49-F238E27FC236}">
                  <a16:creationId xmlns:a16="http://schemas.microsoft.com/office/drawing/2014/main" id="{0E944C08-E1AD-AAB1-F7C0-17E7838378F6}"/>
                </a:ext>
              </a:extLst>
            </p:cNvPr>
            <p:cNvSpPr/>
            <p:nvPr/>
          </p:nvSpPr>
          <p:spPr>
            <a:xfrm rot="5400000">
              <a:off x="3768565" y="3928469"/>
              <a:ext cx="403258" cy="156573"/>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a:latin typeface="Arial" panose="020B0604020202020204" pitchFamily="34" charset="0"/>
                <a:cs typeface="Arial" panose="020B0604020202020204" pitchFamily="34" charset="0"/>
              </a:endParaRPr>
            </a:p>
          </p:txBody>
        </p:sp>
        <p:sp>
          <p:nvSpPr>
            <p:cNvPr id="93" name="사다리꼴 184">
              <a:extLst>
                <a:ext uri="{FF2B5EF4-FFF2-40B4-BE49-F238E27FC236}">
                  <a16:creationId xmlns:a16="http://schemas.microsoft.com/office/drawing/2014/main" id="{1B1F9982-407C-2B4E-A131-ADC49DB02D97}"/>
                </a:ext>
              </a:extLst>
            </p:cNvPr>
            <p:cNvSpPr/>
            <p:nvPr/>
          </p:nvSpPr>
          <p:spPr>
            <a:xfrm rot="5400000">
              <a:off x="3768568" y="4394049"/>
              <a:ext cx="403259" cy="156573"/>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a:latin typeface="Arial" panose="020B0604020202020204" pitchFamily="34" charset="0"/>
                <a:cs typeface="Arial" panose="020B0604020202020204" pitchFamily="34" charset="0"/>
              </a:endParaRPr>
            </a:p>
          </p:txBody>
        </p:sp>
      </p:grpSp>
      <p:sp>
        <p:nvSpPr>
          <p:cNvPr id="110" name="TextBox 109">
            <a:extLst>
              <a:ext uri="{FF2B5EF4-FFF2-40B4-BE49-F238E27FC236}">
                <a16:creationId xmlns:a16="http://schemas.microsoft.com/office/drawing/2014/main" id="{8E17C49E-8C32-8BC6-EDD0-BFA65E52C4F2}"/>
              </a:ext>
            </a:extLst>
          </p:cNvPr>
          <p:cNvSpPr txBox="1"/>
          <p:nvPr/>
        </p:nvSpPr>
        <p:spPr>
          <a:xfrm>
            <a:off x="8718255" y="4974490"/>
            <a:ext cx="705306" cy="369332"/>
          </a:xfrm>
          <a:prstGeom prst="rect">
            <a:avLst/>
          </a:prstGeom>
          <a:noFill/>
        </p:spPr>
        <p:txBody>
          <a:bodyPr wrap="square" rtlCol="0">
            <a:spAutoFit/>
          </a:bodyPr>
          <a:lstStyle/>
          <a:p>
            <a:r>
              <a:rPr lang="en-US" dirty="0"/>
              <a:t>DLB</a:t>
            </a:r>
          </a:p>
        </p:txBody>
      </p:sp>
      <p:sp>
        <p:nvSpPr>
          <p:cNvPr id="111" name="Arrow: Right 110">
            <a:extLst>
              <a:ext uri="{FF2B5EF4-FFF2-40B4-BE49-F238E27FC236}">
                <a16:creationId xmlns:a16="http://schemas.microsoft.com/office/drawing/2014/main" id="{C5AA1683-9B74-F106-2011-794BF2ACB482}"/>
              </a:ext>
            </a:extLst>
          </p:cNvPr>
          <p:cNvSpPr/>
          <p:nvPr/>
        </p:nvSpPr>
        <p:spPr>
          <a:xfrm>
            <a:off x="6438813" y="4677714"/>
            <a:ext cx="1838325" cy="593584"/>
          </a:xfrm>
          <a:prstGeom prst="righ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 </a:t>
            </a:r>
            <a:r>
              <a:rPr lang="en-US" b="1" dirty="0" err="1">
                <a:solidFill>
                  <a:schemeClr val="bg1"/>
                </a:solidFill>
              </a:rPr>
              <a:t>EnQ</a:t>
            </a:r>
            <a:endParaRPr lang="en-US" b="1" dirty="0">
              <a:solidFill>
                <a:schemeClr val="bg1"/>
              </a:solidFill>
            </a:endParaRPr>
          </a:p>
        </p:txBody>
      </p:sp>
      <p:cxnSp>
        <p:nvCxnSpPr>
          <p:cNvPr id="46" name="Straight Arrow Connector 45">
            <a:extLst>
              <a:ext uri="{FF2B5EF4-FFF2-40B4-BE49-F238E27FC236}">
                <a16:creationId xmlns:a16="http://schemas.microsoft.com/office/drawing/2014/main" id="{910F2477-EDFE-C50A-4C95-16E6DC6BBE0F}"/>
              </a:ext>
            </a:extLst>
          </p:cNvPr>
          <p:cNvCxnSpPr>
            <a:cxnSpLocks/>
            <a:stCxn id="39" idx="3"/>
          </p:cNvCxnSpPr>
          <p:nvPr/>
        </p:nvCxnSpPr>
        <p:spPr>
          <a:xfrm>
            <a:off x="3598034" y="4969879"/>
            <a:ext cx="2870063" cy="17807"/>
          </a:xfrm>
          <a:prstGeom prst="straightConnector1">
            <a:avLst/>
          </a:prstGeom>
          <a:ln w="76200">
            <a:solidFill>
              <a:srgbClr val="01A0A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9E9A2AC5-62D6-E138-21A7-94BEB8768DB7}"/>
              </a:ext>
            </a:extLst>
          </p:cNvPr>
          <p:cNvCxnSpPr>
            <a:cxnSpLocks/>
            <a:stCxn id="22" idx="1"/>
            <a:endCxn id="59" idx="0"/>
          </p:cNvCxnSpPr>
          <p:nvPr/>
        </p:nvCxnSpPr>
        <p:spPr>
          <a:xfrm flipH="1">
            <a:off x="8503003" y="2920048"/>
            <a:ext cx="916432" cy="802845"/>
          </a:xfrm>
          <a:prstGeom prst="straightConnector1">
            <a:avLst/>
          </a:prstGeom>
          <a:ln w="19050">
            <a:solidFill>
              <a:srgbClr val="E391A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B4C89D44-6F6A-5DEE-B657-CF320F37CBC5}"/>
              </a:ext>
            </a:extLst>
          </p:cNvPr>
          <p:cNvSpPr txBox="1"/>
          <p:nvPr/>
        </p:nvSpPr>
        <p:spPr>
          <a:xfrm>
            <a:off x="9419435" y="2458383"/>
            <a:ext cx="2514600" cy="923330"/>
          </a:xfrm>
          <a:prstGeom prst="rect">
            <a:avLst/>
          </a:prstGeom>
          <a:noFill/>
          <a:ln w="19050">
            <a:solidFill>
              <a:srgbClr val="E391A0"/>
            </a:solidFill>
          </a:ln>
        </p:spPr>
        <p:txBody>
          <a:bodyPr wrap="square" rtlCol="0">
            <a:spAutoFit/>
          </a:bodyPr>
          <a:lstStyle/>
          <a:p>
            <a:r>
              <a:rPr lang="en-US" dirty="0">
                <a:solidFill>
                  <a:srgbClr val="E391A0"/>
                </a:solidFill>
              </a:rPr>
              <a:t>DLB has</a:t>
            </a:r>
            <a:r>
              <a:rPr lang="zh-CN" altLang="en-US" dirty="0">
                <a:solidFill>
                  <a:srgbClr val="E391A0"/>
                </a:solidFill>
              </a:rPr>
              <a:t> </a:t>
            </a:r>
            <a:r>
              <a:rPr lang="en-US" altLang="zh-CN" dirty="0">
                <a:solidFill>
                  <a:srgbClr val="E391A0"/>
                </a:solidFill>
              </a:rPr>
              <a:t>limited</a:t>
            </a:r>
            <a:r>
              <a:rPr lang="zh-CN" altLang="en-US" dirty="0">
                <a:solidFill>
                  <a:srgbClr val="E391A0"/>
                </a:solidFill>
              </a:rPr>
              <a:t> </a:t>
            </a:r>
            <a:r>
              <a:rPr lang="en-US" altLang="zh-CN" dirty="0">
                <a:solidFill>
                  <a:srgbClr val="E391A0"/>
                </a:solidFill>
              </a:rPr>
              <a:t>queue</a:t>
            </a:r>
            <a:r>
              <a:rPr lang="zh-CN" altLang="en-US" dirty="0">
                <a:solidFill>
                  <a:srgbClr val="E391A0"/>
                </a:solidFill>
              </a:rPr>
              <a:t> </a:t>
            </a:r>
            <a:r>
              <a:rPr lang="en-US" altLang="zh-CN" dirty="0">
                <a:solidFill>
                  <a:srgbClr val="E391A0"/>
                </a:solidFill>
              </a:rPr>
              <a:t>memory,</a:t>
            </a:r>
            <a:r>
              <a:rPr lang="zh-CN" altLang="en-US" dirty="0">
                <a:solidFill>
                  <a:srgbClr val="E391A0"/>
                </a:solidFill>
              </a:rPr>
              <a:t> </a:t>
            </a:r>
            <a:r>
              <a:rPr lang="en-US" altLang="zh-CN" dirty="0">
                <a:solidFill>
                  <a:srgbClr val="E391A0"/>
                </a:solidFill>
              </a:rPr>
              <a:t>what if clients overwhelm it?</a:t>
            </a:r>
            <a:endParaRPr lang="en-US" dirty="0">
              <a:solidFill>
                <a:srgbClr val="E391A0"/>
              </a:solidFill>
            </a:endParaRPr>
          </a:p>
        </p:txBody>
      </p:sp>
      <p:sp>
        <p:nvSpPr>
          <p:cNvPr id="12" name="Slide Number Placeholder 11">
            <a:extLst>
              <a:ext uri="{FF2B5EF4-FFF2-40B4-BE49-F238E27FC236}">
                <a16:creationId xmlns:a16="http://schemas.microsoft.com/office/drawing/2014/main" id="{17B430E3-A12F-4CFF-6B1F-14FA4C7B3AE0}"/>
              </a:ext>
            </a:extLst>
          </p:cNvPr>
          <p:cNvSpPr>
            <a:spLocks noGrp="1"/>
          </p:cNvSpPr>
          <p:nvPr>
            <p:ph type="sldNum" sz="quarter" idx="12"/>
          </p:nvPr>
        </p:nvSpPr>
        <p:spPr/>
        <p:txBody>
          <a:bodyPr/>
          <a:lstStyle/>
          <a:p>
            <a:fld id="{E23A660C-4BA6-8146-88A2-8F54BEB04FB8}" type="slidenum">
              <a:rPr lang="en-US" smtClean="0"/>
              <a:t>34</a:t>
            </a:fld>
            <a:endParaRPr lang="en-US" dirty="0"/>
          </a:p>
        </p:txBody>
      </p:sp>
    </p:spTree>
    <p:extLst>
      <p:ext uri="{BB962C8B-B14F-4D97-AF65-F5344CB8AC3E}">
        <p14:creationId xmlns:p14="http://schemas.microsoft.com/office/powerpoint/2010/main" val="42378838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B6887853-90A0-EC68-9E09-F5EB3C091C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86FEAF-4423-B731-E0B8-29CD44FBD531}"/>
              </a:ext>
            </a:extLst>
          </p:cNvPr>
          <p:cNvSpPr>
            <a:spLocks noGrp="1"/>
          </p:cNvSpPr>
          <p:nvPr>
            <p:ph type="title"/>
          </p:nvPr>
        </p:nvSpPr>
        <p:spPr/>
        <p:txBody>
          <a:bodyPr/>
          <a:lstStyle/>
          <a:p>
            <a:r>
              <a:rPr lang="en-US" dirty="0" err="1"/>
              <a:t>AccDirect</a:t>
            </a:r>
            <a:r>
              <a:rPr lang="en-US" dirty="0"/>
              <a:t> Overview</a:t>
            </a:r>
          </a:p>
        </p:txBody>
      </p:sp>
      <p:sp>
        <p:nvSpPr>
          <p:cNvPr id="3" name="Content Placeholder 2">
            <a:extLst>
              <a:ext uri="{FF2B5EF4-FFF2-40B4-BE49-F238E27FC236}">
                <a16:creationId xmlns:a16="http://schemas.microsoft.com/office/drawing/2014/main" id="{C9C64A3F-7E27-0C44-8A56-5EE6E922CB2A}"/>
              </a:ext>
            </a:extLst>
          </p:cNvPr>
          <p:cNvSpPr>
            <a:spLocks noGrp="1"/>
          </p:cNvSpPr>
          <p:nvPr>
            <p:ph idx="1"/>
          </p:nvPr>
        </p:nvSpPr>
        <p:spPr/>
        <p:txBody>
          <a:bodyPr/>
          <a:lstStyle/>
          <a:p>
            <a:r>
              <a:rPr lang="en-US" dirty="0"/>
              <a:t>Leverage </a:t>
            </a:r>
            <a:r>
              <a:rPr lang="en-US" dirty="0" err="1"/>
              <a:t>SmartNIC</a:t>
            </a:r>
            <a:r>
              <a:rPr lang="en-US" dirty="0"/>
              <a:t> as the agent to enqueue DLB</a:t>
            </a:r>
          </a:p>
          <a:p>
            <a:pPr lvl="1"/>
            <a:r>
              <a:rPr lang="en-US" dirty="0"/>
              <a:t>SNIC enqueue agent that captures the requests from clients.</a:t>
            </a:r>
          </a:p>
          <a:p>
            <a:pPr lvl="1"/>
            <a:r>
              <a:rPr lang="en-US" dirty="0"/>
              <a:t>SNIC is responsible for the DLB credit management.</a:t>
            </a:r>
          </a:p>
        </p:txBody>
      </p:sp>
      <p:sp>
        <p:nvSpPr>
          <p:cNvPr id="60" name="Rectangle 59">
            <a:extLst>
              <a:ext uri="{FF2B5EF4-FFF2-40B4-BE49-F238E27FC236}">
                <a16:creationId xmlns:a16="http://schemas.microsoft.com/office/drawing/2014/main" id="{A0BF38C3-CCE4-1562-2C8D-7028061B4B65}"/>
              </a:ext>
            </a:extLst>
          </p:cNvPr>
          <p:cNvSpPr/>
          <p:nvPr/>
        </p:nvSpPr>
        <p:spPr>
          <a:xfrm>
            <a:off x="1432176" y="4454879"/>
            <a:ext cx="1907215" cy="803212"/>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tx1"/>
                </a:solidFill>
                <a:latin typeface="Arial" panose="020B0604020202020204" pitchFamily="34" charset="0"/>
                <a:cs typeface="Arial" panose="020B0604020202020204" pitchFamily="34" charset="0"/>
              </a:rPr>
              <a:t>Client</a:t>
            </a:r>
            <a:endParaRPr lang="en-US" dirty="0">
              <a:solidFill>
                <a:schemeClr val="tx1"/>
              </a:solidFill>
              <a:latin typeface="Arial" panose="020B0604020202020204" pitchFamily="34" charset="0"/>
              <a:cs typeface="Arial" panose="020B0604020202020204" pitchFamily="34" charset="0"/>
            </a:endParaRPr>
          </a:p>
        </p:txBody>
      </p:sp>
      <p:sp>
        <p:nvSpPr>
          <p:cNvPr id="62" name="사각형: 둥근 모서리 145">
            <a:extLst>
              <a:ext uri="{FF2B5EF4-FFF2-40B4-BE49-F238E27FC236}">
                <a16:creationId xmlns:a16="http://schemas.microsoft.com/office/drawing/2014/main" id="{C40B713A-D731-E026-5EFF-CBCFC1CD12FE}"/>
              </a:ext>
            </a:extLst>
          </p:cNvPr>
          <p:cNvSpPr/>
          <p:nvPr/>
        </p:nvSpPr>
        <p:spPr>
          <a:xfrm rot="16200000">
            <a:off x="7218562" y="3546081"/>
            <a:ext cx="2765819" cy="2765819"/>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i="1">
              <a:solidFill>
                <a:schemeClr val="tx1"/>
              </a:solidFill>
              <a:latin typeface="Arial" panose="020B0604020202020204" pitchFamily="34" charset="0"/>
              <a:cs typeface="Arial" panose="020B0604020202020204" pitchFamily="34" charset="0"/>
            </a:endParaRPr>
          </a:p>
        </p:txBody>
      </p:sp>
      <p:sp>
        <p:nvSpPr>
          <p:cNvPr id="63" name="직사각형 6">
            <a:extLst>
              <a:ext uri="{FF2B5EF4-FFF2-40B4-BE49-F238E27FC236}">
                <a16:creationId xmlns:a16="http://schemas.microsoft.com/office/drawing/2014/main" id="{4F73FDA7-5822-B409-DC44-1AE3A6128B00}"/>
              </a:ext>
            </a:extLst>
          </p:cNvPr>
          <p:cNvSpPr/>
          <p:nvPr/>
        </p:nvSpPr>
        <p:spPr>
          <a:xfrm>
            <a:off x="7310501" y="3660029"/>
            <a:ext cx="2535334" cy="2535334"/>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b="1" dirty="0">
              <a:solidFill>
                <a:schemeClr val="tx1"/>
              </a:solidFill>
              <a:latin typeface="Arial" panose="020B0604020202020204" pitchFamily="34" charset="0"/>
              <a:cs typeface="Arial" panose="020B0604020202020204" pitchFamily="34" charset="0"/>
            </a:endParaRPr>
          </a:p>
        </p:txBody>
      </p:sp>
      <p:sp>
        <p:nvSpPr>
          <p:cNvPr id="64" name="직사각형 58">
            <a:extLst>
              <a:ext uri="{FF2B5EF4-FFF2-40B4-BE49-F238E27FC236}">
                <a16:creationId xmlns:a16="http://schemas.microsoft.com/office/drawing/2014/main" id="{DB2F5F7E-ACB1-CFBA-E68F-644347CF7401}"/>
              </a:ext>
            </a:extLst>
          </p:cNvPr>
          <p:cNvSpPr/>
          <p:nvPr/>
        </p:nvSpPr>
        <p:spPr>
          <a:xfrm rot="16200000">
            <a:off x="7898679" y="4950158"/>
            <a:ext cx="671031" cy="1608878"/>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dirty="0">
              <a:solidFill>
                <a:schemeClr val="bg1"/>
              </a:solidFill>
              <a:latin typeface="Arial" panose="020B0604020202020204" pitchFamily="34" charset="0"/>
              <a:cs typeface="Arial" panose="020B0604020202020204" pitchFamily="34" charset="0"/>
            </a:endParaRPr>
          </a:p>
        </p:txBody>
      </p:sp>
      <p:sp>
        <p:nvSpPr>
          <p:cNvPr id="65" name="직사각형 61">
            <a:extLst>
              <a:ext uri="{FF2B5EF4-FFF2-40B4-BE49-F238E27FC236}">
                <a16:creationId xmlns:a16="http://schemas.microsoft.com/office/drawing/2014/main" id="{1706DAAA-E267-7460-9DCB-180210FEF5DD}"/>
              </a:ext>
            </a:extLst>
          </p:cNvPr>
          <p:cNvSpPr/>
          <p:nvPr/>
        </p:nvSpPr>
        <p:spPr>
          <a:xfrm>
            <a:off x="9085436" y="3737872"/>
            <a:ext cx="691501" cy="2375626"/>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sp>
        <p:nvSpPr>
          <p:cNvPr id="66" name="직사각형 60">
            <a:extLst>
              <a:ext uri="{FF2B5EF4-FFF2-40B4-BE49-F238E27FC236}">
                <a16:creationId xmlns:a16="http://schemas.microsoft.com/office/drawing/2014/main" id="{4782BFC4-C71E-A709-F4D8-708735DB58D9}"/>
              </a:ext>
            </a:extLst>
          </p:cNvPr>
          <p:cNvSpPr/>
          <p:nvPr/>
        </p:nvSpPr>
        <p:spPr>
          <a:xfrm>
            <a:off x="7429753" y="3752323"/>
            <a:ext cx="1594050" cy="1591829"/>
          </a:xfrm>
          <a:prstGeom prst="rect">
            <a:avLst/>
          </a:prstGeom>
          <a:solidFill>
            <a:schemeClr val="accent2">
              <a:lumMod val="40000"/>
              <a:lumOff val="6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400" dirty="0">
              <a:solidFill>
                <a:schemeClr val="tx1"/>
              </a:solidFill>
              <a:latin typeface="Arial" panose="020B0604020202020204" pitchFamily="34" charset="0"/>
              <a:cs typeface="Arial" panose="020B0604020202020204" pitchFamily="34" charset="0"/>
            </a:endParaRPr>
          </a:p>
        </p:txBody>
      </p:sp>
      <p:sp>
        <p:nvSpPr>
          <p:cNvPr id="67" name="TextBox 208">
            <a:extLst>
              <a:ext uri="{FF2B5EF4-FFF2-40B4-BE49-F238E27FC236}">
                <a16:creationId xmlns:a16="http://schemas.microsoft.com/office/drawing/2014/main" id="{62C39A2A-E5EF-4E48-5BA7-5BC5FD0E09BD}"/>
              </a:ext>
            </a:extLst>
          </p:cNvPr>
          <p:cNvSpPr txBox="1"/>
          <p:nvPr/>
        </p:nvSpPr>
        <p:spPr>
          <a:xfrm>
            <a:off x="7471391" y="5600581"/>
            <a:ext cx="1559188" cy="307777"/>
          </a:xfrm>
          <a:prstGeom prst="rect">
            <a:avLst/>
          </a:prstGeom>
          <a:noFill/>
        </p:spPr>
        <p:txBody>
          <a:bodyPr wrap="square">
            <a:spAutoFit/>
          </a:bodyPr>
          <a:lstStyle/>
          <a:p>
            <a:pPr algn="ctr"/>
            <a:r>
              <a:rPr lang="en-US" altLang="ko-KR" sz="1400" dirty="0">
                <a:latin typeface="Arial" panose="020B0604020202020204" pitchFamily="34" charset="0"/>
                <a:cs typeface="Arial" panose="020B0604020202020204" pitchFamily="34" charset="0"/>
              </a:rPr>
              <a:t>Memory</a:t>
            </a:r>
            <a:endParaRPr lang="ko-KR" altLang="en-US" sz="1400" dirty="0">
              <a:latin typeface="Arial" panose="020B0604020202020204" pitchFamily="34" charset="0"/>
              <a:cs typeface="Arial" panose="020B0604020202020204" pitchFamily="34" charset="0"/>
            </a:endParaRPr>
          </a:p>
        </p:txBody>
      </p:sp>
      <p:sp>
        <p:nvSpPr>
          <p:cNvPr id="68" name="직사각형 21">
            <a:extLst>
              <a:ext uri="{FF2B5EF4-FFF2-40B4-BE49-F238E27FC236}">
                <a16:creationId xmlns:a16="http://schemas.microsoft.com/office/drawing/2014/main" id="{8D442A3D-2243-57F0-787D-2B49420B6CB5}"/>
              </a:ext>
            </a:extLst>
          </p:cNvPr>
          <p:cNvSpPr/>
          <p:nvPr/>
        </p:nvSpPr>
        <p:spPr>
          <a:xfrm rot="16200000">
            <a:off x="5894373" y="4708997"/>
            <a:ext cx="2464961" cy="445202"/>
          </a:xfrm>
          <a:prstGeom prst="rect">
            <a:avLst/>
          </a:prstGeom>
          <a:solidFill>
            <a:srgbClr val="A6A6A6">
              <a:alpha val="98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dirty="0">
              <a:solidFill>
                <a:schemeClr val="bg1"/>
              </a:solidFill>
              <a:latin typeface="Arial" panose="020B0604020202020204" pitchFamily="34" charset="0"/>
              <a:cs typeface="Arial" panose="020B0604020202020204" pitchFamily="34" charset="0"/>
            </a:endParaRPr>
          </a:p>
        </p:txBody>
      </p:sp>
      <p:sp>
        <p:nvSpPr>
          <p:cNvPr id="69" name="TextBox 286">
            <a:extLst>
              <a:ext uri="{FF2B5EF4-FFF2-40B4-BE49-F238E27FC236}">
                <a16:creationId xmlns:a16="http://schemas.microsoft.com/office/drawing/2014/main" id="{1F0BFB05-F299-5B1D-235D-128D625E69EB}"/>
              </a:ext>
            </a:extLst>
          </p:cNvPr>
          <p:cNvSpPr txBox="1"/>
          <p:nvPr/>
        </p:nvSpPr>
        <p:spPr>
          <a:xfrm rot="5400000">
            <a:off x="6763872" y="3895788"/>
            <a:ext cx="722316" cy="369332"/>
          </a:xfrm>
          <a:prstGeom prst="rect">
            <a:avLst/>
          </a:prstGeom>
          <a:noFill/>
          <a:ln>
            <a:noFill/>
          </a:ln>
        </p:spPr>
        <p:txBody>
          <a:bodyPr wrap="square">
            <a:spAutoFit/>
          </a:bodyPr>
          <a:lstStyle/>
          <a:p>
            <a:pPr algn="ctr"/>
            <a:r>
              <a:rPr lang="en-US" altLang="ko-KR" dirty="0">
                <a:latin typeface="Arial" panose="020B0604020202020204" pitchFamily="34" charset="0"/>
                <a:cs typeface="Arial" panose="020B0604020202020204" pitchFamily="34" charset="0"/>
              </a:rPr>
              <a:t>PCIe</a:t>
            </a:r>
            <a:r>
              <a:rPr lang="ko-KR" altLang="en-US" dirty="0">
                <a:latin typeface="Arial" panose="020B0604020202020204" pitchFamily="34" charset="0"/>
                <a:cs typeface="Arial" panose="020B0604020202020204" pitchFamily="34" charset="0"/>
              </a:rPr>
              <a:t>              </a:t>
            </a:r>
            <a:endParaRPr lang="en-US" altLang="ko-KR" dirty="0">
              <a:latin typeface="Arial" panose="020B0604020202020204" pitchFamily="34" charset="0"/>
              <a:cs typeface="Arial" panose="020B0604020202020204" pitchFamily="34" charset="0"/>
            </a:endParaRPr>
          </a:p>
        </p:txBody>
      </p:sp>
      <p:grpSp>
        <p:nvGrpSpPr>
          <p:cNvPr id="70" name="组合 176">
            <a:extLst>
              <a:ext uri="{FF2B5EF4-FFF2-40B4-BE49-F238E27FC236}">
                <a16:creationId xmlns:a16="http://schemas.microsoft.com/office/drawing/2014/main" id="{D696025A-B2CE-6D95-77B9-E346A9032935}"/>
              </a:ext>
            </a:extLst>
          </p:cNvPr>
          <p:cNvGrpSpPr/>
          <p:nvPr/>
        </p:nvGrpSpPr>
        <p:grpSpPr>
          <a:xfrm>
            <a:off x="9218401" y="4019667"/>
            <a:ext cx="425571" cy="723286"/>
            <a:chOff x="2055424" y="481875"/>
            <a:chExt cx="332355" cy="564859"/>
          </a:xfrm>
        </p:grpSpPr>
        <p:sp>
          <p:nvSpPr>
            <p:cNvPr id="71" name="직사각형 86">
              <a:extLst>
                <a:ext uri="{FF2B5EF4-FFF2-40B4-BE49-F238E27FC236}">
                  <a16:creationId xmlns:a16="http://schemas.microsoft.com/office/drawing/2014/main" id="{6C6F79C3-6F73-A459-6C07-99B37C576711}"/>
                </a:ext>
              </a:extLst>
            </p:cNvPr>
            <p:cNvSpPr/>
            <p:nvPr/>
          </p:nvSpPr>
          <p:spPr>
            <a:xfrm>
              <a:off x="2055424" y="48187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sp>
          <p:nvSpPr>
            <p:cNvPr id="72" name="직사각형 132">
              <a:extLst>
                <a:ext uri="{FF2B5EF4-FFF2-40B4-BE49-F238E27FC236}">
                  <a16:creationId xmlns:a16="http://schemas.microsoft.com/office/drawing/2014/main" id="{6610EF94-0D16-386C-2AA7-9FFA8DA18D8D}"/>
                </a:ext>
              </a:extLst>
            </p:cNvPr>
            <p:cNvSpPr/>
            <p:nvPr/>
          </p:nvSpPr>
          <p:spPr>
            <a:xfrm>
              <a:off x="2055424" y="79166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grpSp>
      <p:sp>
        <p:nvSpPr>
          <p:cNvPr id="73" name="직사각형 8">
            <a:extLst>
              <a:ext uri="{FF2B5EF4-FFF2-40B4-BE49-F238E27FC236}">
                <a16:creationId xmlns:a16="http://schemas.microsoft.com/office/drawing/2014/main" id="{AAE15FAF-5E44-B5CA-1ECA-A97746CDFAD1}"/>
              </a:ext>
            </a:extLst>
          </p:cNvPr>
          <p:cNvSpPr/>
          <p:nvPr/>
        </p:nvSpPr>
        <p:spPr>
          <a:xfrm>
            <a:off x="9167910" y="5636736"/>
            <a:ext cx="531301" cy="433509"/>
          </a:xfrm>
          <a:prstGeom prst="rect">
            <a:avLst/>
          </a:prstGeom>
          <a:solidFill>
            <a:schemeClr val="accent3"/>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dirty="0">
              <a:solidFill>
                <a:schemeClr val="tx1"/>
              </a:solidFill>
              <a:latin typeface="Arial" panose="020B0604020202020204" pitchFamily="34" charset="0"/>
              <a:cs typeface="Arial" panose="020B0604020202020204" pitchFamily="34" charset="0"/>
            </a:endParaRPr>
          </a:p>
        </p:txBody>
      </p:sp>
      <p:sp>
        <p:nvSpPr>
          <p:cNvPr id="74" name="TextBox 212">
            <a:extLst>
              <a:ext uri="{FF2B5EF4-FFF2-40B4-BE49-F238E27FC236}">
                <a16:creationId xmlns:a16="http://schemas.microsoft.com/office/drawing/2014/main" id="{094E6A56-9167-1BA9-EA8F-1A7F0B8CBFC9}"/>
              </a:ext>
            </a:extLst>
          </p:cNvPr>
          <p:cNvSpPr txBox="1"/>
          <p:nvPr/>
        </p:nvSpPr>
        <p:spPr>
          <a:xfrm>
            <a:off x="9143210" y="5685999"/>
            <a:ext cx="588343" cy="307777"/>
          </a:xfrm>
          <a:prstGeom prst="rect">
            <a:avLst/>
          </a:prstGeom>
          <a:noFill/>
        </p:spPr>
        <p:txBody>
          <a:bodyPr wrap="square">
            <a:spAutoFit/>
          </a:bodyPr>
          <a:lstStyle/>
          <a:p>
            <a:pPr algn="ctr"/>
            <a:r>
              <a:rPr lang="en-US" altLang="ko-KR" sz="1400" dirty="0">
                <a:latin typeface="Arial" panose="020B0604020202020204" pitchFamily="34" charset="0"/>
                <a:cs typeface="Arial" panose="020B0604020202020204" pitchFamily="34" charset="0"/>
              </a:rPr>
              <a:t>LLC</a:t>
            </a:r>
            <a:endParaRPr lang="ko-KR" altLang="en-US" sz="1400" dirty="0">
              <a:latin typeface="Arial" panose="020B0604020202020204" pitchFamily="34" charset="0"/>
              <a:cs typeface="Arial" panose="020B0604020202020204" pitchFamily="34" charset="0"/>
            </a:endParaRPr>
          </a:p>
        </p:txBody>
      </p:sp>
      <p:sp>
        <p:nvSpPr>
          <p:cNvPr id="76" name="TextBox 75">
            <a:extLst>
              <a:ext uri="{FF2B5EF4-FFF2-40B4-BE49-F238E27FC236}">
                <a16:creationId xmlns:a16="http://schemas.microsoft.com/office/drawing/2014/main" id="{B39EDBF4-F35C-4AC8-1BD6-16995532672D}"/>
              </a:ext>
            </a:extLst>
          </p:cNvPr>
          <p:cNvSpPr txBox="1"/>
          <p:nvPr/>
        </p:nvSpPr>
        <p:spPr>
          <a:xfrm>
            <a:off x="9025414" y="3690652"/>
            <a:ext cx="798103" cy="338554"/>
          </a:xfrm>
          <a:prstGeom prst="rect">
            <a:avLst/>
          </a:prstGeom>
          <a:noFill/>
        </p:spPr>
        <p:txBody>
          <a:bodyPr wrap="square">
            <a:spAutoFit/>
          </a:bodyPr>
          <a:lstStyle/>
          <a:p>
            <a:pPr algn="ctr"/>
            <a:r>
              <a:rPr lang="en-US" altLang="ko-KR" sz="1600" dirty="0">
                <a:latin typeface="Arial" panose="020B0604020202020204" pitchFamily="34" charset="0"/>
                <a:cs typeface="Arial" panose="020B0604020202020204" pitchFamily="34" charset="0"/>
              </a:rPr>
              <a:t>Cores</a:t>
            </a:r>
            <a:endParaRPr lang="ko-KR" altLang="en-US" sz="1600" dirty="0">
              <a:latin typeface="Arial" panose="020B0604020202020204" pitchFamily="34" charset="0"/>
              <a:cs typeface="Arial" panose="020B0604020202020204" pitchFamily="34" charset="0"/>
            </a:endParaRPr>
          </a:p>
        </p:txBody>
      </p:sp>
      <p:grpSp>
        <p:nvGrpSpPr>
          <p:cNvPr id="77" name="组合 176">
            <a:extLst>
              <a:ext uri="{FF2B5EF4-FFF2-40B4-BE49-F238E27FC236}">
                <a16:creationId xmlns:a16="http://schemas.microsoft.com/office/drawing/2014/main" id="{39EDF41B-5682-BD13-EC43-A677A6CC83CF}"/>
              </a:ext>
            </a:extLst>
          </p:cNvPr>
          <p:cNvGrpSpPr/>
          <p:nvPr/>
        </p:nvGrpSpPr>
        <p:grpSpPr>
          <a:xfrm>
            <a:off x="9218401" y="4814608"/>
            <a:ext cx="425571" cy="723286"/>
            <a:chOff x="2055424" y="481875"/>
            <a:chExt cx="332355" cy="564859"/>
          </a:xfrm>
        </p:grpSpPr>
        <p:sp>
          <p:nvSpPr>
            <p:cNvPr id="78" name="직사각형 86">
              <a:extLst>
                <a:ext uri="{FF2B5EF4-FFF2-40B4-BE49-F238E27FC236}">
                  <a16:creationId xmlns:a16="http://schemas.microsoft.com/office/drawing/2014/main" id="{EC928741-1260-C0C7-F1D7-6C517837D952}"/>
                </a:ext>
              </a:extLst>
            </p:cNvPr>
            <p:cNvSpPr/>
            <p:nvPr/>
          </p:nvSpPr>
          <p:spPr>
            <a:xfrm>
              <a:off x="2055424" y="48187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sp>
          <p:nvSpPr>
            <p:cNvPr id="79" name="직사각형 132">
              <a:extLst>
                <a:ext uri="{FF2B5EF4-FFF2-40B4-BE49-F238E27FC236}">
                  <a16:creationId xmlns:a16="http://schemas.microsoft.com/office/drawing/2014/main" id="{522A1D41-7C9C-C45B-51B1-EDA398ABDE2E}"/>
                </a:ext>
              </a:extLst>
            </p:cNvPr>
            <p:cNvSpPr/>
            <p:nvPr/>
          </p:nvSpPr>
          <p:spPr>
            <a:xfrm>
              <a:off x="2055424" y="791665"/>
              <a:ext cx="332355" cy="255069"/>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200">
                <a:solidFill>
                  <a:schemeClr val="bg1"/>
                </a:solidFill>
                <a:latin typeface="Arial" panose="020B0604020202020204" pitchFamily="34" charset="0"/>
                <a:cs typeface="Arial" panose="020B0604020202020204" pitchFamily="34" charset="0"/>
              </a:endParaRPr>
            </a:p>
          </p:txBody>
        </p:sp>
      </p:grpSp>
      <p:grpSp>
        <p:nvGrpSpPr>
          <p:cNvPr id="80" name="Group 79">
            <a:extLst>
              <a:ext uri="{FF2B5EF4-FFF2-40B4-BE49-F238E27FC236}">
                <a16:creationId xmlns:a16="http://schemas.microsoft.com/office/drawing/2014/main" id="{099115FC-D93F-5F77-6DD3-1DC14AB2C399}"/>
              </a:ext>
            </a:extLst>
          </p:cNvPr>
          <p:cNvGrpSpPr/>
          <p:nvPr/>
        </p:nvGrpSpPr>
        <p:grpSpPr>
          <a:xfrm>
            <a:off x="7557049" y="3889368"/>
            <a:ext cx="1339458" cy="1028827"/>
            <a:chOff x="2875781" y="3778131"/>
            <a:chExt cx="1172703" cy="900744"/>
          </a:xfrm>
        </p:grpSpPr>
        <p:sp>
          <p:nvSpPr>
            <p:cNvPr id="81" name="TextBox 80">
              <a:extLst>
                <a:ext uri="{FF2B5EF4-FFF2-40B4-BE49-F238E27FC236}">
                  <a16:creationId xmlns:a16="http://schemas.microsoft.com/office/drawing/2014/main" id="{47A4F30F-5118-DC31-E4F3-C5717EE8BDA0}"/>
                </a:ext>
              </a:extLst>
            </p:cNvPr>
            <p:cNvSpPr txBox="1"/>
            <p:nvPr/>
          </p:nvSpPr>
          <p:spPr>
            <a:xfrm>
              <a:off x="2875781" y="3778131"/>
              <a:ext cx="263504" cy="18246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383" dirty="0">
                  <a:solidFill>
                    <a:schemeClr val="tx1">
                      <a:lumMod val="50000"/>
                      <a:lumOff val="50000"/>
                    </a:schemeClr>
                  </a:solidFill>
                </a:rPr>
                <a:t>PP</a:t>
              </a:r>
              <a:endParaRPr lang="ko-KR" altLang="en-US" sz="1383" dirty="0">
                <a:solidFill>
                  <a:schemeClr val="tx1">
                    <a:lumMod val="50000"/>
                    <a:lumOff val="50000"/>
                  </a:schemeClr>
                </a:solidFill>
              </a:endParaRPr>
            </a:p>
          </p:txBody>
        </p:sp>
        <p:sp>
          <p:nvSpPr>
            <p:cNvPr id="82" name="TextBox 81">
              <a:extLst>
                <a:ext uri="{FF2B5EF4-FFF2-40B4-BE49-F238E27FC236}">
                  <a16:creationId xmlns:a16="http://schemas.microsoft.com/office/drawing/2014/main" id="{BC28A204-5247-5B66-6028-C2C864306D56}"/>
                </a:ext>
              </a:extLst>
            </p:cNvPr>
            <p:cNvSpPr txBox="1"/>
            <p:nvPr/>
          </p:nvSpPr>
          <p:spPr>
            <a:xfrm>
              <a:off x="2875781" y="4253497"/>
              <a:ext cx="263504" cy="18246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383" dirty="0">
                  <a:solidFill>
                    <a:schemeClr val="tx1">
                      <a:lumMod val="50000"/>
                      <a:lumOff val="50000"/>
                    </a:schemeClr>
                  </a:solidFill>
                </a:rPr>
                <a:t>PP</a:t>
              </a:r>
              <a:endParaRPr lang="ko-KR" altLang="en-US" sz="1383" dirty="0">
                <a:solidFill>
                  <a:schemeClr val="tx1">
                    <a:lumMod val="50000"/>
                    <a:lumOff val="50000"/>
                  </a:schemeClr>
                </a:solidFill>
              </a:endParaRPr>
            </a:p>
          </p:txBody>
        </p:sp>
        <p:sp>
          <p:nvSpPr>
            <p:cNvPr id="83" name="TextBox 82">
              <a:extLst>
                <a:ext uri="{FF2B5EF4-FFF2-40B4-BE49-F238E27FC236}">
                  <a16:creationId xmlns:a16="http://schemas.microsoft.com/office/drawing/2014/main" id="{835111CE-20C4-911F-A4D2-A9B04443D744}"/>
                </a:ext>
              </a:extLst>
            </p:cNvPr>
            <p:cNvSpPr txBox="1"/>
            <p:nvPr/>
          </p:nvSpPr>
          <p:spPr>
            <a:xfrm>
              <a:off x="2875781" y="4015815"/>
              <a:ext cx="263504" cy="18246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383" dirty="0">
                  <a:solidFill>
                    <a:schemeClr val="tx1">
                      <a:lumMod val="50000"/>
                      <a:lumOff val="50000"/>
                    </a:schemeClr>
                  </a:solidFill>
                </a:rPr>
                <a:t>PP</a:t>
              </a:r>
              <a:endParaRPr lang="ko-KR" altLang="en-US" sz="1383" dirty="0">
                <a:solidFill>
                  <a:schemeClr val="tx1">
                    <a:lumMod val="50000"/>
                    <a:lumOff val="50000"/>
                  </a:schemeClr>
                </a:solidFill>
              </a:endParaRPr>
            </a:p>
          </p:txBody>
        </p:sp>
        <p:sp>
          <p:nvSpPr>
            <p:cNvPr id="84" name="TextBox 83">
              <a:extLst>
                <a:ext uri="{FF2B5EF4-FFF2-40B4-BE49-F238E27FC236}">
                  <a16:creationId xmlns:a16="http://schemas.microsoft.com/office/drawing/2014/main" id="{1B378921-2FCA-278A-8633-29F870865DBD}"/>
                </a:ext>
              </a:extLst>
            </p:cNvPr>
            <p:cNvSpPr txBox="1"/>
            <p:nvPr/>
          </p:nvSpPr>
          <p:spPr>
            <a:xfrm>
              <a:off x="2875781" y="4491179"/>
              <a:ext cx="263504" cy="18246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383" dirty="0">
                  <a:solidFill>
                    <a:schemeClr val="tx1">
                      <a:lumMod val="50000"/>
                      <a:lumOff val="50000"/>
                    </a:schemeClr>
                  </a:solidFill>
                </a:rPr>
                <a:t>PP</a:t>
              </a:r>
              <a:endParaRPr lang="ko-KR" altLang="en-US" sz="1383" dirty="0">
                <a:solidFill>
                  <a:schemeClr val="tx1">
                    <a:lumMod val="50000"/>
                    <a:lumOff val="50000"/>
                  </a:schemeClr>
                </a:solidFill>
              </a:endParaRPr>
            </a:p>
          </p:txBody>
        </p:sp>
        <p:grpSp>
          <p:nvGrpSpPr>
            <p:cNvPr id="85" name="그룹 165">
              <a:extLst>
                <a:ext uri="{FF2B5EF4-FFF2-40B4-BE49-F238E27FC236}">
                  <a16:creationId xmlns:a16="http://schemas.microsoft.com/office/drawing/2014/main" id="{F5D95AD8-E81D-37C2-1B96-0DA015942C2D}"/>
                </a:ext>
              </a:extLst>
            </p:cNvPr>
            <p:cNvGrpSpPr/>
            <p:nvPr/>
          </p:nvGrpSpPr>
          <p:grpSpPr>
            <a:xfrm>
              <a:off x="3443632" y="3779068"/>
              <a:ext cx="356526" cy="192934"/>
              <a:chOff x="3376216" y="271225"/>
              <a:chExt cx="544122" cy="192934"/>
            </a:xfrm>
          </p:grpSpPr>
          <p:sp>
            <p:nvSpPr>
              <p:cNvPr id="113" name="직사각형 157">
                <a:extLst>
                  <a:ext uri="{FF2B5EF4-FFF2-40B4-BE49-F238E27FC236}">
                    <a16:creationId xmlns:a16="http://schemas.microsoft.com/office/drawing/2014/main" id="{56203121-6A89-EB57-7237-5408797DF1DB}"/>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14" name="직사각형 158">
                <a:extLst>
                  <a:ext uri="{FF2B5EF4-FFF2-40B4-BE49-F238E27FC236}">
                    <a16:creationId xmlns:a16="http://schemas.microsoft.com/office/drawing/2014/main" id="{27E37225-71B6-3D70-1BED-DAC164028FB2}"/>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15" name="직사각형 159">
                <a:extLst>
                  <a:ext uri="{FF2B5EF4-FFF2-40B4-BE49-F238E27FC236}">
                    <a16:creationId xmlns:a16="http://schemas.microsoft.com/office/drawing/2014/main" id="{F005A255-C355-2B2A-5357-4FDEEA3EE4B5}"/>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16" name="직사각형 160">
                <a:extLst>
                  <a:ext uri="{FF2B5EF4-FFF2-40B4-BE49-F238E27FC236}">
                    <a16:creationId xmlns:a16="http://schemas.microsoft.com/office/drawing/2014/main" id="{C2E8E813-7B35-E96B-4411-4B9C4F788939}"/>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grpSp>
        <p:grpSp>
          <p:nvGrpSpPr>
            <p:cNvPr id="86" name="그룹 166">
              <a:extLst>
                <a:ext uri="{FF2B5EF4-FFF2-40B4-BE49-F238E27FC236}">
                  <a16:creationId xmlns:a16="http://schemas.microsoft.com/office/drawing/2014/main" id="{CBD7891B-7BAF-2135-EAE5-0A8BBC6C70D3}"/>
                </a:ext>
              </a:extLst>
            </p:cNvPr>
            <p:cNvGrpSpPr/>
            <p:nvPr/>
          </p:nvGrpSpPr>
          <p:grpSpPr>
            <a:xfrm>
              <a:off x="3443632" y="4015812"/>
              <a:ext cx="356526" cy="192934"/>
              <a:chOff x="3376216" y="271225"/>
              <a:chExt cx="544122" cy="192934"/>
            </a:xfrm>
          </p:grpSpPr>
          <p:sp>
            <p:nvSpPr>
              <p:cNvPr id="109" name="직사각형 167">
                <a:extLst>
                  <a:ext uri="{FF2B5EF4-FFF2-40B4-BE49-F238E27FC236}">
                    <a16:creationId xmlns:a16="http://schemas.microsoft.com/office/drawing/2014/main" id="{A8C883AB-CFAA-4601-8C9A-9A4136EF0FC6}"/>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10" name="직사각형 168">
                <a:extLst>
                  <a:ext uri="{FF2B5EF4-FFF2-40B4-BE49-F238E27FC236}">
                    <a16:creationId xmlns:a16="http://schemas.microsoft.com/office/drawing/2014/main" id="{7F02F7BF-4851-A30A-5FF0-AC03BC6C42A3}"/>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11" name="직사각형 169">
                <a:extLst>
                  <a:ext uri="{FF2B5EF4-FFF2-40B4-BE49-F238E27FC236}">
                    <a16:creationId xmlns:a16="http://schemas.microsoft.com/office/drawing/2014/main" id="{B9A18E28-745A-B2B8-AB77-67844C6BACD1}"/>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12" name="직사각형 170">
                <a:extLst>
                  <a:ext uri="{FF2B5EF4-FFF2-40B4-BE49-F238E27FC236}">
                    <a16:creationId xmlns:a16="http://schemas.microsoft.com/office/drawing/2014/main" id="{926AF494-A428-A9F6-94C0-03615434F238}"/>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grpSp>
        <p:grpSp>
          <p:nvGrpSpPr>
            <p:cNvPr id="87" name="그룹 171">
              <a:extLst>
                <a:ext uri="{FF2B5EF4-FFF2-40B4-BE49-F238E27FC236}">
                  <a16:creationId xmlns:a16="http://schemas.microsoft.com/office/drawing/2014/main" id="{8EE3676D-5A86-8369-5B58-7E65AE2CD9AC}"/>
                </a:ext>
              </a:extLst>
            </p:cNvPr>
            <p:cNvGrpSpPr/>
            <p:nvPr/>
          </p:nvGrpSpPr>
          <p:grpSpPr>
            <a:xfrm>
              <a:off x="3443632" y="4253495"/>
              <a:ext cx="356526" cy="192934"/>
              <a:chOff x="3376216" y="271225"/>
              <a:chExt cx="544122" cy="192934"/>
            </a:xfrm>
          </p:grpSpPr>
          <p:sp>
            <p:nvSpPr>
              <p:cNvPr id="105" name="직사각형 172">
                <a:extLst>
                  <a:ext uri="{FF2B5EF4-FFF2-40B4-BE49-F238E27FC236}">
                    <a16:creationId xmlns:a16="http://schemas.microsoft.com/office/drawing/2014/main" id="{DA0C3D80-7003-E32C-453B-4EA52640A9FC}"/>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6" name="직사각형 173">
                <a:extLst>
                  <a:ext uri="{FF2B5EF4-FFF2-40B4-BE49-F238E27FC236}">
                    <a16:creationId xmlns:a16="http://schemas.microsoft.com/office/drawing/2014/main" id="{1AB6DB23-E01C-1AA8-563A-7E055710B49A}"/>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7" name="직사각형 174">
                <a:extLst>
                  <a:ext uri="{FF2B5EF4-FFF2-40B4-BE49-F238E27FC236}">
                    <a16:creationId xmlns:a16="http://schemas.microsoft.com/office/drawing/2014/main" id="{1EF00286-1F47-EC1E-BA83-0789B8039BF6}"/>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8" name="직사각형 175">
                <a:extLst>
                  <a:ext uri="{FF2B5EF4-FFF2-40B4-BE49-F238E27FC236}">
                    <a16:creationId xmlns:a16="http://schemas.microsoft.com/office/drawing/2014/main" id="{4E5E2B7E-0897-97A5-3080-BB77E47762C6}"/>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grpSp>
        <p:grpSp>
          <p:nvGrpSpPr>
            <p:cNvPr id="88" name="그룹 176">
              <a:extLst>
                <a:ext uri="{FF2B5EF4-FFF2-40B4-BE49-F238E27FC236}">
                  <a16:creationId xmlns:a16="http://schemas.microsoft.com/office/drawing/2014/main" id="{A607148A-DE08-5507-E61A-1A075C44642A}"/>
                </a:ext>
              </a:extLst>
            </p:cNvPr>
            <p:cNvGrpSpPr/>
            <p:nvPr/>
          </p:nvGrpSpPr>
          <p:grpSpPr>
            <a:xfrm>
              <a:off x="3443632" y="4485941"/>
              <a:ext cx="356526" cy="192934"/>
              <a:chOff x="3376216" y="271225"/>
              <a:chExt cx="544122" cy="192934"/>
            </a:xfrm>
          </p:grpSpPr>
          <p:sp>
            <p:nvSpPr>
              <p:cNvPr id="101" name="직사각형 177">
                <a:extLst>
                  <a:ext uri="{FF2B5EF4-FFF2-40B4-BE49-F238E27FC236}">
                    <a16:creationId xmlns:a16="http://schemas.microsoft.com/office/drawing/2014/main" id="{EF4AA364-D0B8-0AF4-010E-409157BCF6F5}"/>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2" name="직사각형 178">
                <a:extLst>
                  <a:ext uri="{FF2B5EF4-FFF2-40B4-BE49-F238E27FC236}">
                    <a16:creationId xmlns:a16="http://schemas.microsoft.com/office/drawing/2014/main" id="{CA45D4CB-255E-BF99-0FDB-F8698EA66D1F}"/>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3" name="직사각형 179">
                <a:extLst>
                  <a:ext uri="{FF2B5EF4-FFF2-40B4-BE49-F238E27FC236}">
                    <a16:creationId xmlns:a16="http://schemas.microsoft.com/office/drawing/2014/main" id="{7B98AB72-F84E-82D9-7EA0-70934A54552D}"/>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sp>
            <p:nvSpPr>
              <p:cNvPr id="104" name="직사각형 180">
                <a:extLst>
                  <a:ext uri="{FF2B5EF4-FFF2-40B4-BE49-F238E27FC236}">
                    <a16:creationId xmlns:a16="http://schemas.microsoft.com/office/drawing/2014/main" id="{A942EA09-3AE5-022A-8684-46959D0FDAED}"/>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dirty="0">
                  <a:latin typeface="Arial" panose="020B0604020202020204" pitchFamily="34" charset="0"/>
                  <a:cs typeface="Arial" panose="020B0604020202020204" pitchFamily="34" charset="0"/>
                </a:endParaRPr>
              </a:p>
            </p:txBody>
          </p:sp>
        </p:grpSp>
        <p:sp>
          <p:nvSpPr>
            <p:cNvPr id="89" name="타원 185">
              <a:extLst>
                <a:ext uri="{FF2B5EF4-FFF2-40B4-BE49-F238E27FC236}">
                  <a16:creationId xmlns:a16="http://schemas.microsoft.com/office/drawing/2014/main" id="{48EE0DEB-04C4-17FC-5D06-F6CA690838B0}"/>
                </a:ext>
              </a:extLst>
            </p:cNvPr>
            <p:cNvSpPr/>
            <p:nvPr/>
          </p:nvSpPr>
          <p:spPr>
            <a:xfrm>
              <a:off x="3133602" y="3967732"/>
              <a:ext cx="73461" cy="69064"/>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a:latin typeface="Arial" panose="020B0604020202020204" pitchFamily="34" charset="0"/>
                <a:cs typeface="Arial" panose="020B0604020202020204" pitchFamily="34" charset="0"/>
              </a:endParaRPr>
            </a:p>
          </p:txBody>
        </p:sp>
        <p:sp>
          <p:nvSpPr>
            <p:cNvPr id="90" name="타원 186">
              <a:extLst>
                <a:ext uri="{FF2B5EF4-FFF2-40B4-BE49-F238E27FC236}">
                  <a16:creationId xmlns:a16="http://schemas.microsoft.com/office/drawing/2014/main" id="{6366F1A2-47BC-B824-7105-D004D120AA34}"/>
                </a:ext>
              </a:extLst>
            </p:cNvPr>
            <p:cNvSpPr/>
            <p:nvPr/>
          </p:nvSpPr>
          <p:spPr>
            <a:xfrm>
              <a:off x="3133602" y="4436050"/>
              <a:ext cx="73461" cy="69064"/>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a:latin typeface="Arial" panose="020B0604020202020204" pitchFamily="34" charset="0"/>
                <a:cs typeface="Arial" panose="020B0604020202020204" pitchFamily="34" charset="0"/>
              </a:endParaRPr>
            </a:p>
          </p:txBody>
        </p:sp>
        <p:cxnSp>
          <p:nvCxnSpPr>
            <p:cNvPr id="91" name="직선 화살표 연결선 188">
              <a:extLst>
                <a:ext uri="{FF2B5EF4-FFF2-40B4-BE49-F238E27FC236}">
                  <a16:creationId xmlns:a16="http://schemas.microsoft.com/office/drawing/2014/main" id="{64A5F0E4-BCAA-B005-AAD0-662AA4D37919}"/>
                </a:ext>
              </a:extLst>
            </p:cNvPr>
            <p:cNvCxnSpPr>
              <a:stCxn id="89" idx="7"/>
              <a:endCxn id="115" idx="1"/>
            </p:cNvCxnSpPr>
            <p:nvPr/>
          </p:nvCxnSpPr>
          <p:spPr>
            <a:xfrm flipV="1">
              <a:off x="3196305" y="3875539"/>
              <a:ext cx="247331" cy="10231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92" name="직선 화살표 연결선 189">
              <a:extLst>
                <a:ext uri="{FF2B5EF4-FFF2-40B4-BE49-F238E27FC236}">
                  <a16:creationId xmlns:a16="http://schemas.microsoft.com/office/drawing/2014/main" id="{C53DE51C-3A5A-2365-38C7-6CD02B09A7B0}"/>
                </a:ext>
              </a:extLst>
            </p:cNvPr>
            <p:cNvCxnSpPr>
              <a:cxnSpLocks/>
              <a:stCxn id="89" idx="5"/>
              <a:endCxn id="107" idx="1"/>
            </p:cNvCxnSpPr>
            <p:nvPr/>
          </p:nvCxnSpPr>
          <p:spPr>
            <a:xfrm>
              <a:off x="3196305" y="4026683"/>
              <a:ext cx="247331" cy="32328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93" name="직선 화살표 연결선 193">
              <a:extLst>
                <a:ext uri="{FF2B5EF4-FFF2-40B4-BE49-F238E27FC236}">
                  <a16:creationId xmlns:a16="http://schemas.microsoft.com/office/drawing/2014/main" id="{6E8E711F-844A-D304-7E4D-AD12377C8D5A}"/>
                </a:ext>
              </a:extLst>
            </p:cNvPr>
            <p:cNvCxnSpPr>
              <a:cxnSpLocks/>
              <a:stCxn id="90" idx="7"/>
              <a:endCxn id="111" idx="1"/>
            </p:cNvCxnSpPr>
            <p:nvPr/>
          </p:nvCxnSpPr>
          <p:spPr>
            <a:xfrm flipV="1">
              <a:off x="3196305" y="4112280"/>
              <a:ext cx="247331" cy="333884"/>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94" name="직선 화살표 연결선 196">
              <a:extLst>
                <a:ext uri="{FF2B5EF4-FFF2-40B4-BE49-F238E27FC236}">
                  <a16:creationId xmlns:a16="http://schemas.microsoft.com/office/drawing/2014/main" id="{923AB89A-AD16-DCD5-7C69-0915DFE9754C}"/>
                </a:ext>
              </a:extLst>
            </p:cNvPr>
            <p:cNvCxnSpPr>
              <a:cxnSpLocks/>
              <a:stCxn id="90" idx="5"/>
              <a:endCxn id="103" idx="1"/>
            </p:cNvCxnSpPr>
            <p:nvPr/>
          </p:nvCxnSpPr>
          <p:spPr>
            <a:xfrm>
              <a:off x="3196305" y="4495003"/>
              <a:ext cx="247331" cy="8740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95" name="직선 화살표 연결선 199">
              <a:extLst>
                <a:ext uri="{FF2B5EF4-FFF2-40B4-BE49-F238E27FC236}">
                  <a16:creationId xmlns:a16="http://schemas.microsoft.com/office/drawing/2014/main" id="{4BE448A1-5988-8926-EFBD-F5ACFDF50758}"/>
                </a:ext>
              </a:extLst>
            </p:cNvPr>
            <p:cNvCxnSpPr>
              <a:cxnSpLocks/>
            </p:cNvCxnSpPr>
            <p:nvPr/>
          </p:nvCxnSpPr>
          <p:spPr>
            <a:xfrm>
              <a:off x="3798568" y="3878084"/>
              <a:ext cx="18752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96" name="직선 화살표 연결선 201">
              <a:extLst>
                <a:ext uri="{FF2B5EF4-FFF2-40B4-BE49-F238E27FC236}">
                  <a16:creationId xmlns:a16="http://schemas.microsoft.com/office/drawing/2014/main" id="{B6C4C167-B817-50B1-6AA8-0046B96EBC07}"/>
                </a:ext>
              </a:extLst>
            </p:cNvPr>
            <p:cNvCxnSpPr>
              <a:cxnSpLocks/>
            </p:cNvCxnSpPr>
            <p:nvPr/>
          </p:nvCxnSpPr>
          <p:spPr>
            <a:xfrm>
              <a:off x="3798568" y="4113427"/>
              <a:ext cx="18752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97" name="직선 화살표 연결선 202">
              <a:extLst>
                <a:ext uri="{FF2B5EF4-FFF2-40B4-BE49-F238E27FC236}">
                  <a16:creationId xmlns:a16="http://schemas.microsoft.com/office/drawing/2014/main" id="{4FC684F8-8B20-2C5E-E593-84A6B3F4C315}"/>
                </a:ext>
              </a:extLst>
            </p:cNvPr>
            <p:cNvCxnSpPr>
              <a:cxnSpLocks/>
            </p:cNvCxnSpPr>
            <p:nvPr/>
          </p:nvCxnSpPr>
          <p:spPr>
            <a:xfrm>
              <a:off x="3798568" y="4344725"/>
              <a:ext cx="18752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98" name="직선 화살표 연결선 203">
              <a:extLst>
                <a:ext uri="{FF2B5EF4-FFF2-40B4-BE49-F238E27FC236}">
                  <a16:creationId xmlns:a16="http://schemas.microsoft.com/office/drawing/2014/main" id="{739F44CD-D56E-4C7F-22C5-A72873006B9F}"/>
                </a:ext>
              </a:extLst>
            </p:cNvPr>
            <p:cNvCxnSpPr>
              <a:cxnSpLocks/>
            </p:cNvCxnSpPr>
            <p:nvPr/>
          </p:nvCxnSpPr>
          <p:spPr>
            <a:xfrm>
              <a:off x="3798568" y="4580068"/>
              <a:ext cx="18752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99" name="사다리꼴 181">
              <a:extLst>
                <a:ext uri="{FF2B5EF4-FFF2-40B4-BE49-F238E27FC236}">
                  <a16:creationId xmlns:a16="http://schemas.microsoft.com/office/drawing/2014/main" id="{CFC2B085-5E62-90E5-36EB-001141BA2339}"/>
                </a:ext>
              </a:extLst>
            </p:cNvPr>
            <p:cNvSpPr/>
            <p:nvPr/>
          </p:nvSpPr>
          <p:spPr>
            <a:xfrm rot="5400000">
              <a:off x="3768565" y="3928469"/>
              <a:ext cx="403258" cy="156573"/>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a:latin typeface="Arial" panose="020B0604020202020204" pitchFamily="34" charset="0"/>
                <a:cs typeface="Arial" panose="020B0604020202020204" pitchFamily="34" charset="0"/>
              </a:endParaRPr>
            </a:p>
          </p:txBody>
        </p:sp>
        <p:sp>
          <p:nvSpPr>
            <p:cNvPr id="100" name="사다리꼴 184">
              <a:extLst>
                <a:ext uri="{FF2B5EF4-FFF2-40B4-BE49-F238E27FC236}">
                  <a16:creationId xmlns:a16="http://schemas.microsoft.com/office/drawing/2014/main" id="{AAE387FC-4BD4-6100-B709-B3630573AC22}"/>
                </a:ext>
              </a:extLst>
            </p:cNvPr>
            <p:cNvSpPr/>
            <p:nvPr/>
          </p:nvSpPr>
          <p:spPr>
            <a:xfrm rot="5400000">
              <a:off x="3768568" y="4394049"/>
              <a:ext cx="403259" cy="156573"/>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779">
                <a:latin typeface="Arial" panose="020B0604020202020204" pitchFamily="34" charset="0"/>
                <a:cs typeface="Arial" panose="020B0604020202020204" pitchFamily="34" charset="0"/>
              </a:endParaRPr>
            </a:p>
          </p:txBody>
        </p:sp>
      </p:grpSp>
      <p:sp>
        <p:nvSpPr>
          <p:cNvPr id="117" name="TextBox 116">
            <a:extLst>
              <a:ext uri="{FF2B5EF4-FFF2-40B4-BE49-F238E27FC236}">
                <a16:creationId xmlns:a16="http://schemas.microsoft.com/office/drawing/2014/main" id="{2E9F3AC6-176C-AD16-0591-39C1D5415B24}"/>
              </a:ext>
            </a:extLst>
          </p:cNvPr>
          <p:cNvSpPr txBox="1"/>
          <p:nvPr/>
        </p:nvSpPr>
        <p:spPr>
          <a:xfrm>
            <a:off x="8442030" y="5003920"/>
            <a:ext cx="705306" cy="369332"/>
          </a:xfrm>
          <a:prstGeom prst="rect">
            <a:avLst/>
          </a:prstGeom>
          <a:noFill/>
        </p:spPr>
        <p:txBody>
          <a:bodyPr wrap="square" rtlCol="0">
            <a:spAutoFit/>
          </a:bodyPr>
          <a:lstStyle/>
          <a:p>
            <a:r>
              <a:rPr lang="en-US" dirty="0"/>
              <a:t>DLB</a:t>
            </a:r>
          </a:p>
        </p:txBody>
      </p:sp>
      <p:grpSp>
        <p:nvGrpSpPr>
          <p:cNvPr id="132" name="Group 131">
            <a:extLst>
              <a:ext uri="{FF2B5EF4-FFF2-40B4-BE49-F238E27FC236}">
                <a16:creationId xmlns:a16="http://schemas.microsoft.com/office/drawing/2014/main" id="{4E35C31B-8C5A-EC56-2A35-17F62FC72ABB}"/>
              </a:ext>
            </a:extLst>
          </p:cNvPr>
          <p:cNvGrpSpPr/>
          <p:nvPr/>
        </p:nvGrpSpPr>
        <p:grpSpPr>
          <a:xfrm>
            <a:off x="5402494" y="3558646"/>
            <a:ext cx="1542148" cy="2711360"/>
            <a:chOff x="6375486" y="3328078"/>
            <a:chExt cx="749298" cy="1940225"/>
          </a:xfrm>
        </p:grpSpPr>
        <p:sp>
          <p:nvSpPr>
            <p:cNvPr id="120" name="직사각형 18">
              <a:extLst>
                <a:ext uri="{FF2B5EF4-FFF2-40B4-BE49-F238E27FC236}">
                  <a16:creationId xmlns:a16="http://schemas.microsoft.com/office/drawing/2014/main" id="{98D9033F-4F9D-12EB-AA7F-51EBA7CD61D2}"/>
                </a:ext>
              </a:extLst>
            </p:cNvPr>
            <p:cNvSpPr/>
            <p:nvPr/>
          </p:nvSpPr>
          <p:spPr>
            <a:xfrm>
              <a:off x="6375486" y="3328078"/>
              <a:ext cx="749298" cy="1940225"/>
            </a:xfrm>
            <a:prstGeom prst="rect">
              <a:avLst/>
            </a:prstGeom>
            <a:solidFill>
              <a:srgbClr val="1B4163"/>
            </a:solidFill>
            <a:ln w="19050">
              <a:solidFill>
                <a:srgbClr val="FFD757"/>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36000" rtlCol="0" anchor="b"/>
            <a:lstStyle/>
            <a:p>
              <a:pPr algn="ctr"/>
              <a:r>
                <a:rPr lang="en-US" altLang="ko-KR" dirty="0" err="1">
                  <a:solidFill>
                    <a:schemeClr val="bg1"/>
                  </a:solidFill>
                  <a:latin typeface="Arial" panose="020B0604020202020204" pitchFamily="34" charset="0"/>
                  <a:cs typeface="Arial" panose="020B0604020202020204" pitchFamily="34" charset="0"/>
                </a:rPr>
                <a:t>S</a:t>
              </a:r>
              <a:r>
                <a:rPr lang="en-US" altLang="zh-CN" dirty="0" err="1">
                  <a:solidFill>
                    <a:schemeClr val="bg1"/>
                  </a:solidFill>
                  <a:latin typeface="Arial" panose="020B0604020202020204" pitchFamily="34" charset="0"/>
                  <a:cs typeface="Arial" panose="020B0604020202020204" pitchFamily="34" charset="0"/>
                </a:rPr>
                <a:t>mart</a:t>
              </a:r>
              <a:r>
                <a:rPr lang="en-US" altLang="ko-KR" dirty="0" err="1">
                  <a:solidFill>
                    <a:schemeClr val="bg1"/>
                  </a:solidFill>
                  <a:latin typeface="Arial" panose="020B0604020202020204" pitchFamily="34" charset="0"/>
                  <a:cs typeface="Arial" panose="020B0604020202020204" pitchFamily="34" charset="0"/>
                </a:rPr>
                <a:t>NIC</a:t>
              </a:r>
              <a:endParaRPr lang="ko-KR" altLang="en-US" dirty="0">
                <a:solidFill>
                  <a:schemeClr val="bg1"/>
                </a:solidFill>
                <a:latin typeface="Arial" panose="020B0604020202020204" pitchFamily="34" charset="0"/>
                <a:cs typeface="Arial" panose="020B0604020202020204" pitchFamily="34" charset="0"/>
              </a:endParaRPr>
            </a:p>
          </p:txBody>
        </p:sp>
        <p:sp>
          <p:nvSpPr>
            <p:cNvPr id="122" name="TextBox 121">
              <a:extLst>
                <a:ext uri="{FF2B5EF4-FFF2-40B4-BE49-F238E27FC236}">
                  <a16:creationId xmlns:a16="http://schemas.microsoft.com/office/drawing/2014/main" id="{D7B1385A-BB23-C60A-2707-02E9991BD47C}"/>
                </a:ext>
              </a:extLst>
            </p:cNvPr>
            <p:cNvSpPr txBox="1"/>
            <p:nvPr/>
          </p:nvSpPr>
          <p:spPr>
            <a:xfrm>
              <a:off x="6430519" y="4566251"/>
              <a:ext cx="644950" cy="439501"/>
            </a:xfrm>
            <a:prstGeom prst="rect">
              <a:avLst/>
            </a:prstGeom>
            <a:solidFill>
              <a:schemeClr val="bg1">
                <a:alpha val="98000"/>
              </a:schemeClr>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600" spc="-80" dirty="0"/>
                <a:t>Network</a:t>
              </a:r>
            </a:p>
            <a:p>
              <a:r>
                <a:rPr lang="en-US" altLang="ko-KR" sz="1600" spc="-80" dirty="0"/>
                <a:t>Adaptor</a:t>
              </a:r>
              <a:endParaRPr lang="ko-KR" altLang="en-US" sz="1600" spc="-80" dirty="0"/>
            </a:p>
          </p:txBody>
        </p:sp>
        <p:sp>
          <p:nvSpPr>
            <p:cNvPr id="123" name="TextBox 122">
              <a:extLst>
                <a:ext uri="{FF2B5EF4-FFF2-40B4-BE49-F238E27FC236}">
                  <a16:creationId xmlns:a16="http://schemas.microsoft.com/office/drawing/2014/main" id="{505EA0F3-D753-56A6-72C0-839D8C2ED00A}"/>
                </a:ext>
              </a:extLst>
            </p:cNvPr>
            <p:cNvSpPr txBox="1"/>
            <p:nvPr/>
          </p:nvSpPr>
          <p:spPr>
            <a:xfrm>
              <a:off x="6427929" y="3404962"/>
              <a:ext cx="647541" cy="1101978"/>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ko-KR" sz="1600" spc="-90" dirty="0"/>
            </a:p>
            <a:p>
              <a:r>
                <a:rPr lang="en-US" altLang="ko-KR" sz="1600" spc="-90" dirty="0"/>
                <a:t>Enqueue Agent</a:t>
              </a:r>
            </a:p>
          </p:txBody>
        </p:sp>
        <p:grpSp>
          <p:nvGrpSpPr>
            <p:cNvPr id="124" name="그룹 228">
              <a:extLst>
                <a:ext uri="{FF2B5EF4-FFF2-40B4-BE49-F238E27FC236}">
                  <a16:creationId xmlns:a16="http://schemas.microsoft.com/office/drawing/2014/main" id="{07AF3AF5-8020-A8EA-3B12-4970572123B3}"/>
                </a:ext>
              </a:extLst>
            </p:cNvPr>
            <p:cNvGrpSpPr/>
            <p:nvPr/>
          </p:nvGrpSpPr>
          <p:grpSpPr>
            <a:xfrm>
              <a:off x="6474576" y="3452669"/>
              <a:ext cx="558296" cy="451490"/>
              <a:chOff x="2137671" y="-948743"/>
              <a:chExt cx="680525" cy="474591"/>
            </a:xfrm>
          </p:grpSpPr>
          <p:sp>
            <p:nvSpPr>
              <p:cNvPr id="125" name="직사각형 220">
                <a:extLst>
                  <a:ext uri="{FF2B5EF4-FFF2-40B4-BE49-F238E27FC236}">
                    <a16:creationId xmlns:a16="http://schemas.microsoft.com/office/drawing/2014/main" id="{B1787FC2-9739-ACBB-772D-94A4CB924608}"/>
                  </a:ext>
                </a:extLst>
              </p:cNvPr>
              <p:cNvSpPr/>
              <p:nvPr/>
            </p:nvSpPr>
            <p:spPr>
              <a:xfrm>
                <a:off x="2137671" y="-948743"/>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sp>
            <p:nvSpPr>
              <p:cNvPr id="126" name="직사각형 221">
                <a:extLst>
                  <a:ext uri="{FF2B5EF4-FFF2-40B4-BE49-F238E27FC236}">
                    <a16:creationId xmlns:a16="http://schemas.microsoft.com/office/drawing/2014/main" id="{112E9CB8-3557-0936-BC27-6DE58EAAB98D}"/>
                  </a:ext>
                </a:extLst>
              </p:cNvPr>
              <p:cNvSpPr/>
              <p:nvPr/>
            </p:nvSpPr>
            <p:spPr>
              <a:xfrm>
                <a:off x="2380177" y="-948743"/>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sp>
            <p:nvSpPr>
              <p:cNvPr id="127" name="직사각형 222">
                <a:extLst>
                  <a:ext uri="{FF2B5EF4-FFF2-40B4-BE49-F238E27FC236}">
                    <a16:creationId xmlns:a16="http://schemas.microsoft.com/office/drawing/2014/main" id="{17EE5DE4-8601-8DDF-DF14-122F8372E5C0}"/>
                  </a:ext>
                </a:extLst>
              </p:cNvPr>
              <p:cNvSpPr/>
              <p:nvPr/>
            </p:nvSpPr>
            <p:spPr>
              <a:xfrm>
                <a:off x="2622684" y="-948743"/>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sp>
            <p:nvSpPr>
              <p:cNvPr id="128" name="직사각형 224">
                <a:extLst>
                  <a:ext uri="{FF2B5EF4-FFF2-40B4-BE49-F238E27FC236}">
                    <a16:creationId xmlns:a16="http://schemas.microsoft.com/office/drawing/2014/main" id="{F1AD5CBD-7643-8CED-9021-3CC3F504AC0B}"/>
                  </a:ext>
                </a:extLst>
              </p:cNvPr>
              <p:cNvSpPr/>
              <p:nvPr/>
            </p:nvSpPr>
            <p:spPr>
              <a:xfrm>
                <a:off x="2137671" y="-688459"/>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sp>
            <p:nvSpPr>
              <p:cNvPr id="129" name="직사각형 225">
                <a:extLst>
                  <a:ext uri="{FF2B5EF4-FFF2-40B4-BE49-F238E27FC236}">
                    <a16:creationId xmlns:a16="http://schemas.microsoft.com/office/drawing/2014/main" id="{9273A083-3379-2322-ACEB-0964977E19CC}"/>
                  </a:ext>
                </a:extLst>
              </p:cNvPr>
              <p:cNvSpPr/>
              <p:nvPr/>
            </p:nvSpPr>
            <p:spPr>
              <a:xfrm>
                <a:off x="2380177" y="-688459"/>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sp>
            <p:nvSpPr>
              <p:cNvPr id="130" name="직사각형 226">
                <a:extLst>
                  <a:ext uri="{FF2B5EF4-FFF2-40B4-BE49-F238E27FC236}">
                    <a16:creationId xmlns:a16="http://schemas.microsoft.com/office/drawing/2014/main" id="{BA4051E1-F678-F3EC-65D6-686CAB317594}"/>
                  </a:ext>
                </a:extLst>
              </p:cNvPr>
              <p:cNvSpPr/>
              <p:nvPr/>
            </p:nvSpPr>
            <p:spPr>
              <a:xfrm>
                <a:off x="2622684" y="-688459"/>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grpSp>
      </p:grpSp>
      <p:sp>
        <p:nvSpPr>
          <p:cNvPr id="118" name="Arrow: Right 117">
            <a:extLst>
              <a:ext uri="{FF2B5EF4-FFF2-40B4-BE49-F238E27FC236}">
                <a16:creationId xmlns:a16="http://schemas.microsoft.com/office/drawing/2014/main" id="{6C444E44-74DB-6572-4852-D633980B71FE}"/>
              </a:ext>
            </a:extLst>
          </p:cNvPr>
          <p:cNvSpPr/>
          <p:nvPr/>
        </p:nvSpPr>
        <p:spPr>
          <a:xfrm>
            <a:off x="6103007" y="4678786"/>
            <a:ext cx="1893819" cy="593584"/>
          </a:xfrm>
          <a:prstGeom prst="righ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 </a:t>
            </a:r>
            <a:r>
              <a:rPr lang="en-US" b="1" dirty="0" err="1">
                <a:solidFill>
                  <a:schemeClr val="bg1"/>
                </a:solidFill>
              </a:rPr>
              <a:t>EnQ</a:t>
            </a:r>
            <a:endParaRPr lang="en-US" b="1" dirty="0">
              <a:solidFill>
                <a:schemeClr val="bg1"/>
              </a:solidFill>
            </a:endParaRPr>
          </a:p>
        </p:txBody>
      </p:sp>
      <p:cxnSp>
        <p:nvCxnSpPr>
          <p:cNvPr id="119" name="Straight Arrow Connector 118">
            <a:extLst>
              <a:ext uri="{FF2B5EF4-FFF2-40B4-BE49-F238E27FC236}">
                <a16:creationId xmlns:a16="http://schemas.microsoft.com/office/drawing/2014/main" id="{EB81111F-E4F9-8CEC-F97A-C8744EB2BBBD}"/>
              </a:ext>
            </a:extLst>
          </p:cNvPr>
          <p:cNvCxnSpPr>
            <a:cxnSpLocks/>
            <a:stCxn id="60" idx="3"/>
          </p:cNvCxnSpPr>
          <p:nvPr/>
        </p:nvCxnSpPr>
        <p:spPr>
          <a:xfrm>
            <a:off x="3339391" y="4856485"/>
            <a:ext cx="2171037" cy="0"/>
          </a:xfrm>
          <a:prstGeom prst="straightConnector1">
            <a:avLst/>
          </a:prstGeom>
          <a:ln w="76200">
            <a:solidFill>
              <a:srgbClr val="01A0A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35" name="Straight Arrow Connector 134">
            <a:extLst>
              <a:ext uri="{FF2B5EF4-FFF2-40B4-BE49-F238E27FC236}">
                <a16:creationId xmlns:a16="http://schemas.microsoft.com/office/drawing/2014/main" id="{9E08F169-1779-9DE4-AFA5-386FCE500375}"/>
              </a:ext>
            </a:extLst>
          </p:cNvPr>
          <p:cNvCxnSpPr>
            <a:cxnSpLocks/>
            <a:stCxn id="136" idx="3"/>
            <a:endCxn id="123" idx="1"/>
          </p:cNvCxnSpPr>
          <p:nvPr/>
        </p:nvCxnSpPr>
        <p:spPr>
          <a:xfrm>
            <a:off x="4553165" y="3643658"/>
            <a:ext cx="957263" cy="792407"/>
          </a:xfrm>
          <a:prstGeom prst="straightConnector1">
            <a:avLst/>
          </a:prstGeom>
          <a:ln w="19050">
            <a:solidFill>
              <a:srgbClr val="E391A0"/>
            </a:solidFill>
            <a:tailEnd type="triangle"/>
          </a:ln>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F9761877-CF93-004B-10FD-9AF56D6AD783}"/>
              </a:ext>
            </a:extLst>
          </p:cNvPr>
          <p:cNvSpPr txBox="1"/>
          <p:nvPr/>
        </p:nvSpPr>
        <p:spPr>
          <a:xfrm>
            <a:off x="1432176" y="3181993"/>
            <a:ext cx="3120989" cy="923330"/>
          </a:xfrm>
          <a:prstGeom prst="rect">
            <a:avLst/>
          </a:prstGeom>
          <a:noFill/>
          <a:ln w="19050">
            <a:solidFill>
              <a:srgbClr val="E391A0"/>
            </a:solidFill>
          </a:ln>
        </p:spPr>
        <p:txBody>
          <a:bodyPr wrap="square" rtlCol="0">
            <a:spAutoFit/>
          </a:bodyPr>
          <a:lstStyle/>
          <a:p>
            <a:r>
              <a:rPr lang="en-US" dirty="0">
                <a:solidFill>
                  <a:srgbClr val="E391A0"/>
                </a:solidFill>
              </a:rPr>
              <a:t>DLB QE embeds pointer to requests. How could we</a:t>
            </a:r>
            <a:r>
              <a:rPr lang="zh-CN" altLang="en-US" dirty="0">
                <a:solidFill>
                  <a:srgbClr val="E391A0"/>
                </a:solidFill>
              </a:rPr>
              <a:t> </a:t>
            </a:r>
            <a:r>
              <a:rPr lang="en-US" altLang="zh-CN" dirty="0">
                <a:solidFill>
                  <a:srgbClr val="E391A0"/>
                </a:solidFill>
              </a:rPr>
              <a:t>get</a:t>
            </a:r>
            <a:r>
              <a:rPr lang="zh-CN" altLang="en-US" dirty="0">
                <a:solidFill>
                  <a:srgbClr val="E391A0"/>
                </a:solidFill>
              </a:rPr>
              <a:t> </a:t>
            </a:r>
            <a:r>
              <a:rPr lang="en-US" altLang="zh-CN" dirty="0">
                <a:solidFill>
                  <a:srgbClr val="E391A0"/>
                </a:solidFill>
              </a:rPr>
              <a:t>it</a:t>
            </a:r>
            <a:r>
              <a:rPr lang="zh-CN" altLang="en-US" dirty="0">
                <a:solidFill>
                  <a:srgbClr val="E391A0"/>
                </a:solidFill>
              </a:rPr>
              <a:t> </a:t>
            </a:r>
            <a:r>
              <a:rPr lang="en-US" altLang="zh-CN" dirty="0">
                <a:solidFill>
                  <a:srgbClr val="E391A0"/>
                </a:solidFill>
              </a:rPr>
              <a:t>without</a:t>
            </a:r>
            <a:r>
              <a:rPr lang="zh-CN" altLang="en-US" dirty="0">
                <a:solidFill>
                  <a:srgbClr val="E391A0"/>
                </a:solidFill>
              </a:rPr>
              <a:t> </a:t>
            </a:r>
            <a:r>
              <a:rPr lang="en-US" altLang="zh-CN" dirty="0">
                <a:solidFill>
                  <a:srgbClr val="E391A0"/>
                </a:solidFill>
              </a:rPr>
              <a:t>modifying</a:t>
            </a:r>
            <a:r>
              <a:rPr lang="zh-CN" altLang="en-US" dirty="0">
                <a:solidFill>
                  <a:srgbClr val="E391A0"/>
                </a:solidFill>
              </a:rPr>
              <a:t> </a:t>
            </a:r>
            <a:r>
              <a:rPr lang="en-US" altLang="zh-CN" dirty="0">
                <a:solidFill>
                  <a:srgbClr val="E391A0"/>
                </a:solidFill>
              </a:rPr>
              <a:t>hardware?</a:t>
            </a:r>
            <a:endParaRPr lang="en-US" dirty="0">
              <a:solidFill>
                <a:srgbClr val="E391A0"/>
              </a:solidFill>
            </a:endParaRPr>
          </a:p>
        </p:txBody>
      </p:sp>
      <p:sp>
        <p:nvSpPr>
          <p:cNvPr id="4" name="Slide Number Placeholder 3">
            <a:extLst>
              <a:ext uri="{FF2B5EF4-FFF2-40B4-BE49-F238E27FC236}">
                <a16:creationId xmlns:a16="http://schemas.microsoft.com/office/drawing/2014/main" id="{23A00E4B-99BA-C1F8-E37A-8BAA8A6499B4}"/>
              </a:ext>
            </a:extLst>
          </p:cNvPr>
          <p:cNvSpPr>
            <a:spLocks noGrp="1"/>
          </p:cNvSpPr>
          <p:nvPr>
            <p:ph type="sldNum" sz="quarter" idx="12"/>
          </p:nvPr>
        </p:nvSpPr>
        <p:spPr/>
        <p:txBody>
          <a:bodyPr/>
          <a:lstStyle/>
          <a:p>
            <a:fld id="{E23A660C-4BA6-8146-88A2-8F54BEB04FB8}" type="slidenum">
              <a:rPr lang="en-US" smtClean="0"/>
              <a:t>35</a:t>
            </a:fld>
            <a:endParaRPr lang="en-US" dirty="0"/>
          </a:p>
        </p:txBody>
      </p:sp>
    </p:spTree>
    <p:extLst>
      <p:ext uri="{BB962C8B-B14F-4D97-AF65-F5344CB8AC3E}">
        <p14:creationId xmlns:p14="http://schemas.microsoft.com/office/powerpoint/2010/main" val="13038528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37923AA-6B2A-0F30-3F1C-C561AB12FE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DF1C06-4B05-276C-D47A-86B15609FD71}"/>
              </a:ext>
            </a:extLst>
          </p:cNvPr>
          <p:cNvSpPr>
            <a:spLocks noGrp="1"/>
          </p:cNvSpPr>
          <p:nvPr>
            <p:ph type="title"/>
          </p:nvPr>
        </p:nvSpPr>
        <p:spPr/>
        <p:txBody>
          <a:bodyPr/>
          <a:lstStyle/>
          <a:p>
            <a:r>
              <a:rPr lang="en-US" dirty="0" err="1"/>
              <a:t>AccDirect</a:t>
            </a:r>
            <a:r>
              <a:rPr lang="en-US" dirty="0"/>
              <a:t>: </a:t>
            </a:r>
            <a:r>
              <a:rPr lang="en-US" dirty="0" err="1"/>
              <a:t>SmartNIC</a:t>
            </a:r>
            <a:r>
              <a:rPr lang="en-US" dirty="0"/>
              <a:t> Agent</a:t>
            </a:r>
          </a:p>
        </p:txBody>
      </p:sp>
      <p:sp>
        <p:nvSpPr>
          <p:cNvPr id="3" name="Content Placeholder 2">
            <a:extLst>
              <a:ext uri="{FF2B5EF4-FFF2-40B4-BE49-F238E27FC236}">
                <a16:creationId xmlns:a16="http://schemas.microsoft.com/office/drawing/2014/main" id="{C4559FEE-A6BB-F2D5-BDE0-1C042A620545}"/>
              </a:ext>
            </a:extLst>
          </p:cNvPr>
          <p:cNvSpPr>
            <a:spLocks noGrp="1"/>
          </p:cNvSpPr>
          <p:nvPr>
            <p:ph idx="1"/>
          </p:nvPr>
        </p:nvSpPr>
        <p:spPr/>
        <p:txBody>
          <a:bodyPr/>
          <a:lstStyle/>
          <a:p>
            <a:r>
              <a:rPr lang="en-US" dirty="0"/>
              <a:t>Prototype with CPU-based </a:t>
            </a:r>
            <a:r>
              <a:rPr lang="en-US" dirty="0" err="1"/>
              <a:t>SmartNIC</a:t>
            </a:r>
            <a:r>
              <a:rPr lang="en-US" dirty="0"/>
              <a:t> and RDMA to offload simple and repetitive QE preparation.</a:t>
            </a:r>
          </a:p>
        </p:txBody>
      </p:sp>
      <p:sp>
        <p:nvSpPr>
          <p:cNvPr id="4" name="사각형: 둥근 모서리 145">
            <a:extLst>
              <a:ext uri="{FF2B5EF4-FFF2-40B4-BE49-F238E27FC236}">
                <a16:creationId xmlns:a16="http://schemas.microsoft.com/office/drawing/2014/main" id="{1FBE4517-1E63-989F-7C9E-0C8B87F8F36A}"/>
              </a:ext>
            </a:extLst>
          </p:cNvPr>
          <p:cNvSpPr/>
          <p:nvPr/>
        </p:nvSpPr>
        <p:spPr>
          <a:xfrm rot="16200000">
            <a:off x="5761142" y="1573164"/>
            <a:ext cx="3336878" cy="6267288"/>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latin typeface="Arial" panose="020B0604020202020204" pitchFamily="34" charset="0"/>
              <a:cs typeface="Arial" panose="020B0604020202020204" pitchFamily="34" charset="0"/>
            </a:endParaRPr>
          </a:p>
        </p:txBody>
      </p:sp>
      <p:grpSp>
        <p:nvGrpSpPr>
          <p:cNvPr id="6" name="그룹 3">
            <a:extLst>
              <a:ext uri="{FF2B5EF4-FFF2-40B4-BE49-F238E27FC236}">
                <a16:creationId xmlns:a16="http://schemas.microsoft.com/office/drawing/2014/main" id="{E648CDE5-7BAA-0BCB-5059-26D42DA61E6C}"/>
              </a:ext>
            </a:extLst>
          </p:cNvPr>
          <p:cNvGrpSpPr/>
          <p:nvPr/>
        </p:nvGrpSpPr>
        <p:grpSpPr>
          <a:xfrm>
            <a:off x="4118656" y="4441414"/>
            <a:ext cx="177283" cy="742282"/>
            <a:chOff x="5909953" y="1691028"/>
            <a:chExt cx="153531" cy="642834"/>
          </a:xfrm>
        </p:grpSpPr>
        <p:sp>
          <p:nvSpPr>
            <p:cNvPr id="7" name="직사각형 4">
              <a:extLst>
                <a:ext uri="{FF2B5EF4-FFF2-40B4-BE49-F238E27FC236}">
                  <a16:creationId xmlns:a16="http://schemas.microsoft.com/office/drawing/2014/main" id="{9388CF5C-49D3-AAEB-CB49-435D423616E3}"/>
                </a:ext>
              </a:extLst>
            </p:cNvPr>
            <p:cNvSpPr/>
            <p:nvPr/>
          </p:nvSpPr>
          <p:spPr>
            <a:xfrm>
              <a:off x="5909953" y="1691028"/>
              <a:ext cx="153531" cy="216000"/>
            </a:xfrm>
            <a:prstGeom prst="rect">
              <a:avLst/>
            </a:prstGeom>
            <a:solidFill>
              <a:srgbClr val="FFD757"/>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8" name="직사각형 5">
              <a:extLst>
                <a:ext uri="{FF2B5EF4-FFF2-40B4-BE49-F238E27FC236}">
                  <a16:creationId xmlns:a16="http://schemas.microsoft.com/office/drawing/2014/main" id="{83C60052-DB35-20DC-8999-BE965B9E3EE0}"/>
                </a:ext>
              </a:extLst>
            </p:cNvPr>
            <p:cNvSpPr/>
            <p:nvPr/>
          </p:nvSpPr>
          <p:spPr>
            <a:xfrm>
              <a:off x="5909953" y="2117862"/>
              <a:ext cx="153531" cy="216000"/>
            </a:xfrm>
            <a:prstGeom prst="rect">
              <a:avLst/>
            </a:prstGeom>
            <a:solidFill>
              <a:srgbClr val="FFD757"/>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latin typeface="Arial" panose="020B0604020202020204" pitchFamily="34" charset="0"/>
                <a:cs typeface="Arial" panose="020B0604020202020204" pitchFamily="34" charset="0"/>
              </a:endParaRPr>
            </a:p>
          </p:txBody>
        </p:sp>
      </p:grpSp>
      <p:sp>
        <p:nvSpPr>
          <p:cNvPr id="9" name="직사각형 6">
            <a:extLst>
              <a:ext uri="{FF2B5EF4-FFF2-40B4-BE49-F238E27FC236}">
                <a16:creationId xmlns:a16="http://schemas.microsoft.com/office/drawing/2014/main" id="{9EBFE567-1C92-2C1D-60BA-3474E58B8B36}"/>
              </a:ext>
            </a:extLst>
          </p:cNvPr>
          <p:cNvSpPr/>
          <p:nvPr/>
        </p:nvSpPr>
        <p:spPr>
          <a:xfrm>
            <a:off x="6237755" y="3111703"/>
            <a:ext cx="4175469" cy="3213552"/>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latin typeface="Arial" panose="020B0604020202020204" pitchFamily="34" charset="0"/>
              <a:cs typeface="Arial" panose="020B0604020202020204" pitchFamily="34" charset="0"/>
            </a:endParaRPr>
          </a:p>
        </p:txBody>
      </p:sp>
      <p:sp>
        <p:nvSpPr>
          <p:cNvPr id="10" name="직사각형 7">
            <a:extLst>
              <a:ext uri="{FF2B5EF4-FFF2-40B4-BE49-F238E27FC236}">
                <a16:creationId xmlns:a16="http://schemas.microsoft.com/office/drawing/2014/main" id="{16608D6F-E282-E10A-482A-73B6BB1F6492}"/>
              </a:ext>
            </a:extLst>
          </p:cNvPr>
          <p:cNvSpPr/>
          <p:nvPr/>
        </p:nvSpPr>
        <p:spPr>
          <a:xfrm rot="16200000">
            <a:off x="2297087" y="4538407"/>
            <a:ext cx="3341127" cy="332555"/>
          </a:xfrm>
          <a:prstGeom prst="rect">
            <a:avLst/>
          </a:prstGeom>
          <a:solidFill>
            <a:srgbClr val="FFD757"/>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latin typeface="Arial" panose="020B0604020202020204" pitchFamily="34" charset="0"/>
              <a:cs typeface="Arial" panose="020B0604020202020204" pitchFamily="34" charset="0"/>
            </a:endParaRPr>
          </a:p>
        </p:txBody>
      </p:sp>
      <p:grpSp>
        <p:nvGrpSpPr>
          <p:cNvPr id="11" name="그룹 10">
            <a:extLst>
              <a:ext uri="{FF2B5EF4-FFF2-40B4-BE49-F238E27FC236}">
                <a16:creationId xmlns:a16="http://schemas.microsoft.com/office/drawing/2014/main" id="{5EDE880E-1335-5947-6FA6-5EF71642370B}"/>
              </a:ext>
            </a:extLst>
          </p:cNvPr>
          <p:cNvGrpSpPr/>
          <p:nvPr/>
        </p:nvGrpSpPr>
        <p:grpSpPr>
          <a:xfrm>
            <a:off x="3672579" y="4518231"/>
            <a:ext cx="161167" cy="746989"/>
            <a:chOff x="5841877" y="1854506"/>
            <a:chExt cx="213482" cy="646910"/>
          </a:xfrm>
        </p:grpSpPr>
        <p:sp>
          <p:nvSpPr>
            <p:cNvPr id="12" name="직사각형 14">
              <a:extLst>
                <a:ext uri="{FF2B5EF4-FFF2-40B4-BE49-F238E27FC236}">
                  <a16:creationId xmlns:a16="http://schemas.microsoft.com/office/drawing/2014/main" id="{947F4C62-AB5C-A612-652E-1E4CF2A722B5}"/>
                </a:ext>
              </a:extLst>
            </p:cNvPr>
            <p:cNvSpPr/>
            <p:nvPr/>
          </p:nvSpPr>
          <p:spPr>
            <a:xfrm>
              <a:off x="5841877" y="1854506"/>
              <a:ext cx="213482" cy="216000"/>
            </a:xfrm>
            <a:prstGeom prst="rect">
              <a:avLst/>
            </a:prstGeom>
            <a:solidFill>
              <a:srgbClr val="FFD757"/>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3" name="직사각형 15">
              <a:extLst>
                <a:ext uri="{FF2B5EF4-FFF2-40B4-BE49-F238E27FC236}">
                  <a16:creationId xmlns:a16="http://schemas.microsoft.com/office/drawing/2014/main" id="{9760FC39-061E-BEE0-BAB2-E140F63BE195}"/>
                </a:ext>
              </a:extLst>
            </p:cNvPr>
            <p:cNvSpPr/>
            <p:nvPr/>
          </p:nvSpPr>
          <p:spPr>
            <a:xfrm>
              <a:off x="5841877" y="2285416"/>
              <a:ext cx="213482" cy="216000"/>
            </a:xfrm>
            <a:prstGeom prst="rect">
              <a:avLst/>
            </a:prstGeom>
            <a:solidFill>
              <a:srgbClr val="FFD757"/>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latin typeface="Arial" panose="020B0604020202020204" pitchFamily="34" charset="0"/>
                <a:cs typeface="Arial" panose="020B0604020202020204" pitchFamily="34" charset="0"/>
              </a:endParaRPr>
            </a:p>
          </p:txBody>
        </p:sp>
      </p:grpSp>
      <p:sp>
        <p:nvSpPr>
          <p:cNvPr id="14" name="직사각형 58">
            <a:extLst>
              <a:ext uri="{FF2B5EF4-FFF2-40B4-BE49-F238E27FC236}">
                <a16:creationId xmlns:a16="http://schemas.microsoft.com/office/drawing/2014/main" id="{89C85882-D2DE-0DBB-0889-CD662B7B0CEB}"/>
              </a:ext>
            </a:extLst>
          </p:cNvPr>
          <p:cNvSpPr/>
          <p:nvPr/>
        </p:nvSpPr>
        <p:spPr>
          <a:xfrm>
            <a:off x="6517782" y="5371434"/>
            <a:ext cx="3752738" cy="879401"/>
          </a:xfrm>
          <a:prstGeom prst="rect">
            <a:avLst/>
          </a:prstGeom>
          <a:solidFill>
            <a:schemeClr val="accent1">
              <a:lumMod val="20000"/>
              <a:lumOff val="8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latin typeface="Arial" panose="020B0604020202020204" pitchFamily="34" charset="0"/>
              <a:cs typeface="Arial" panose="020B0604020202020204" pitchFamily="34" charset="0"/>
            </a:endParaRPr>
          </a:p>
        </p:txBody>
      </p:sp>
      <p:sp>
        <p:nvSpPr>
          <p:cNvPr id="15" name="직사각형 61">
            <a:extLst>
              <a:ext uri="{FF2B5EF4-FFF2-40B4-BE49-F238E27FC236}">
                <a16:creationId xmlns:a16="http://schemas.microsoft.com/office/drawing/2014/main" id="{60EE3E81-E8ED-2E0C-A325-55D18F76796B}"/>
              </a:ext>
            </a:extLst>
          </p:cNvPr>
          <p:cNvSpPr/>
          <p:nvPr/>
        </p:nvSpPr>
        <p:spPr>
          <a:xfrm>
            <a:off x="8334312" y="3169067"/>
            <a:ext cx="1935928" cy="1887295"/>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6" name="직사각형 60">
            <a:extLst>
              <a:ext uri="{FF2B5EF4-FFF2-40B4-BE49-F238E27FC236}">
                <a16:creationId xmlns:a16="http://schemas.microsoft.com/office/drawing/2014/main" id="{60D7F1DC-4BFB-C2BB-6E1C-FC7A2AAA5F3D}"/>
              </a:ext>
            </a:extLst>
          </p:cNvPr>
          <p:cNvSpPr/>
          <p:nvPr/>
        </p:nvSpPr>
        <p:spPr>
          <a:xfrm>
            <a:off x="6517779" y="3401857"/>
            <a:ext cx="1744126" cy="1588167"/>
          </a:xfrm>
          <a:prstGeom prst="rect">
            <a:avLst/>
          </a:prstGeom>
          <a:solidFill>
            <a:srgbClr val="F0C2A3"/>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tx1"/>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E81D1915-C2EB-707E-9938-C238B44E30E3}"/>
              </a:ext>
            </a:extLst>
          </p:cNvPr>
          <p:cNvSpPr txBox="1"/>
          <p:nvPr/>
        </p:nvSpPr>
        <p:spPr>
          <a:xfrm>
            <a:off x="4293239" y="5972639"/>
            <a:ext cx="1268058" cy="369332"/>
          </a:xfrm>
          <a:prstGeom prst="rect">
            <a:avLst/>
          </a:prstGeom>
          <a:noFill/>
        </p:spPr>
        <p:txBody>
          <a:bodyPr wrap="square">
            <a:spAutoFit/>
          </a:bodyPr>
          <a:lstStyle/>
          <a:p>
            <a:pPr algn="ctr"/>
            <a:r>
              <a:rPr lang="en-US" altLang="ko-KR" dirty="0">
                <a:solidFill>
                  <a:schemeClr val="tx1">
                    <a:lumMod val="75000"/>
                    <a:lumOff val="25000"/>
                  </a:schemeClr>
                </a:solidFill>
                <a:latin typeface="Arial" panose="020B0604020202020204" pitchFamily="34" charset="0"/>
                <a:cs typeface="Arial" panose="020B0604020202020204" pitchFamily="34" charset="0"/>
              </a:rPr>
              <a:t>server</a:t>
            </a:r>
            <a:endParaRPr lang="en-US" dirty="0">
              <a:solidFill>
                <a:schemeClr val="tx1">
                  <a:lumMod val="75000"/>
                  <a:lumOff val="25000"/>
                </a:schemeClr>
              </a:solidFill>
            </a:endParaRPr>
          </a:p>
        </p:txBody>
      </p:sp>
      <p:sp>
        <p:nvSpPr>
          <p:cNvPr id="18" name="직사각형 8">
            <a:extLst>
              <a:ext uri="{FF2B5EF4-FFF2-40B4-BE49-F238E27FC236}">
                <a16:creationId xmlns:a16="http://schemas.microsoft.com/office/drawing/2014/main" id="{50CDB300-DEF3-C7A8-0DE6-DE0B773DB089}"/>
              </a:ext>
            </a:extLst>
          </p:cNvPr>
          <p:cNvSpPr/>
          <p:nvPr/>
        </p:nvSpPr>
        <p:spPr>
          <a:xfrm>
            <a:off x="8395144" y="4118494"/>
            <a:ext cx="1822917" cy="871534"/>
          </a:xfrm>
          <a:prstGeom prst="rect">
            <a:avLst/>
          </a:prstGeom>
          <a:solidFill>
            <a:schemeClr val="accent4">
              <a:lumMod val="20000"/>
              <a:lumOff val="80000"/>
            </a:schemeClr>
          </a:solidFill>
          <a:ln w="9525">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tx1"/>
              </a:solidFill>
              <a:latin typeface="Arial" panose="020B0604020202020204" pitchFamily="34" charset="0"/>
              <a:cs typeface="Arial" panose="020B0604020202020204" pitchFamily="34" charset="0"/>
            </a:endParaRPr>
          </a:p>
        </p:txBody>
      </p:sp>
      <p:grpSp>
        <p:nvGrpSpPr>
          <p:cNvPr id="19" name="그룹 206">
            <a:extLst>
              <a:ext uri="{FF2B5EF4-FFF2-40B4-BE49-F238E27FC236}">
                <a16:creationId xmlns:a16="http://schemas.microsoft.com/office/drawing/2014/main" id="{822A625B-C16F-1B7B-7F2A-C9D64D074E48}"/>
              </a:ext>
            </a:extLst>
          </p:cNvPr>
          <p:cNvGrpSpPr/>
          <p:nvPr/>
        </p:nvGrpSpPr>
        <p:grpSpPr>
          <a:xfrm>
            <a:off x="8401774" y="3416998"/>
            <a:ext cx="1811822" cy="652245"/>
            <a:chOff x="4833568" y="264856"/>
            <a:chExt cx="1369112" cy="580189"/>
          </a:xfrm>
        </p:grpSpPr>
        <p:sp>
          <p:nvSpPr>
            <p:cNvPr id="20" name="직사각형 80">
              <a:extLst>
                <a:ext uri="{FF2B5EF4-FFF2-40B4-BE49-F238E27FC236}">
                  <a16:creationId xmlns:a16="http://schemas.microsoft.com/office/drawing/2014/main" id="{ADC03958-235F-6ECB-FF77-ACDC56F46135}"/>
                </a:ext>
              </a:extLst>
            </p:cNvPr>
            <p:cNvSpPr/>
            <p:nvPr/>
          </p:nvSpPr>
          <p:spPr>
            <a:xfrm>
              <a:off x="4833568"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21" name="직사각형 85">
              <a:extLst>
                <a:ext uri="{FF2B5EF4-FFF2-40B4-BE49-F238E27FC236}">
                  <a16:creationId xmlns:a16="http://schemas.microsoft.com/office/drawing/2014/main" id="{487DA3E8-10FC-1EA9-3B0A-1431D4F55D86}"/>
                </a:ext>
              </a:extLst>
            </p:cNvPr>
            <p:cNvSpPr/>
            <p:nvPr/>
          </p:nvSpPr>
          <p:spPr>
            <a:xfrm>
              <a:off x="5193272"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22" name="직사각형 86">
              <a:extLst>
                <a:ext uri="{FF2B5EF4-FFF2-40B4-BE49-F238E27FC236}">
                  <a16:creationId xmlns:a16="http://schemas.microsoft.com/office/drawing/2014/main" id="{08708C18-ADFE-8F40-5DCB-D7FBAD318873}"/>
                </a:ext>
              </a:extLst>
            </p:cNvPr>
            <p:cNvSpPr/>
            <p:nvPr/>
          </p:nvSpPr>
          <p:spPr>
            <a:xfrm>
              <a:off x="5552977"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23" name="직사각형 88">
              <a:extLst>
                <a:ext uri="{FF2B5EF4-FFF2-40B4-BE49-F238E27FC236}">
                  <a16:creationId xmlns:a16="http://schemas.microsoft.com/office/drawing/2014/main" id="{8FFB1FC4-3421-97E5-A049-51EF3BE65323}"/>
                </a:ext>
              </a:extLst>
            </p:cNvPr>
            <p:cNvSpPr/>
            <p:nvPr/>
          </p:nvSpPr>
          <p:spPr>
            <a:xfrm>
              <a:off x="5912681" y="264856"/>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24" name="직사각형 118">
              <a:extLst>
                <a:ext uri="{FF2B5EF4-FFF2-40B4-BE49-F238E27FC236}">
                  <a16:creationId xmlns:a16="http://schemas.microsoft.com/office/drawing/2014/main" id="{FD8895AC-961D-6B22-32AE-18BD3D2FF9E0}"/>
                </a:ext>
              </a:extLst>
            </p:cNvPr>
            <p:cNvSpPr/>
            <p:nvPr/>
          </p:nvSpPr>
          <p:spPr>
            <a:xfrm>
              <a:off x="4833568"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25" name="직사각형 131">
              <a:extLst>
                <a:ext uri="{FF2B5EF4-FFF2-40B4-BE49-F238E27FC236}">
                  <a16:creationId xmlns:a16="http://schemas.microsoft.com/office/drawing/2014/main" id="{111DD9FF-0279-8103-D36C-6121B78FF04C}"/>
                </a:ext>
              </a:extLst>
            </p:cNvPr>
            <p:cNvSpPr/>
            <p:nvPr/>
          </p:nvSpPr>
          <p:spPr>
            <a:xfrm>
              <a:off x="5193272"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26" name="직사각형 132">
              <a:extLst>
                <a:ext uri="{FF2B5EF4-FFF2-40B4-BE49-F238E27FC236}">
                  <a16:creationId xmlns:a16="http://schemas.microsoft.com/office/drawing/2014/main" id="{50EB813F-DC34-55E5-F11C-FA447FB8E308}"/>
                </a:ext>
              </a:extLst>
            </p:cNvPr>
            <p:cNvSpPr/>
            <p:nvPr/>
          </p:nvSpPr>
          <p:spPr>
            <a:xfrm>
              <a:off x="5552977"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27" name="직사각형 135">
              <a:extLst>
                <a:ext uri="{FF2B5EF4-FFF2-40B4-BE49-F238E27FC236}">
                  <a16:creationId xmlns:a16="http://schemas.microsoft.com/office/drawing/2014/main" id="{33988B6A-C077-C6BF-FFE8-B146AA5003B6}"/>
                </a:ext>
              </a:extLst>
            </p:cNvPr>
            <p:cNvSpPr/>
            <p:nvPr/>
          </p:nvSpPr>
          <p:spPr>
            <a:xfrm>
              <a:off x="5912681" y="583054"/>
              <a:ext cx="289999" cy="261991"/>
            </a:xfrm>
            <a:prstGeom prst="rect">
              <a:avLst/>
            </a:pr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grpSp>
      <p:sp>
        <p:nvSpPr>
          <p:cNvPr id="28" name="TextBox 27">
            <a:extLst>
              <a:ext uri="{FF2B5EF4-FFF2-40B4-BE49-F238E27FC236}">
                <a16:creationId xmlns:a16="http://schemas.microsoft.com/office/drawing/2014/main" id="{5838C909-94E7-4D58-7AAB-817507C493D1}"/>
              </a:ext>
            </a:extLst>
          </p:cNvPr>
          <p:cNvSpPr txBox="1"/>
          <p:nvPr/>
        </p:nvSpPr>
        <p:spPr>
          <a:xfrm>
            <a:off x="6598110" y="3698544"/>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rPr>
              <a:t>PP</a:t>
            </a:r>
            <a:endParaRPr lang="ko-KR" altLang="en-US" sz="1400" dirty="0">
              <a:solidFill>
                <a:schemeClr val="tx1">
                  <a:lumMod val="50000"/>
                  <a:lumOff val="50000"/>
                </a:schemeClr>
              </a:solidFill>
            </a:endParaRPr>
          </a:p>
        </p:txBody>
      </p:sp>
      <p:sp>
        <p:nvSpPr>
          <p:cNvPr id="29" name="TextBox 28">
            <a:extLst>
              <a:ext uri="{FF2B5EF4-FFF2-40B4-BE49-F238E27FC236}">
                <a16:creationId xmlns:a16="http://schemas.microsoft.com/office/drawing/2014/main" id="{09FDA83E-E94E-CBAA-ADF5-C8F428C36459}"/>
              </a:ext>
            </a:extLst>
          </p:cNvPr>
          <p:cNvSpPr txBox="1"/>
          <p:nvPr/>
        </p:nvSpPr>
        <p:spPr>
          <a:xfrm>
            <a:off x="6598110" y="4247451"/>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rPr>
              <a:t>PP</a:t>
            </a:r>
            <a:endParaRPr lang="ko-KR" altLang="en-US" sz="1400" dirty="0">
              <a:solidFill>
                <a:schemeClr val="tx1">
                  <a:lumMod val="50000"/>
                  <a:lumOff val="50000"/>
                </a:schemeClr>
              </a:solidFill>
            </a:endParaRPr>
          </a:p>
        </p:txBody>
      </p:sp>
      <p:sp>
        <p:nvSpPr>
          <p:cNvPr id="30" name="TextBox 29">
            <a:extLst>
              <a:ext uri="{FF2B5EF4-FFF2-40B4-BE49-F238E27FC236}">
                <a16:creationId xmlns:a16="http://schemas.microsoft.com/office/drawing/2014/main" id="{F7E1B641-3373-42E2-FF51-DE188F25EB1A}"/>
              </a:ext>
            </a:extLst>
          </p:cNvPr>
          <p:cNvSpPr txBox="1"/>
          <p:nvPr/>
        </p:nvSpPr>
        <p:spPr>
          <a:xfrm>
            <a:off x="6598110" y="3972998"/>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rPr>
              <a:t>PP</a:t>
            </a:r>
            <a:endParaRPr lang="ko-KR" altLang="en-US" sz="1400" dirty="0">
              <a:solidFill>
                <a:schemeClr val="tx1">
                  <a:lumMod val="50000"/>
                  <a:lumOff val="50000"/>
                </a:schemeClr>
              </a:solidFill>
            </a:endParaRPr>
          </a:p>
        </p:txBody>
      </p:sp>
      <p:sp>
        <p:nvSpPr>
          <p:cNvPr id="31" name="TextBox 30">
            <a:extLst>
              <a:ext uri="{FF2B5EF4-FFF2-40B4-BE49-F238E27FC236}">
                <a16:creationId xmlns:a16="http://schemas.microsoft.com/office/drawing/2014/main" id="{AD819C4B-F89B-E8E6-210C-9D148BE54DCE}"/>
              </a:ext>
            </a:extLst>
          </p:cNvPr>
          <p:cNvSpPr txBox="1"/>
          <p:nvPr/>
        </p:nvSpPr>
        <p:spPr>
          <a:xfrm>
            <a:off x="6598110" y="4521903"/>
            <a:ext cx="304269"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200">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solidFill>
                  <a:schemeClr val="tx1">
                    <a:lumMod val="50000"/>
                    <a:lumOff val="50000"/>
                  </a:schemeClr>
                </a:solidFill>
              </a:rPr>
              <a:t>PP</a:t>
            </a:r>
            <a:endParaRPr lang="ko-KR" altLang="en-US" sz="1400" dirty="0">
              <a:solidFill>
                <a:schemeClr val="tx1">
                  <a:lumMod val="50000"/>
                  <a:lumOff val="50000"/>
                </a:schemeClr>
              </a:solidFill>
            </a:endParaRPr>
          </a:p>
        </p:txBody>
      </p:sp>
      <p:grpSp>
        <p:nvGrpSpPr>
          <p:cNvPr id="32" name="그룹 165">
            <a:extLst>
              <a:ext uri="{FF2B5EF4-FFF2-40B4-BE49-F238E27FC236}">
                <a16:creationId xmlns:a16="http://schemas.microsoft.com/office/drawing/2014/main" id="{A516BE62-101C-89BE-55CC-BBE23112D512}"/>
              </a:ext>
            </a:extLst>
          </p:cNvPr>
          <p:cNvGrpSpPr/>
          <p:nvPr/>
        </p:nvGrpSpPr>
        <p:grpSpPr>
          <a:xfrm>
            <a:off x="7253810" y="3699626"/>
            <a:ext cx="411682" cy="222782"/>
            <a:chOff x="3376216" y="271225"/>
            <a:chExt cx="544122" cy="192934"/>
          </a:xfrm>
        </p:grpSpPr>
        <p:sp>
          <p:nvSpPr>
            <p:cNvPr id="33" name="직사각형 157">
              <a:extLst>
                <a:ext uri="{FF2B5EF4-FFF2-40B4-BE49-F238E27FC236}">
                  <a16:creationId xmlns:a16="http://schemas.microsoft.com/office/drawing/2014/main" id="{EDA5D3A2-933C-5B73-8A33-C574A0F27769}"/>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34" name="직사각형 158">
              <a:extLst>
                <a:ext uri="{FF2B5EF4-FFF2-40B4-BE49-F238E27FC236}">
                  <a16:creationId xmlns:a16="http://schemas.microsoft.com/office/drawing/2014/main" id="{3948EACB-9054-38F4-AADC-3244B62A886D}"/>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35" name="직사각형 159">
              <a:extLst>
                <a:ext uri="{FF2B5EF4-FFF2-40B4-BE49-F238E27FC236}">
                  <a16:creationId xmlns:a16="http://schemas.microsoft.com/office/drawing/2014/main" id="{85A418DA-E502-AD6F-C2F3-2EA6042BAED1}"/>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36" name="직사각형 160">
              <a:extLst>
                <a:ext uri="{FF2B5EF4-FFF2-40B4-BE49-F238E27FC236}">
                  <a16:creationId xmlns:a16="http://schemas.microsoft.com/office/drawing/2014/main" id="{E33469DC-B2E0-E9A6-E9AA-A5235B0152DC}"/>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grpSp>
      <p:grpSp>
        <p:nvGrpSpPr>
          <p:cNvPr id="37" name="그룹 166">
            <a:extLst>
              <a:ext uri="{FF2B5EF4-FFF2-40B4-BE49-F238E27FC236}">
                <a16:creationId xmlns:a16="http://schemas.microsoft.com/office/drawing/2014/main" id="{91D08E80-939F-14BF-B98E-D1DE7B32EEFA}"/>
              </a:ext>
            </a:extLst>
          </p:cNvPr>
          <p:cNvGrpSpPr/>
          <p:nvPr/>
        </p:nvGrpSpPr>
        <p:grpSpPr>
          <a:xfrm>
            <a:off x="7253810" y="3972995"/>
            <a:ext cx="411682" cy="222782"/>
            <a:chOff x="3376216" y="271225"/>
            <a:chExt cx="544122" cy="192934"/>
          </a:xfrm>
        </p:grpSpPr>
        <p:sp>
          <p:nvSpPr>
            <p:cNvPr id="38" name="직사각형 167">
              <a:extLst>
                <a:ext uri="{FF2B5EF4-FFF2-40B4-BE49-F238E27FC236}">
                  <a16:creationId xmlns:a16="http://schemas.microsoft.com/office/drawing/2014/main" id="{714D5004-5078-A59C-5A3C-9356EE62FEE3}"/>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39" name="직사각형 168">
              <a:extLst>
                <a:ext uri="{FF2B5EF4-FFF2-40B4-BE49-F238E27FC236}">
                  <a16:creationId xmlns:a16="http://schemas.microsoft.com/office/drawing/2014/main" id="{C7FC38BB-E28E-AD01-433B-6C61CE2A2C25}"/>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40" name="직사각형 169">
              <a:extLst>
                <a:ext uri="{FF2B5EF4-FFF2-40B4-BE49-F238E27FC236}">
                  <a16:creationId xmlns:a16="http://schemas.microsoft.com/office/drawing/2014/main" id="{A79DE455-636C-1942-F146-964F0AD370E0}"/>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41" name="직사각형 170">
              <a:extLst>
                <a:ext uri="{FF2B5EF4-FFF2-40B4-BE49-F238E27FC236}">
                  <a16:creationId xmlns:a16="http://schemas.microsoft.com/office/drawing/2014/main" id="{ED41A19F-4246-503A-ADD6-34C103F374A0}"/>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grpSp>
      <p:grpSp>
        <p:nvGrpSpPr>
          <p:cNvPr id="42" name="그룹 171">
            <a:extLst>
              <a:ext uri="{FF2B5EF4-FFF2-40B4-BE49-F238E27FC236}">
                <a16:creationId xmlns:a16="http://schemas.microsoft.com/office/drawing/2014/main" id="{52FB08B7-9B3C-2360-5EB6-D722AA05CE87}"/>
              </a:ext>
            </a:extLst>
          </p:cNvPr>
          <p:cNvGrpSpPr/>
          <p:nvPr/>
        </p:nvGrpSpPr>
        <p:grpSpPr>
          <a:xfrm>
            <a:off x="7253810" y="4247448"/>
            <a:ext cx="411682" cy="222782"/>
            <a:chOff x="3376216" y="271225"/>
            <a:chExt cx="544122" cy="192934"/>
          </a:xfrm>
        </p:grpSpPr>
        <p:sp>
          <p:nvSpPr>
            <p:cNvPr id="43" name="직사각형 172">
              <a:extLst>
                <a:ext uri="{FF2B5EF4-FFF2-40B4-BE49-F238E27FC236}">
                  <a16:creationId xmlns:a16="http://schemas.microsoft.com/office/drawing/2014/main" id="{38E4D220-4CA2-57DE-C042-15562EAB00E2}"/>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44" name="직사각형 173">
              <a:extLst>
                <a:ext uri="{FF2B5EF4-FFF2-40B4-BE49-F238E27FC236}">
                  <a16:creationId xmlns:a16="http://schemas.microsoft.com/office/drawing/2014/main" id="{57F00818-1751-3875-E06B-FBFFE9FF7D99}"/>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45" name="직사각형 174">
              <a:extLst>
                <a:ext uri="{FF2B5EF4-FFF2-40B4-BE49-F238E27FC236}">
                  <a16:creationId xmlns:a16="http://schemas.microsoft.com/office/drawing/2014/main" id="{A3DA349B-781A-9BE7-EA95-D64EB4EECC42}"/>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46" name="직사각형 175">
              <a:extLst>
                <a:ext uri="{FF2B5EF4-FFF2-40B4-BE49-F238E27FC236}">
                  <a16:creationId xmlns:a16="http://schemas.microsoft.com/office/drawing/2014/main" id="{F18017F4-C41D-C383-DA78-02B42B4B74EF}"/>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grpSp>
      <p:grpSp>
        <p:nvGrpSpPr>
          <p:cNvPr id="47" name="그룹 176">
            <a:extLst>
              <a:ext uri="{FF2B5EF4-FFF2-40B4-BE49-F238E27FC236}">
                <a16:creationId xmlns:a16="http://schemas.microsoft.com/office/drawing/2014/main" id="{792419F3-E5B9-23EE-A649-34693CF93F09}"/>
              </a:ext>
            </a:extLst>
          </p:cNvPr>
          <p:cNvGrpSpPr/>
          <p:nvPr/>
        </p:nvGrpSpPr>
        <p:grpSpPr>
          <a:xfrm>
            <a:off x="7253810" y="4515854"/>
            <a:ext cx="411682" cy="222782"/>
            <a:chOff x="3376216" y="271225"/>
            <a:chExt cx="544122" cy="192934"/>
          </a:xfrm>
        </p:grpSpPr>
        <p:sp>
          <p:nvSpPr>
            <p:cNvPr id="48" name="직사각형 177">
              <a:extLst>
                <a:ext uri="{FF2B5EF4-FFF2-40B4-BE49-F238E27FC236}">
                  <a16:creationId xmlns:a16="http://schemas.microsoft.com/office/drawing/2014/main" id="{F3DFF05F-19D9-E1BD-55AE-D9E55852CE67}"/>
                </a:ext>
              </a:extLst>
            </p:cNvPr>
            <p:cNvSpPr/>
            <p:nvPr/>
          </p:nvSpPr>
          <p:spPr>
            <a:xfrm>
              <a:off x="3646274"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49" name="직사각형 178">
              <a:extLst>
                <a:ext uri="{FF2B5EF4-FFF2-40B4-BE49-F238E27FC236}">
                  <a16:creationId xmlns:a16="http://schemas.microsoft.com/office/drawing/2014/main" id="{F6A3134D-1BDE-6410-333D-BCBAD4D4AEEB}"/>
                </a:ext>
              </a:extLst>
            </p:cNvPr>
            <p:cNvSpPr/>
            <p:nvPr/>
          </p:nvSpPr>
          <p:spPr>
            <a:xfrm>
              <a:off x="378330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50" name="직사각형 179">
              <a:extLst>
                <a:ext uri="{FF2B5EF4-FFF2-40B4-BE49-F238E27FC236}">
                  <a16:creationId xmlns:a16="http://schemas.microsoft.com/office/drawing/2014/main" id="{614F50AB-53F8-E633-328E-9F18C06C1866}"/>
                </a:ext>
              </a:extLst>
            </p:cNvPr>
            <p:cNvSpPr/>
            <p:nvPr/>
          </p:nvSpPr>
          <p:spPr>
            <a:xfrm>
              <a:off x="3376216"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sp>
          <p:nvSpPr>
            <p:cNvPr id="51" name="직사각형 180">
              <a:extLst>
                <a:ext uri="{FF2B5EF4-FFF2-40B4-BE49-F238E27FC236}">
                  <a16:creationId xmlns:a16="http://schemas.microsoft.com/office/drawing/2014/main" id="{18CEA45C-5512-5D4C-395F-6666338500DC}"/>
                </a:ext>
              </a:extLst>
            </p:cNvPr>
            <p:cNvSpPr/>
            <p:nvPr/>
          </p:nvSpPr>
          <p:spPr>
            <a:xfrm>
              <a:off x="3511245" y="271225"/>
              <a:ext cx="137032" cy="192934"/>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Arial" panose="020B0604020202020204" pitchFamily="34" charset="0"/>
                <a:cs typeface="Arial" panose="020B0604020202020204" pitchFamily="34" charset="0"/>
              </a:endParaRPr>
            </a:p>
          </p:txBody>
        </p:sp>
      </p:grpSp>
      <p:sp>
        <p:nvSpPr>
          <p:cNvPr id="52" name="타원 185">
            <a:extLst>
              <a:ext uri="{FF2B5EF4-FFF2-40B4-BE49-F238E27FC236}">
                <a16:creationId xmlns:a16="http://schemas.microsoft.com/office/drawing/2014/main" id="{61C8DE95-BEE4-D4C5-7A22-D1AD0187634A}"/>
              </a:ext>
            </a:extLst>
          </p:cNvPr>
          <p:cNvSpPr/>
          <p:nvPr/>
        </p:nvSpPr>
        <p:spPr>
          <a:xfrm>
            <a:off x="6895817" y="3917477"/>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53" name="타원 186">
            <a:extLst>
              <a:ext uri="{FF2B5EF4-FFF2-40B4-BE49-F238E27FC236}">
                <a16:creationId xmlns:a16="http://schemas.microsoft.com/office/drawing/2014/main" id="{10807572-4B09-20ED-BBA6-2CB108CCE0F2}"/>
              </a:ext>
            </a:extLst>
          </p:cNvPr>
          <p:cNvSpPr/>
          <p:nvPr/>
        </p:nvSpPr>
        <p:spPr>
          <a:xfrm>
            <a:off x="6895817" y="4458245"/>
            <a:ext cx="84826" cy="79748"/>
          </a:xfrm>
          <a:prstGeom prst="ellipse">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cxnSp>
        <p:nvCxnSpPr>
          <p:cNvPr id="54" name="직선 화살표 연결선 188">
            <a:extLst>
              <a:ext uri="{FF2B5EF4-FFF2-40B4-BE49-F238E27FC236}">
                <a16:creationId xmlns:a16="http://schemas.microsoft.com/office/drawing/2014/main" id="{2988DB4F-FAD1-EC75-1412-B2AAFA2EA609}"/>
              </a:ext>
            </a:extLst>
          </p:cNvPr>
          <p:cNvCxnSpPr>
            <a:cxnSpLocks/>
            <a:stCxn id="52" idx="7"/>
            <a:endCxn id="35" idx="1"/>
          </p:cNvCxnSpPr>
          <p:nvPr/>
        </p:nvCxnSpPr>
        <p:spPr>
          <a:xfrm flipV="1">
            <a:off x="6968221" y="3811021"/>
            <a:ext cx="285594" cy="118139"/>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55" name="직선 화살표 연결선 189">
            <a:extLst>
              <a:ext uri="{FF2B5EF4-FFF2-40B4-BE49-F238E27FC236}">
                <a16:creationId xmlns:a16="http://schemas.microsoft.com/office/drawing/2014/main" id="{E2C26C92-AE5F-080B-EC84-F9C507651C69}"/>
              </a:ext>
            </a:extLst>
          </p:cNvPr>
          <p:cNvCxnSpPr>
            <a:cxnSpLocks/>
            <a:stCxn id="52" idx="5"/>
            <a:endCxn id="45" idx="1"/>
          </p:cNvCxnSpPr>
          <p:nvPr/>
        </p:nvCxnSpPr>
        <p:spPr>
          <a:xfrm>
            <a:off x="6968221" y="3985548"/>
            <a:ext cx="285594" cy="373292"/>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56" name="직선 화살표 연결선 193">
            <a:extLst>
              <a:ext uri="{FF2B5EF4-FFF2-40B4-BE49-F238E27FC236}">
                <a16:creationId xmlns:a16="http://schemas.microsoft.com/office/drawing/2014/main" id="{F8133A04-F356-1E4B-94A2-39F8576B4237}"/>
              </a:ext>
            </a:extLst>
          </p:cNvPr>
          <p:cNvCxnSpPr>
            <a:cxnSpLocks/>
            <a:stCxn id="53" idx="7"/>
            <a:endCxn id="40" idx="1"/>
          </p:cNvCxnSpPr>
          <p:nvPr/>
        </p:nvCxnSpPr>
        <p:spPr>
          <a:xfrm flipV="1">
            <a:off x="6968221" y="4084387"/>
            <a:ext cx="285594" cy="385537"/>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57" name="직선 화살표 연결선 196">
            <a:extLst>
              <a:ext uri="{FF2B5EF4-FFF2-40B4-BE49-F238E27FC236}">
                <a16:creationId xmlns:a16="http://schemas.microsoft.com/office/drawing/2014/main" id="{457C653C-38F5-F2FE-EA9C-6F551FFE12E8}"/>
              </a:ext>
            </a:extLst>
          </p:cNvPr>
          <p:cNvCxnSpPr>
            <a:cxnSpLocks/>
            <a:stCxn id="53" idx="5"/>
            <a:endCxn id="50" idx="1"/>
          </p:cNvCxnSpPr>
          <p:nvPr/>
        </p:nvCxnSpPr>
        <p:spPr>
          <a:xfrm>
            <a:off x="6968221" y="4526318"/>
            <a:ext cx="285594" cy="100931"/>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58" name="직선 화살표 연결선 199">
            <a:extLst>
              <a:ext uri="{FF2B5EF4-FFF2-40B4-BE49-F238E27FC236}">
                <a16:creationId xmlns:a16="http://schemas.microsoft.com/office/drawing/2014/main" id="{895B1B21-B94E-DBA9-B7E7-6E1B9E7E8525}"/>
              </a:ext>
            </a:extLst>
          </p:cNvPr>
          <p:cNvCxnSpPr>
            <a:cxnSpLocks/>
          </p:cNvCxnSpPr>
          <p:nvPr/>
        </p:nvCxnSpPr>
        <p:spPr>
          <a:xfrm>
            <a:off x="7663656" y="3813960"/>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59" name="직선 화살표 연결선 201">
            <a:extLst>
              <a:ext uri="{FF2B5EF4-FFF2-40B4-BE49-F238E27FC236}">
                <a16:creationId xmlns:a16="http://schemas.microsoft.com/office/drawing/2014/main" id="{6AAA5806-D50B-3A4B-7E4E-F7F26D5B104C}"/>
              </a:ext>
            </a:extLst>
          </p:cNvPr>
          <p:cNvCxnSpPr>
            <a:cxnSpLocks/>
          </p:cNvCxnSpPr>
          <p:nvPr/>
        </p:nvCxnSpPr>
        <p:spPr>
          <a:xfrm>
            <a:off x="7663656" y="4085711"/>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60" name="직선 화살표 연결선 202">
            <a:extLst>
              <a:ext uri="{FF2B5EF4-FFF2-40B4-BE49-F238E27FC236}">
                <a16:creationId xmlns:a16="http://schemas.microsoft.com/office/drawing/2014/main" id="{4AB63965-F54A-9992-99FD-A9F773A620D5}"/>
              </a:ext>
            </a:extLst>
          </p:cNvPr>
          <p:cNvCxnSpPr>
            <a:cxnSpLocks/>
          </p:cNvCxnSpPr>
          <p:nvPr/>
        </p:nvCxnSpPr>
        <p:spPr>
          <a:xfrm>
            <a:off x="7663656" y="4352792"/>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cxnSp>
        <p:nvCxnSpPr>
          <p:cNvPr id="61" name="직선 화살표 연결선 203">
            <a:extLst>
              <a:ext uri="{FF2B5EF4-FFF2-40B4-BE49-F238E27FC236}">
                <a16:creationId xmlns:a16="http://schemas.microsoft.com/office/drawing/2014/main" id="{51613460-6E53-EB23-1F8D-0F65BDE8DEC9}"/>
              </a:ext>
            </a:extLst>
          </p:cNvPr>
          <p:cNvCxnSpPr>
            <a:cxnSpLocks/>
          </p:cNvCxnSpPr>
          <p:nvPr/>
        </p:nvCxnSpPr>
        <p:spPr>
          <a:xfrm>
            <a:off x="7663656" y="4624543"/>
            <a:ext cx="216530" cy="0"/>
          </a:xfrm>
          <a:prstGeom prst="straightConnector1">
            <a:avLst/>
          </a:prstGeom>
          <a:ln w="12700">
            <a:solidFill>
              <a:srgbClr val="A6A6A6"/>
            </a:solidFill>
            <a:tailEnd type="triangle"/>
          </a:ln>
        </p:spPr>
        <p:style>
          <a:lnRef idx="1">
            <a:schemeClr val="accent1"/>
          </a:lnRef>
          <a:fillRef idx="0">
            <a:schemeClr val="accent1"/>
          </a:fillRef>
          <a:effectRef idx="0">
            <a:schemeClr val="accent1"/>
          </a:effectRef>
          <a:fontRef idx="minor">
            <a:schemeClr val="tx1"/>
          </a:fontRef>
        </p:style>
      </p:cxnSp>
      <p:sp>
        <p:nvSpPr>
          <p:cNvPr id="62" name="사다리꼴 181">
            <a:extLst>
              <a:ext uri="{FF2B5EF4-FFF2-40B4-BE49-F238E27FC236}">
                <a16:creationId xmlns:a16="http://schemas.microsoft.com/office/drawing/2014/main" id="{E5FD688E-CC47-4E68-9589-656E0A25931F}"/>
              </a:ext>
            </a:extLst>
          </p:cNvPr>
          <p:cNvSpPr/>
          <p:nvPr/>
        </p:nvSpPr>
        <p:spPr>
          <a:xfrm rot="5400000">
            <a:off x="7629011" y="3872140"/>
            <a:ext cx="465643"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63" name="사다리꼴 184">
            <a:extLst>
              <a:ext uri="{FF2B5EF4-FFF2-40B4-BE49-F238E27FC236}">
                <a16:creationId xmlns:a16="http://schemas.microsoft.com/office/drawing/2014/main" id="{D9ACDF6C-FA6B-B5F1-3ECF-1518D6E9A523}"/>
              </a:ext>
            </a:extLst>
          </p:cNvPr>
          <p:cNvSpPr/>
          <p:nvPr/>
        </p:nvSpPr>
        <p:spPr>
          <a:xfrm rot="5400000">
            <a:off x="7629015" y="4409746"/>
            <a:ext cx="465644" cy="180795"/>
          </a:xfrm>
          <a:prstGeom prst="trapezoid">
            <a:avLst>
              <a:gd name="adj" fmla="val 38622"/>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4462031D-0ADB-6FB8-4C36-BB5E20BF982C}"/>
              </a:ext>
            </a:extLst>
          </p:cNvPr>
          <p:cNvSpPr txBox="1"/>
          <p:nvPr/>
        </p:nvSpPr>
        <p:spPr>
          <a:xfrm>
            <a:off x="6972981" y="3082054"/>
            <a:ext cx="879263" cy="369332"/>
          </a:xfrm>
          <a:prstGeom prst="rect">
            <a:avLst/>
          </a:prstGeom>
          <a:noFill/>
        </p:spPr>
        <p:txBody>
          <a:bodyPr wrap="square">
            <a:spAutoFit/>
          </a:bodyPr>
          <a:lstStyle/>
          <a:p>
            <a:pPr algn="ctr"/>
            <a:r>
              <a:rPr lang="en-US" altLang="ko-KR" dirty="0">
                <a:solidFill>
                  <a:schemeClr val="tx1">
                    <a:lumMod val="75000"/>
                    <a:lumOff val="25000"/>
                  </a:schemeClr>
                </a:solidFill>
                <a:latin typeface="Arial" panose="020B0604020202020204" pitchFamily="34" charset="0"/>
                <a:cs typeface="Arial" panose="020B0604020202020204" pitchFamily="34" charset="0"/>
              </a:rPr>
              <a:t>DLB</a:t>
            </a:r>
            <a:endParaRPr lang="ko-KR" altLang="en-US"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5" name="TextBox 64">
            <a:extLst>
              <a:ext uri="{FF2B5EF4-FFF2-40B4-BE49-F238E27FC236}">
                <a16:creationId xmlns:a16="http://schemas.microsoft.com/office/drawing/2014/main" id="{68B932E5-82A5-E810-C5D1-B53BC7EB843E}"/>
              </a:ext>
            </a:extLst>
          </p:cNvPr>
          <p:cNvSpPr txBox="1"/>
          <p:nvPr/>
        </p:nvSpPr>
        <p:spPr>
          <a:xfrm>
            <a:off x="8562970" y="3077847"/>
            <a:ext cx="1638592" cy="369332"/>
          </a:xfrm>
          <a:prstGeom prst="rect">
            <a:avLst/>
          </a:prstGeom>
          <a:noFill/>
        </p:spPr>
        <p:txBody>
          <a:bodyPr wrap="square">
            <a:spAutoFit/>
          </a:bodyPr>
          <a:lstStyle/>
          <a:p>
            <a:pPr algn="ctr"/>
            <a:r>
              <a:rPr lang="en-US" altLang="ko-KR" dirty="0">
                <a:solidFill>
                  <a:schemeClr val="tx1">
                    <a:lumMod val="75000"/>
                    <a:lumOff val="25000"/>
                  </a:schemeClr>
                </a:solidFill>
                <a:latin typeface="Arial" panose="020B0604020202020204" pitchFamily="34" charset="0"/>
                <a:cs typeface="Arial" panose="020B0604020202020204" pitchFamily="34" charset="0"/>
              </a:rPr>
              <a:t>worker cores</a:t>
            </a:r>
            <a:endParaRPr lang="ko-KR" altLang="en-US"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6" name="TextBox 65">
            <a:extLst>
              <a:ext uri="{FF2B5EF4-FFF2-40B4-BE49-F238E27FC236}">
                <a16:creationId xmlns:a16="http://schemas.microsoft.com/office/drawing/2014/main" id="{18302E23-F3A7-3166-510E-D6A8D50626A6}"/>
              </a:ext>
            </a:extLst>
          </p:cNvPr>
          <p:cNvSpPr txBox="1"/>
          <p:nvPr/>
        </p:nvSpPr>
        <p:spPr>
          <a:xfrm>
            <a:off x="6174129" y="5863968"/>
            <a:ext cx="1638592" cy="369332"/>
          </a:xfrm>
          <a:prstGeom prst="rect">
            <a:avLst/>
          </a:prstGeom>
          <a:noFill/>
        </p:spPr>
        <p:txBody>
          <a:bodyPr wrap="square">
            <a:spAutoFit/>
          </a:bodyPr>
          <a:lstStyle/>
          <a:p>
            <a:pPr algn="ctr"/>
            <a:r>
              <a:rPr lang="en-US" altLang="ko-KR" dirty="0">
                <a:solidFill>
                  <a:schemeClr val="tx1">
                    <a:lumMod val="75000"/>
                    <a:lumOff val="25000"/>
                  </a:schemeClr>
                </a:solidFill>
                <a:latin typeface="Arial" panose="020B0604020202020204" pitchFamily="34" charset="0"/>
                <a:cs typeface="Arial" panose="020B0604020202020204" pitchFamily="34" charset="0"/>
              </a:rPr>
              <a:t>Memory</a:t>
            </a:r>
            <a:endParaRPr lang="ko-KR" altLang="en-US"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7" name="TextBox 66">
            <a:extLst>
              <a:ext uri="{FF2B5EF4-FFF2-40B4-BE49-F238E27FC236}">
                <a16:creationId xmlns:a16="http://schemas.microsoft.com/office/drawing/2014/main" id="{AA0AB690-F61F-AA1C-0D73-81AB960A42EA}"/>
              </a:ext>
            </a:extLst>
          </p:cNvPr>
          <p:cNvSpPr txBox="1"/>
          <p:nvPr/>
        </p:nvSpPr>
        <p:spPr>
          <a:xfrm>
            <a:off x="8956107" y="4059572"/>
            <a:ext cx="686316" cy="369332"/>
          </a:xfrm>
          <a:prstGeom prst="rect">
            <a:avLst/>
          </a:prstGeom>
          <a:noFill/>
        </p:spPr>
        <p:txBody>
          <a:bodyPr wrap="square">
            <a:spAutoFit/>
          </a:bodyPr>
          <a:lstStyle/>
          <a:p>
            <a:pPr algn="ctr"/>
            <a:r>
              <a:rPr lang="en-US" altLang="ko-KR" dirty="0">
                <a:solidFill>
                  <a:schemeClr val="tx1">
                    <a:lumMod val="75000"/>
                    <a:lumOff val="25000"/>
                  </a:schemeClr>
                </a:solidFill>
                <a:latin typeface="Arial" panose="020B0604020202020204" pitchFamily="34" charset="0"/>
                <a:cs typeface="Arial" panose="020B0604020202020204" pitchFamily="34" charset="0"/>
              </a:rPr>
              <a:t>LLC</a:t>
            </a:r>
            <a:endParaRPr lang="ko-KR" altLang="en-US"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8" name="TextBox 67">
            <a:extLst>
              <a:ext uri="{FF2B5EF4-FFF2-40B4-BE49-F238E27FC236}">
                <a16:creationId xmlns:a16="http://schemas.microsoft.com/office/drawing/2014/main" id="{65B4A983-0B28-F61C-A3A1-FA85D292E2B8}"/>
              </a:ext>
            </a:extLst>
          </p:cNvPr>
          <p:cNvSpPr txBox="1"/>
          <p:nvPr/>
        </p:nvSpPr>
        <p:spPr>
          <a:xfrm>
            <a:off x="8428764" y="4161248"/>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t>CQ</a:t>
            </a:r>
            <a:endParaRPr lang="ko-KR" altLang="en-US" sz="1400" dirty="0"/>
          </a:p>
        </p:txBody>
      </p:sp>
      <p:sp>
        <p:nvSpPr>
          <p:cNvPr id="69" name="TextBox 68">
            <a:extLst>
              <a:ext uri="{FF2B5EF4-FFF2-40B4-BE49-F238E27FC236}">
                <a16:creationId xmlns:a16="http://schemas.microsoft.com/office/drawing/2014/main" id="{3B4191A9-09C7-58E5-F9A4-8756DB6F9401}"/>
              </a:ext>
            </a:extLst>
          </p:cNvPr>
          <p:cNvSpPr txBox="1"/>
          <p:nvPr/>
        </p:nvSpPr>
        <p:spPr>
          <a:xfrm>
            <a:off x="8428764" y="4412891"/>
            <a:ext cx="356098"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t>CQ</a:t>
            </a:r>
            <a:endParaRPr lang="ko-KR" altLang="en-US" sz="1400" dirty="0"/>
          </a:p>
        </p:txBody>
      </p:sp>
      <p:sp>
        <p:nvSpPr>
          <p:cNvPr id="70" name="TextBox 69">
            <a:extLst>
              <a:ext uri="{FF2B5EF4-FFF2-40B4-BE49-F238E27FC236}">
                <a16:creationId xmlns:a16="http://schemas.microsoft.com/office/drawing/2014/main" id="{D760655E-82CF-6030-0000-4DE24909356C}"/>
              </a:ext>
            </a:extLst>
          </p:cNvPr>
          <p:cNvSpPr txBox="1"/>
          <p:nvPr/>
        </p:nvSpPr>
        <p:spPr>
          <a:xfrm>
            <a:off x="8428764" y="4675300"/>
            <a:ext cx="855446" cy="210691"/>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t>RMDA</a:t>
            </a:r>
            <a:endParaRPr lang="ko-KR" altLang="en-US" sz="1400" dirty="0"/>
          </a:p>
        </p:txBody>
      </p:sp>
      <p:sp>
        <p:nvSpPr>
          <p:cNvPr id="71" name="TextBox 70">
            <a:extLst>
              <a:ext uri="{FF2B5EF4-FFF2-40B4-BE49-F238E27FC236}">
                <a16:creationId xmlns:a16="http://schemas.microsoft.com/office/drawing/2014/main" id="{FF759767-EA29-968F-ED23-9C2F084FAACB}"/>
              </a:ext>
            </a:extLst>
          </p:cNvPr>
          <p:cNvSpPr txBox="1"/>
          <p:nvPr/>
        </p:nvSpPr>
        <p:spPr>
          <a:xfrm>
            <a:off x="8345335" y="5422349"/>
            <a:ext cx="1022305" cy="777570"/>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t>RMDA</a:t>
            </a:r>
          </a:p>
          <a:p>
            <a:r>
              <a:rPr lang="en-US" altLang="ko-KR" sz="1400" dirty="0"/>
              <a:t>memory</a:t>
            </a:r>
          </a:p>
          <a:p>
            <a:r>
              <a:rPr lang="en-US" altLang="ko-KR" sz="1400" dirty="0"/>
              <a:t>region</a:t>
            </a:r>
            <a:endParaRPr lang="ko-KR" altLang="en-US" sz="1400" dirty="0"/>
          </a:p>
        </p:txBody>
      </p:sp>
      <p:sp>
        <p:nvSpPr>
          <p:cNvPr id="72" name="TextBox 71">
            <a:extLst>
              <a:ext uri="{FF2B5EF4-FFF2-40B4-BE49-F238E27FC236}">
                <a16:creationId xmlns:a16="http://schemas.microsoft.com/office/drawing/2014/main" id="{A83DED8E-9C14-B830-CD20-EE2634E8EFDD}"/>
              </a:ext>
            </a:extLst>
          </p:cNvPr>
          <p:cNvSpPr txBox="1"/>
          <p:nvPr/>
        </p:nvSpPr>
        <p:spPr>
          <a:xfrm>
            <a:off x="9588527" y="4412887"/>
            <a:ext cx="598181" cy="473103"/>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400" dirty="0"/>
              <a:t>credit</a:t>
            </a:r>
          </a:p>
          <a:p>
            <a:r>
              <a:rPr lang="en-US" altLang="ko-KR" sz="1400" dirty="0"/>
              <a:t>pool</a:t>
            </a:r>
            <a:endParaRPr lang="ko-KR" altLang="en-US" sz="1400" dirty="0"/>
          </a:p>
        </p:txBody>
      </p:sp>
      <p:sp>
        <p:nvSpPr>
          <p:cNvPr id="73" name="타원 231">
            <a:extLst>
              <a:ext uri="{FF2B5EF4-FFF2-40B4-BE49-F238E27FC236}">
                <a16:creationId xmlns:a16="http://schemas.microsoft.com/office/drawing/2014/main" id="{17FCC906-C8DE-4C82-27F5-D4E2BE457761}"/>
              </a:ext>
            </a:extLst>
          </p:cNvPr>
          <p:cNvSpPr/>
          <p:nvPr/>
        </p:nvSpPr>
        <p:spPr>
          <a:xfrm>
            <a:off x="3685148" y="5285128"/>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1</a:t>
            </a:r>
            <a:endParaRPr lang="ko-KR" altLang="en-US" sz="1600" dirty="0">
              <a:solidFill>
                <a:schemeClr val="tx1"/>
              </a:solidFill>
              <a:latin typeface="Arial" panose="020B0604020202020204" pitchFamily="34" charset="0"/>
              <a:cs typeface="Arial" panose="020B0604020202020204" pitchFamily="34" charset="0"/>
            </a:endParaRPr>
          </a:p>
        </p:txBody>
      </p:sp>
      <p:cxnSp>
        <p:nvCxnSpPr>
          <p:cNvPr id="74" name="직선 화살표 연결선 236">
            <a:extLst>
              <a:ext uri="{FF2B5EF4-FFF2-40B4-BE49-F238E27FC236}">
                <a16:creationId xmlns:a16="http://schemas.microsoft.com/office/drawing/2014/main" id="{4CEBD671-8C9A-A163-7861-B22E029A4D56}"/>
              </a:ext>
            </a:extLst>
          </p:cNvPr>
          <p:cNvCxnSpPr>
            <a:cxnSpLocks/>
          </p:cNvCxnSpPr>
          <p:nvPr/>
        </p:nvCxnSpPr>
        <p:spPr>
          <a:xfrm>
            <a:off x="8841824" y="5204885"/>
            <a:ext cx="0" cy="198764"/>
          </a:xfrm>
          <a:prstGeom prst="straightConnector1">
            <a:avLst/>
          </a:prstGeom>
          <a:noFill/>
          <a:ln w="38100">
            <a:solidFill>
              <a:srgbClr val="E391A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grpSp>
        <p:nvGrpSpPr>
          <p:cNvPr id="75" name="그룹 254">
            <a:extLst>
              <a:ext uri="{FF2B5EF4-FFF2-40B4-BE49-F238E27FC236}">
                <a16:creationId xmlns:a16="http://schemas.microsoft.com/office/drawing/2014/main" id="{FAD02835-225A-A4F4-4C98-66A6F4441F81}"/>
              </a:ext>
            </a:extLst>
          </p:cNvPr>
          <p:cNvGrpSpPr/>
          <p:nvPr/>
        </p:nvGrpSpPr>
        <p:grpSpPr>
          <a:xfrm>
            <a:off x="3672579" y="3378048"/>
            <a:ext cx="161167" cy="746989"/>
            <a:chOff x="5841877" y="1854506"/>
            <a:chExt cx="213482" cy="646910"/>
          </a:xfrm>
        </p:grpSpPr>
        <p:sp>
          <p:nvSpPr>
            <p:cNvPr id="76" name="직사각형 255">
              <a:extLst>
                <a:ext uri="{FF2B5EF4-FFF2-40B4-BE49-F238E27FC236}">
                  <a16:creationId xmlns:a16="http://schemas.microsoft.com/office/drawing/2014/main" id="{C5758531-5F1C-3DBA-D05F-027FAD1CA43B}"/>
                </a:ext>
              </a:extLst>
            </p:cNvPr>
            <p:cNvSpPr/>
            <p:nvPr/>
          </p:nvSpPr>
          <p:spPr>
            <a:xfrm>
              <a:off x="5841877" y="1854506"/>
              <a:ext cx="213482" cy="216000"/>
            </a:xfrm>
            <a:prstGeom prst="rect">
              <a:avLst/>
            </a:prstGeom>
            <a:solidFill>
              <a:srgbClr val="FFD757"/>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77" name="직사각형 256">
              <a:extLst>
                <a:ext uri="{FF2B5EF4-FFF2-40B4-BE49-F238E27FC236}">
                  <a16:creationId xmlns:a16="http://schemas.microsoft.com/office/drawing/2014/main" id="{9AF2DFDA-DC1F-418D-472F-2E29609A18D3}"/>
                </a:ext>
              </a:extLst>
            </p:cNvPr>
            <p:cNvSpPr/>
            <p:nvPr/>
          </p:nvSpPr>
          <p:spPr>
            <a:xfrm>
              <a:off x="5841877" y="2285416"/>
              <a:ext cx="213482" cy="216000"/>
            </a:xfrm>
            <a:prstGeom prst="rect">
              <a:avLst/>
            </a:prstGeom>
            <a:solidFill>
              <a:srgbClr val="FFD757"/>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dirty="0">
                <a:solidFill>
                  <a:schemeClr val="bg1"/>
                </a:solidFill>
                <a:latin typeface="Arial" panose="020B0604020202020204" pitchFamily="34" charset="0"/>
                <a:cs typeface="Arial" panose="020B0604020202020204" pitchFamily="34" charset="0"/>
              </a:endParaRPr>
            </a:p>
          </p:txBody>
        </p:sp>
      </p:grpSp>
      <p:grpSp>
        <p:nvGrpSpPr>
          <p:cNvPr id="78" name="그룹 269">
            <a:extLst>
              <a:ext uri="{FF2B5EF4-FFF2-40B4-BE49-F238E27FC236}">
                <a16:creationId xmlns:a16="http://schemas.microsoft.com/office/drawing/2014/main" id="{C6DAC6C8-AB42-E380-8258-85369FC62FA9}"/>
              </a:ext>
            </a:extLst>
          </p:cNvPr>
          <p:cNvGrpSpPr/>
          <p:nvPr/>
        </p:nvGrpSpPr>
        <p:grpSpPr>
          <a:xfrm>
            <a:off x="3672579" y="5628258"/>
            <a:ext cx="161167" cy="746989"/>
            <a:chOff x="5841877" y="1854506"/>
            <a:chExt cx="213482" cy="646910"/>
          </a:xfrm>
        </p:grpSpPr>
        <p:sp>
          <p:nvSpPr>
            <p:cNvPr id="79" name="직사각형 270">
              <a:extLst>
                <a:ext uri="{FF2B5EF4-FFF2-40B4-BE49-F238E27FC236}">
                  <a16:creationId xmlns:a16="http://schemas.microsoft.com/office/drawing/2014/main" id="{31C128F6-53FA-69A0-5FBB-5410E95E4A02}"/>
                </a:ext>
              </a:extLst>
            </p:cNvPr>
            <p:cNvSpPr/>
            <p:nvPr/>
          </p:nvSpPr>
          <p:spPr>
            <a:xfrm>
              <a:off x="5841877" y="1854506"/>
              <a:ext cx="213482" cy="216000"/>
            </a:xfrm>
            <a:prstGeom prst="rect">
              <a:avLst/>
            </a:prstGeom>
            <a:solidFill>
              <a:srgbClr val="FFD757"/>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80" name="직사각형 271">
              <a:extLst>
                <a:ext uri="{FF2B5EF4-FFF2-40B4-BE49-F238E27FC236}">
                  <a16:creationId xmlns:a16="http://schemas.microsoft.com/office/drawing/2014/main" id="{D53E81CB-B725-5993-EB18-62AB2BD71D78}"/>
                </a:ext>
              </a:extLst>
            </p:cNvPr>
            <p:cNvSpPr/>
            <p:nvPr/>
          </p:nvSpPr>
          <p:spPr>
            <a:xfrm>
              <a:off x="5841877" y="2285416"/>
              <a:ext cx="213482" cy="216000"/>
            </a:xfrm>
            <a:prstGeom prst="rect">
              <a:avLst/>
            </a:prstGeom>
            <a:solidFill>
              <a:srgbClr val="FFD757"/>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a:solidFill>
                  <a:schemeClr val="bg1"/>
                </a:solidFill>
                <a:latin typeface="Arial" panose="020B0604020202020204" pitchFamily="34" charset="0"/>
                <a:cs typeface="Arial" panose="020B0604020202020204" pitchFamily="34" charset="0"/>
              </a:endParaRPr>
            </a:p>
          </p:txBody>
        </p:sp>
      </p:grpSp>
      <p:sp>
        <p:nvSpPr>
          <p:cNvPr id="81" name="사각형: 둥근 모서리 145">
            <a:extLst>
              <a:ext uri="{FF2B5EF4-FFF2-40B4-BE49-F238E27FC236}">
                <a16:creationId xmlns:a16="http://schemas.microsoft.com/office/drawing/2014/main" id="{8F58A3FC-2C40-CAF5-D7D0-B1B662D35027}"/>
              </a:ext>
            </a:extLst>
          </p:cNvPr>
          <p:cNvSpPr/>
          <p:nvPr/>
        </p:nvSpPr>
        <p:spPr>
          <a:xfrm rot="16200000">
            <a:off x="2522363" y="5235349"/>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latin typeface="Arial" panose="020B0604020202020204" pitchFamily="34" charset="0"/>
              <a:cs typeface="Arial" panose="020B0604020202020204" pitchFamily="34" charset="0"/>
            </a:endParaRPr>
          </a:p>
        </p:txBody>
      </p:sp>
      <p:sp>
        <p:nvSpPr>
          <p:cNvPr id="82" name="직사각형 61">
            <a:extLst>
              <a:ext uri="{FF2B5EF4-FFF2-40B4-BE49-F238E27FC236}">
                <a16:creationId xmlns:a16="http://schemas.microsoft.com/office/drawing/2014/main" id="{7787765B-B83D-0613-1361-D36E7E616445}"/>
              </a:ext>
            </a:extLst>
          </p:cNvPr>
          <p:cNvSpPr/>
          <p:nvPr/>
        </p:nvSpPr>
        <p:spPr>
          <a:xfrm>
            <a:off x="2438879" y="5640861"/>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grpSp>
        <p:nvGrpSpPr>
          <p:cNvPr id="83" name="그룹 69">
            <a:extLst>
              <a:ext uri="{FF2B5EF4-FFF2-40B4-BE49-F238E27FC236}">
                <a16:creationId xmlns:a16="http://schemas.microsoft.com/office/drawing/2014/main" id="{5BF87AEF-0DA6-8F3A-8B37-B6F5028B8F6F}"/>
              </a:ext>
            </a:extLst>
          </p:cNvPr>
          <p:cNvGrpSpPr/>
          <p:nvPr/>
        </p:nvGrpSpPr>
        <p:grpSpPr>
          <a:xfrm>
            <a:off x="2493618" y="5691201"/>
            <a:ext cx="1065827" cy="548012"/>
            <a:chOff x="4137471" y="679292"/>
            <a:chExt cx="1189719" cy="558064"/>
          </a:xfrm>
        </p:grpSpPr>
        <p:sp>
          <p:nvSpPr>
            <p:cNvPr id="84" name="직사각형 70">
              <a:extLst>
                <a:ext uri="{FF2B5EF4-FFF2-40B4-BE49-F238E27FC236}">
                  <a16:creationId xmlns:a16="http://schemas.microsoft.com/office/drawing/2014/main" id="{FDE1A952-3024-1491-E939-8BE7EB72FEEE}"/>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85" name="직사각형 71">
              <a:extLst>
                <a:ext uri="{FF2B5EF4-FFF2-40B4-BE49-F238E27FC236}">
                  <a16:creationId xmlns:a16="http://schemas.microsoft.com/office/drawing/2014/main" id="{F1282039-0C46-0DA4-ACC3-ECEBD0ACA2B6}"/>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86" name="직사각형 72">
              <a:extLst>
                <a:ext uri="{FF2B5EF4-FFF2-40B4-BE49-F238E27FC236}">
                  <a16:creationId xmlns:a16="http://schemas.microsoft.com/office/drawing/2014/main" id="{A636989B-211F-4A17-2659-5AC5F9C15DA4}"/>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87" name="직사각형 73">
              <a:extLst>
                <a:ext uri="{FF2B5EF4-FFF2-40B4-BE49-F238E27FC236}">
                  <a16:creationId xmlns:a16="http://schemas.microsoft.com/office/drawing/2014/main" id="{59299607-A802-DBF2-59EF-AA58B64A711A}"/>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88" name="직사각형 74">
              <a:extLst>
                <a:ext uri="{FF2B5EF4-FFF2-40B4-BE49-F238E27FC236}">
                  <a16:creationId xmlns:a16="http://schemas.microsoft.com/office/drawing/2014/main" id="{6A9A1298-AD03-DE32-8A88-EE13C46BB4F5}"/>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89" name="직사각형 75">
              <a:extLst>
                <a:ext uri="{FF2B5EF4-FFF2-40B4-BE49-F238E27FC236}">
                  <a16:creationId xmlns:a16="http://schemas.microsoft.com/office/drawing/2014/main" id="{12486C90-2285-F759-790F-AD201DBD5A17}"/>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90" name="직사각형 76">
              <a:extLst>
                <a:ext uri="{FF2B5EF4-FFF2-40B4-BE49-F238E27FC236}">
                  <a16:creationId xmlns:a16="http://schemas.microsoft.com/office/drawing/2014/main" id="{F2F5D05A-5B93-3CB7-3C06-A125DC63E92C}"/>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91" name="직사각형 77">
              <a:extLst>
                <a:ext uri="{FF2B5EF4-FFF2-40B4-BE49-F238E27FC236}">
                  <a16:creationId xmlns:a16="http://schemas.microsoft.com/office/drawing/2014/main" id="{7F560746-D338-0881-1C31-565897B3A0B6}"/>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grpSp>
      <p:sp>
        <p:nvSpPr>
          <p:cNvPr id="92" name="TextBox 91">
            <a:extLst>
              <a:ext uri="{FF2B5EF4-FFF2-40B4-BE49-F238E27FC236}">
                <a16:creationId xmlns:a16="http://schemas.microsoft.com/office/drawing/2014/main" id="{AF8930E6-579A-4A8B-CB8A-86B709DECFBD}"/>
              </a:ext>
            </a:extLst>
          </p:cNvPr>
          <p:cNvSpPr txBox="1"/>
          <p:nvPr/>
        </p:nvSpPr>
        <p:spPr>
          <a:xfrm>
            <a:off x="2389709" y="5322856"/>
            <a:ext cx="1268058" cy="338554"/>
          </a:xfrm>
          <a:prstGeom prst="rect">
            <a:avLst/>
          </a:prstGeom>
          <a:noFill/>
        </p:spPr>
        <p:txBody>
          <a:bodyPr wrap="square">
            <a:spAutoFit/>
          </a:bodyPr>
          <a:lstStyle/>
          <a:p>
            <a:pPr algn="ctr"/>
            <a:r>
              <a:rPr lang="en-US" altLang="ko-KR" sz="1600" dirty="0">
                <a:solidFill>
                  <a:schemeClr val="bg1"/>
                </a:solidFill>
                <a:latin typeface="Arial" panose="020B0604020202020204" pitchFamily="34" charset="0"/>
                <a:cs typeface="Arial" panose="020B0604020202020204" pitchFamily="34" charset="0"/>
              </a:rPr>
              <a:t>client cores</a:t>
            </a:r>
            <a:endParaRPr lang="en-US" sz="1600" dirty="0">
              <a:solidFill>
                <a:schemeClr val="bg1"/>
              </a:solidFill>
            </a:endParaRPr>
          </a:p>
        </p:txBody>
      </p:sp>
      <p:sp>
        <p:nvSpPr>
          <p:cNvPr id="93" name="직사각형 21">
            <a:extLst>
              <a:ext uri="{FF2B5EF4-FFF2-40B4-BE49-F238E27FC236}">
                <a16:creationId xmlns:a16="http://schemas.microsoft.com/office/drawing/2014/main" id="{D631267C-6AF1-C6E8-8C81-E37AB5A2112E}"/>
              </a:ext>
            </a:extLst>
          </p:cNvPr>
          <p:cNvSpPr/>
          <p:nvPr/>
        </p:nvSpPr>
        <p:spPr>
          <a:xfrm rot="16200000">
            <a:off x="5255482" y="4523956"/>
            <a:ext cx="1993795" cy="264888"/>
          </a:xfrm>
          <a:prstGeom prst="rect">
            <a:avLst/>
          </a:prstGeom>
          <a:solidFill>
            <a:srgbClr val="A6A6A6">
              <a:alpha val="98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sz="1600" dirty="0">
              <a:solidFill>
                <a:schemeClr val="bg1"/>
              </a:solidFill>
              <a:latin typeface="Arial" panose="020B0604020202020204" pitchFamily="34" charset="0"/>
              <a:cs typeface="Arial" panose="020B0604020202020204" pitchFamily="34" charset="0"/>
            </a:endParaRPr>
          </a:p>
        </p:txBody>
      </p:sp>
      <p:sp>
        <p:nvSpPr>
          <p:cNvPr id="94" name="직사각형 68">
            <a:extLst>
              <a:ext uri="{FF2B5EF4-FFF2-40B4-BE49-F238E27FC236}">
                <a16:creationId xmlns:a16="http://schemas.microsoft.com/office/drawing/2014/main" id="{68D3376F-892E-7552-A2F4-5C191C970333}"/>
              </a:ext>
            </a:extLst>
          </p:cNvPr>
          <p:cNvSpPr/>
          <p:nvPr/>
        </p:nvSpPr>
        <p:spPr>
          <a:xfrm rot="16200000">
            <a:off x="3428333" y="4520402"/>
            <a:ext cx="1995327" cy="270468"/>
          </a:xfrm>
          <a:prstGeom prst="rect">
            <a:avLst/>
          </a:prstGeom>
          <a:solidFill>
            <a:srgbClr val="A6A6A6"/>
          </a:solidFill>
          <a:ln w="12700">
            <a:solidFill>
              <a:srgbClr val="FFD757"/>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r"/>
            <a:endParaRPr lang="ko-KR" altLang="en-US" sz="1600" dirty="0">
              <a:solidFill>
                <a:schemeClr val="bg1"/>
              </a:solidFill>
              <a:latin typeface="Arial" panose="020B0604020202020204" pitchFamily="34" charset="0"/>
              <a:cs typeface="Arial" panose="020B0604020202020204" pitchFamily="34" charset="0"/>
            </a:endParaRPr>
          </a:p>
        </p:txBody>
      </p:sp>
      <p:sp>
        <p:nvSpPr>
          <p:cNvPr id="106" name="TextBox 105">
            <a:extLst>
              <a:ext uri="{FF2B5EF4-FFF2-40B4-BE49-F238E27FC236}">
                <a16:creationId xmlns:a16="http://schemas.microsoft.com/office/drawing/2014/main" id="{A5273991-D1B7-56A8-65A0-F8C78BACC056}"/>
              </a:ext>
            </a:extLst>
          </p:cNvPr>
          <p:cNvSpPr txBox="1"/>
          <p:nvPr/>
        </p:nvSpPr>
        <p:spPr>
          <a:xfrm rot="16200000">
            <a:off x="5884381" y="3926121"/>
            <a:ext cx="733985" cy="338554"/>
          </a:xfrm>
          <a:prstGeom prst="rect">
            <a:avLst/>
          </a:prstGeom>
          <a:noFill/>
        </p:spPr>
        <p:txBody>
          <a:bodyPr wrap="square">
            <a:spAutoFit/>
          </a:bodyPr>
          <a:lstStyle/>
          <a:p>
            <a:pPr algn="ctr"/>
            <a:r>
              <a:rPr lang="en-US" altLang="ko-KR" sz="1600" dirty="0">
                <a:solidFill>
                  <a:schemeClr val="bg1"/>
                </a:solidFill>
                <a:latin typeface="Arial" panose="020B0604020202020204" pitchFamily="34" charset="0"/>
                <a:cs typeface="Arial" panose="020B0604020202020204" pitchFamily="34" charset="0"/>
              </a:rPr>
              <a:t>PCIe</a:t>
            </a:r>
            <a:endParaRPr lang="ko-KR" altLang="en-US" sz="1600" dirty="0">
              <a:solidFill>
                <a:schemeClr val="bg1"/>
              </a:solidFill>
              <a:latin typeface="Arial" panose="020B0604020202020204" pitchFamily="34" charset="0"/>
              <a:cs typeface="Arial" panose="020B0604020202020204" pitchFamily="34" charset="0"/>
            </a:endParaRPr>
          </a:p>
        </p:txBody>
      </p:sp>
      <p:sp>
        <p:nvSpPr>
          <p:cNvPr id="107" name="TextBox 106">
            <a:extLst>
              <a:ext uri="{FF2B5EF4-FFF2-40B4-BE49-F238E27FC236}">
                <a16:creationId xmlns:a16="http://schemas.microsoft.com/office/drawing/2014/main" id="{456AC42F-742C-8770-E3D9-FC90F602E9E1}"/>
              </a:ext>
            </a:extLst>
          </p:cNvPr>
          <p:cNvSpPr txBox="1"/>
          <p:nvPr/>
        </p:nvSpPr>
        <p:spPr>
          <a:xfrm rot="16200000">
            <a:off x="3873165" y="3962790"/>
            <a:ext cx="1107222" cy="338554"/>
          </a:xfrm>
          <a:prstGeom prst="rect">
            <a:avLst/>
          </a:prstGeom>
          <a:noFill/>
        </p:spPr>
        <p:txBody>
          <a:bodyPr wrap="square">
            <a:spAutoFit/>
          </a:bodyPr>
          <a:lstStyle/>
          <a:p>
            <a:pPr algn="ctr"/>
            <a:r>
              <a:rPr lang="en-US" altLang="ko-KR" sz="1600" dirty="0">
                <a:solidFill>
                  <a:schemeClr val="bg1"/>
                </a:solidFill>
                <a:latin typeface="Arial" panose="020B0604020202020204" pitchFamily="34" charset="0"/>
                <a:cs typeface="Arial" panose="020B0604020202020204" pitchFamily="34" charset="0"/>
              </a:rPr>
              <a:t>interface</a:t>
            </a:r>
            <a:endParaRPr lang="ko-KR" altLang="en-US" sz="1600" dirty="0">
              <a:solidFill>
                <a:schemeClr val="bg1"/>
              </a:solidFill>
              <a:latin typeface="Arial" panose="020B0604020202020204" pitchFamily="34" charset="0"/>
              <a:cs typeface="Arial" panose="020B0604020202020204" pitchFamily="34" charset="0"/>
            </a:endParaRPr>
          </a:p>
        </p:txBody>
      </p:sp>
      <p:sp>
        <p:nvSpPr>
          <p:cNvPr id="108" name="TextBox 107">
            <a:extLst>
              <a:ext uri="{FF2B5EF4-FFF2-40B4-BE49-F238E27FC236}">
                <a16:creationId xmlns:a16="http://schemas.microsoft.com/office/drawing/2014/main" id="{43213F22-2BB2-F79C-7A55-449238094F0D}"/>
              </a:ext>
            </a:extLst>
          </p:cNvPr>
          <p:cNvSpPr txBox="1"/>
          <p:nvPr/>
        </p:nvSpPr>
        <p:spPr>
          <a:xfrm rot="16200000">
            <a:off x="3400190" y="3663608"/>
            <a:ext cx="1107222" cy="338554"/>
          </a:xfrm>
          <a:prstGeom prst="rect">
            <a:avLst/>
          </a:prstGeom>
          <a:noFill/>
        </p:spPr>
        <p:txBody>
          <a:bodyPr wrap="square">
            <a:spAutoFit/>
          </a:bodyPr>
          <a:lstStyle/>
          <a:p>
            <a:pPr algn="ctr"/>
            <a:r>
              <a:rPr lang="en-US" altLang="ko-KR" sz="1600" dirty="0">
                <a:solidFill>
                  <a:schemeClr val="bg1"/>
                </a:solidFill>
                <a:latin typeface="Arial" panose="020B0604020202020204" pitchFamily="34" charset="0"/>
                <a:cs typeface="Arial" panose="020B0604020202020204" pitchFamily="34" charset="0"/>
              </a:rPr>
              <a:t>network</a:t>
            </a:r>
            <a:endParaRPr lang="ko-KR" altLang="en-US" sz="1600" dirty="0">
              <a:solidFill>
                <a:schemeClr val="bg1"/>
              </a:solidFill>
              <a:latin typeface="Arial" panose="020B0604020202020204" pitchFamily="34" charset="0"/>
              <a:cs typeface="Arial" panose="020B0604020202020204" pitchFamily="34" charset="0"/>
            </a:endParaRPr>
          </a:p>
        </p:txBody>
      </p:sp>
      <p:sp>
        <p:nvSpPr>
          <p:cNvPr id="109" name="타원 290">
            <a:extLst>
              <a:ext uri="{FF2B5EF4-FFF2-40B4-BE49-F238E27FC236}">
                <a16:creationId xmlns:a16="http://schemas.microsoft.com/office/drawing/2014/main" id="{A4E49B1F-622F-DB53-B3D2-71E5001349D0}"/>
              </a:ext>
            </a:extLst>
          </p:cNvPr>
          <p:cNvSpPr/>
          <p:nvPr/>
        </p:nvSpPr>
        <p:spPr>
          <a:xfrm>
            <a:off x="3685148" y="4366102"/>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2</a:t>
            </a:r>
            <a:endParaRPr lang="ko-KR" altLang="en-US" sz="1600" dirty="0">
              <a:solidFill>
                <a:schemeClr val="tx1"/>
              </a:solidFill>
              <a:latin typeface="Arial" panose="020B0604020202020204" pitchFamily="34" charset="0"/>
              <a:cs typeface="Arial" panose="020B0604020202020204" pitchFamily="34" charset="0"/>
            </a:endParaRPr>
          </a:p>
        </p:txBody>
      </p:sp>
      <p:cxnSp>
        <p:nvCxnSpPr>
          <p:cNvPr id="112" name="직선 화살표 연결선 60">
            <a:extLst>
              <a:ext uri="{FF2B5EF4-FFF2-40B4-BE49-F238E27FC236}">
                <a16:creationId xmlns:a16="http://schemas.microsoft.com/office/drawing/2014/main" id="{D1CACFFB-8A61-EB3B-FADE-E0AC41223FB6}"/>
              </a:ext>
            </a:extLst>
          </p:cNvPr>
          <p:cNvCxnSpPr>
            <a:cxnSpLocks/>
          </p:cNvCxnSpPr>
          <p:nvPr/>
        </p:nvCxnSpPr>
        <p:spPr>
          <a:xfrm>
            <a:off x="7964014" y="4499900"/>
            <a:ext cx="456338" cy="0"/>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113" name="타원 299">
            <a:extLst>
              <a:ext uri="{FF2B5EF4-FFF2-40B4-BE49-F238E27FC236}">
                <a16:creationId xmlns:a16="http://schemas.microsoft.com/office/drawing/2014/main" id="{13A8B9C7-9BF8-8F73-050A-6B47116EEAAF}"/>
              </a:ext>
            </a:extLst>
          </p:cNvPr>
          <p:cNvSpPr/>
          <p:nvPr/>
        </p:nvSpPr>
        <p:spPr>
          <a:xfrm>
            <a:off x="8045205" y="4271551"/>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4</a:t>
            </a:r>
            <a:endParaRPr lang="ko-KR" altLang="en-US" sz="1600" dirty="0">
              <a:solidFill>
                <a:schemeClr val="tx1"/>
              </a:solidFill>
              <a:latin typeface="Arial" panose="020B0604020202020204" pitchFamily="34" charset="0"/>
              <a:cs typeface="Arial" panose="020B0604020202020204" pitchFamily="34" charset="0"/>
            </a:endParaRPr>
          </a:p>
        </p:txBody>
      </p:sp>
      <p:cxnSp>
        <p:nvCxnSpPr>
          <p:cNvPr id="114" name="연결선: 꺾임 302">
            <a:extLst>
              <a:ext uri="{FF2B5EF4-FFF2-40B4-BE49-F238E27FC236}">
                <a16:creationId xmlns:a16="http://schemas.microsoft.com/office/drawing/2014/main" id="{9FB591F2-65A1-C505-AE72-7E45F45CB0D8}"/>
              </a:ext>
            </a:extLst>
          </p:cNvPr>
          <p:cNvCxnSpPr>
            <a:cxnSpLocks/>
            <a:stCxn id="69" idx="3"/>
            <a:endCxn id="25" idx="2"/>
          </p:cNvCxnSpPr>
          <p:nvPr/>
        </p:nvCxnSpPr>
        <p:spPr>
          <a:xfrm flipV="1">
            <a:off x="8784857" y="4069239"/>
            <a:ext cx="284819" cy="448992"/>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115" name="타원 306">
            <a:extLst>
              <a:ext uri="{FF2B5EF4-FFF2-40B4-BE49-F238E27FC236}">
                <a16:creationId xmlns:a16="http://schemas.microsoft.com/office/drawing/2014/main" id="{DC9461B3-DDD3-807B-2FBE-7E3C3EAEE7FC}"/>
              </a:ext>
            </a:extLst>
          </p:cNvPr>
          <p:cNvSpPr/>
          <p:nvPr/>
        </p:nvSpPr>
        <p:spPr>
          <a:xfrm>
            <a:off x="8833679" y="4281327"/>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5</a:t>
            </a:r>
            <a:endParaRPr lang="ko-KR" altLang="en-US" sz="1600" dirty="0">
              <a:solidFill>
                <a:schemeClr val="tx1"/>
              </a:solidFill>
              <a:latin typeface="Arial" panose="020B0604020202020204" pitchFamily="34" charset="0"/>
              <a:cs typeface="Arial" panose="020B0604020202020204" pitchFamily="34" charset="0"/>
            </a:endParaRPr>
          </a:p>
        </p:txBody>
      </p:sp>
      <p:cxnSp>
        <p:nvCxnSpPr>
          <p:cNvPr id="116" name="연결선: 꺾임 307">
            <a:extLst>
              <a:ext uri="{FF2B5EF4-FFF2-40B4-BE49-F238E27FC236}">
                <a16:creationId xmlns:a16="http://schemas.microsoft.com/office/drawing/2014/main" id="{9432EB0C-1B59-FED2-83CF-058F497B7032}"/>
              </a:ext>
            </a:extLst>
          </p:cNvPr>
          <p:cNvCxnSpPr>
            <a:cxnSpLocks/>
            <a:stCxn id="70" idx="3"/>
          </p:cNvCxnSpPr>
          <p:nvPr/>
        </p:nvCxnSpPr>
        <p:spPr>
          <a:xfrm flipV="1">
            <a:off x="9284210" y="4069245"/>
            <a:ext cx="248631" cy="711401"/>
          </a:xfrm>
          <a:prstGeom prst="bentConnector2">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117" name="타원 311">
            <a:extLst>
              <a:ext uri="{FF2B5EF4-FFF2-40B4-BE49-F238E27FC236}">
                <a16:creationId xmlns:a16="http://schemas.microsoft.com/office/drawing/2014/main" id="{0175142F-A1B9-6199-601A-4623C912E0B1}"/>
              </a:ext>
            </a:extLst>
          </p:cNvPr>
          <p:cNvSpPr/>
          <p:nvPr/>
        </p:nvSpPr>
        <p:spPr>
          <a:xfrm>
            <a:off x="9296254" y="4544452"/>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6</a:t>
            </a:r>
            <a:endParaRPr lang="ko-KR" altLang="en-US" sz="1600" dirty="0">
              <a:solidFill>
                <a:schemeClr val="tx1"/>
              </a:solidFill>
              <a:latin typeface="Arial" panose="020B0604020202020204" pitchFamily="34" charset="0"/>
              <a:cs typeface="Arial" panose="020B0604020202020204" pitchFamily="34" charset="0"/>
            </a:endParaRPr>
          </a:p>
        </p:txBody>
      </p:sp>
      <p:cxnSp>
        <p:nvCxnSpPr>
          <p:cNvPr id="118" name="직선 화살표 연결선 60">
            <a:extLst>
              <a:ext uri="{FF2B5EF4-FFF2-40B4-BE49-F238E27FC236}">
                <a16:creationId xmlns:a16="http://schemas.microsoft.com/office/drawing/2014/main" id="{8FE70B69-8A61-8AFD-FF5A-CDEDD7E6C047}"/>
              </a:ext>
            </a:extLst>
          </p:cNvPr>
          <p:cNvCxnSpPr>
            <a:cxnSpLocks/>
          </p:cNvCxnSpPr>
          <p:nvPr/>
        </p:nvCxnSpPr>
        <p:spPr>
          <a:xfrm>
            <a:off x="10010712" y="4069244"/>
            <a:ext cx="0" cy="339586"/>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119" name="타원 313">
            <a:extLst>
              <a:ext uri="{FF2B5EF4-FFF2-40B4-BE49-F238E27FC236}">
                <a16:creationId xmlns:a16="http://schemas.microsoft.com/office/drawing/2014/main" id="{458495A7-2CDF-3185-1637-5F71ACFD770E}"/>
              </a:ext>
            </a:extLst>
          </p:cNvPr>
          <p:cNvSpPr/>
          <p:nvPr/>
        </p:nvSpPr>
        <p:spPr>
          <a:xfrm>
            <a:off x="10049543" y="4126845"/>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8</a:t>
            </a:r>
            <a:endParaRPr lang="ko-KR" altLang="en-US" sz="1600" dirty="0">
              <a:solidFill>
                <a:schemeClr val="tx1"/>
              </a:solidFill>
              <a:latin typeface="Arial" panose="020B0604020202020204" pitchFamily="34" charset="0"/>
              <a:cs typeface="Arial" panose="020B0604020202020204" pitchFamily="34" charset="0"/>
            </a:endParaRPr>
          </a:p>
        </p:txBody>
      </p:sp>
      <p:cxnSp>
        <p:nvCxnSpPr>
          <p:cNvPr id="120" name="연결선: 꺾임 323">
            <a:extLst>
              <a:ext uri="{FF2B5EF4-FFF2-40B4-BE49-F238E27FC236}">
                <a16:creationId xmlns:a16="http://schemas.microsoft.com/office/drawing/2014/main" id="{D169F76F-3060-DA29-0C62-E53F8B15E86F}"/>
              </a:ext>
            </a:extLst>
          </p:cNvPr>
          <p:cNvCxnSpPr>
            <a:cxnSpLocks/>
            <a:endCxn id="72" idx="2"/>
          </p:cNvCxnSpPr>
          <p:nvPr/>
        </p:nvCxnSpPr>
        <p:spPr>
          <a:xfrm>
            <a:off x="6112247" y="4809602"/>
            <a:ext cx="3775372" cy="76388"/>
          </a:xfrm>
          <a:prstGeom prst="bentConnector4">
            <a:avLst>
              <a:gd name="adj1" fmla="val 46039"/>
              <a:gd name="adj2" fmla="val 445557"/>
            </a:avLst>
          </a:prstGeom>
          <a:noFill/>
          <a:ln w="19050">
            <a:solidFill>
              <a:schemeClr val="tx1"/>
            </a:solidFill>
            <a:headEnd type="triangl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121" name="원호 328">
            <a:extLst>
              <a:ext uri="{FF2B5EF4-FFF2-40B4-BE49-F238E27FC236}">
                <a16:creationId xmlns:a16="http://schemas.microsoft.com/office/drawing/2014/main" id="{76B0CB27-8A4C-908C-CD32-1D89AD699C78}"/>
              </a:ext>
            </a:extLst>
          </p:cNvPr>
          <p:cNvSpPr/>
          <p:nvPr/>
        </p:nvSpPr>
        <p:spPr>
          <a:xfrm rot="16200000">
            <a:off x="8781899" y="5048116"/>
            <a:ext cx="128813" cy="191762"/>
          </a:xfrm>
          <a:prstGeom prst="arc">
            <a:avLst>
              <a:gd name="adj1" fmla="val 10769471"/>
              <a:gd name="adj2" fmla="val 0"/>
            </a:avLst>
          </a:prstGeom>
          <a:noFill/>
          <a:ln w="38100">
            <a:solidFill>
              <a:srgbClr val="E391A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00"/>
          </a:p>
        </p:txBody>
      </p:sp>
      <p:cxnSp>
        <p:nvCxnSpPr>
          <p:cNvPr id="122" name="직선 화살표 연결선 330">
            <a:extLst>
              <a:ext uri="{FF2B5EF4-FFF2-40B4-BE49-F238E27FC236}">
                <a16:creationId xmlns:a16="http://schemas.microsoft.com/office/drawing/2014/main" id="{0BCEF96E-DB98-DCC2-9AA3-33CC7E9B3550}"/>
              </a:ext>
            </a:extLst>
          </p:cNvPr>
          <p:cNvCxnSpPr>
            <a:cxnSpLocks/>
          </p:cNvCxnSpPr>
          <p:nvPr/>
        </p:nvCxnSpPr>
        <p:spPr>
          <a:xfrm>
            <a:off x="8841824" y="4882787"/>
            <a:ext cx="0" cy="198764"/>
          </a:xfrm>
          <a:prstGeom prst="straightConnector1">
            <a:avLst/>
          </a:prstGeom>
          <a:noFill/>
          <a:ln w="38100">
            <a:solidFill>
              <a:srgbClr val="E391A0"/>
            </a:solidFill>
            <a:headEnd type="triangl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
        <p:nvSpPr>
          <p:cNvPr id="123" name="타원 331">
            <a:extLst>
              <a:ext uri="{FF2B5EF4-FFF2-40B4-BE49-F238E27FC236}">
                <a16:creationId xmlns:a16="http://schemas.microsoft.com/office/drawing/2014/main" id="{7278BD6D-1C27-61D6-06D6-AD589012A63F}"/>
              </a:ext>
            </a:extLst>
          </p:cNvPr>
          <p:cNvSpPr/>
          <p:nvPr/>
        </p:nvSpPr>
        <p:spPr>
          <a:xfrm>
            <a:off x="6197507" y="4861383"/>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7</a:t>
            </a:r>
            <a:endParaRPr lang="ko-KR" altLang="en-US" sz="1600" dirty="0">
              <a:solidFill>
                <a:schemeClr val="tx1"/>
              </a:solidFill>
              <a:latin typeface="Arial" panose="020B0604020202020204" pitchFamily="34" charset="0"/>
              <a:cs typeface="Arial" panose="020B0604020202020204" pitchFamily="34" charset="0"/>
            </a:endParaRPr>
          </a:p>
        </p:txBody>
      </p:sp>
      <p:sp>
        <p:nvSpPr>
          <p:cNvPr id="124" name="사각형: 둥근 모서리 145">
            <a:extLst>
              <a:ext uri="{FF2B5EF4-FFF2-40B4-BE49-F238E27FC236}">
                <a16:creationId xmlns:a16="http://schemas.microsoft.com/office/drawing/2014/main" id="{DC087E2D-80C4-57E8-0C59-737350D604F6}"/>
              </a:ext>
            </a:extLst>
          </p:cNvPr>
          <p:cNvSpPr/>
          <p:nvPr/>
        </p:nvSpPr>
        <p:spPr>
          <a:xfrm rot="16200000">
            <a:off x="2522364" y="4122614"/>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latin typeface="Arial" panose="020B0604020202020204" pitchFamily="34" charset="0"/>
              <a:cs typeface="Arial" panose="020B0604020202020204" pitchFamily="34" charset="0"/>
            </a:endParaRPr>
          </a:p>
        </p:txBody>
      </p:sp>
      <p:sp>
        <p:nvSpPr>
          <p:cNvPr id="125" name="직사각형 61">
            <a:extLst>
              <a:ext uri="{FF2B5EF4-FFF2-40B4-BE49-F238E27FC236}">
                <a16:creationId xmlns:a16="http://schemas.microsoft.com/office/drawing/2014/main" id="{7428EEE1-BBC7-703D-65CA-1F2CCE5A98E5}"/>
              </a:ext>
            </a:extLst>
          </p:cNvPr>
          <p:cNvSpPr/>
          <p:nvPr/>
        </p:nvSpPr>
        <p:spPr>
          <a:xfrm>
            <a:off x="2438880" y="4528127"/>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grpSp>
        <p:nvGrpSpPr>
          <p:cNvPr id="126" name="그룹 69">
            <a:extLst>
              <a:ext uri="{FF2B5EF4-FFF2-40B4-BE49-F238E27FC236}">
                <a16:creationId xmlns:a16="http://schemas.microsoft.com/office/drawing/2014/main" id="{009A72E2-928F-6892-C92A-701744ECE8A2}"/>
              </a:ext>
            </a:extLst>
          </p:cNvPr>
          <p:cNvGrpSpPr/>
          <p:nvPr/>
        </p:nvGrpSpPr>
        <p:grpSpPr>
          <a:xfrm>
            <a:off x="2493619" y="4578466"/>
            <a:ext cx="1065827" cy="548012"/>
            <a:chOff x="4137471" y="679292"/>
            <a:chExt cx="1189719" cy="558064"/>
          </a:xfrm>
        </p:grpSpPr>
        <p:sp>
          <p:nvSpPr>
            <p:cNvPr id="127" name="직사각형 70">
              <a:extLst>
                <a:ext uri="{FF2B5EF4-FFF2-40B4-BE49-F238E27FC236}">
                  <a16:creationId xmlns:a16="http://schemas.microsoft.com/office/drawing/2014/main" id="{D8BE0B07-025F-6C9D-CD78-E2E7B417266E}"/>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28" name="직사각형 71">
              <a:extLst>
                <a:ext uri="{FF2B5EF4-FFF2-40B4-BE49-F238E27FC236}">
                  <a16:creationId xmlns:a16="http://schemas.microsoft.com/office/drawing/2014/main" id="{75F070B1-439F-32A4-23A5-0B393596E496}"/>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29" name="직사각형 72">
              <a:extLst>
                <a:ext uri="{FF2B5EF4-FFF2-40B4-BE49-F238E27FC236}">
                  <a16:creationId xmlns:a16="http://schemas.microsoft.com/office/drawing/2014/main" id="{853808B3-F1A2-033F-8952-2818B0CB0146}"/>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30" name="직사각형 73">
              <a:extLst>
                <a:ext uri="{FF2B5EF4-FFF2-40B4-BE49-F238E27FC236}">
                  <a16:creationId xmlns:a16="http://schemas.microsoft.com/office/drawing/2014/main" id="{8F88ECBE-6AA7-1911-D092-FC4470B26040}"/>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31" name="직사각형 74">
              <a:extLst>
                <a:ext uri="{FF2B5EF4-FFF2-40B4-BE49-F238E27FC236}">
                  <a16:creationId xmlns:a16="http://schemas.microsoft.com/office/drawing/2014/main" id="{844272EA-27F5-3FCD-BDED-64545AFEE679}"/>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32" name="직사각형 75">
              <a:extLst>
                <a:ext uri="{FF2B5EF4-FFF2-40B4-BE49-F238E27FC236}">
                  <a16:creationId xmlns:a16="http://schemas.microsoft.com/office/drawing/2014/main" id="{AF3187E9-4ADC-83A5-811F-BA98D3A43C92}"/>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33" name="직사각형 76">
              <a:extLst>
                <a:ext uri="{FF2B5EF4-FFF2-40B4-BE49-F238E27FC236}">
                  <a16:creationId xmlns:a16="http://schemas.microsoft.com/office/drawing/2014/main" id="{EF22AB88-42BD-94AB-C699-8CD5224C8F72}"/>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34" name="직사각형 77">
              <a:extLst>
                <a:ext uri="{FF2B5EF4-FFF2-40B4-BE49-F238E27FC236}">
                  <a16:creationId xmlns:a16="http://schemas.microsoft.com/office/drawing/2014/main" id="{4A8AA08E-1C1E-40BC-8E0F-CBE2FB50FCCA}"/>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grpSp>
      <p:sp>
        <p:nvSpPr>
          <p:cNvPr id="135" name="TextBox 134">
            <a:extLst>
              <a:ext uri="{FF2B5EF4-FFF2-40B4-BE49-F238E27FC236}">
                <a16:creationId xmlns:a16="http://schemas.microsoft.com/office/drawing/2014/main" id="{38818678-202D-A2A0-FE95-A346CB44EF61}"/>
              </a:ext>
            </a:extLst>
          </p:cNvPr>
          <p:cNvSpPr txBox="1"/>
          <p:nvPr/>
        </p:nvSpPr>
        <p:spPr>
          <a:xfrm>
            <a:off x="2389710" y="4210121"/>
            <a:ext cx="1268058" cy="338554"/>
          </a:xfrm>
          <a:prstGeom prst="rect">
            <a:avLst/>
          </a:prstGeom>
          <a:noFill/>
        </p:spPr>
        <p:txBody>
          <a:bodyPr wrap="square">
            <a:spAutoFit/>
          </a:bodyPr>
          <a:lstStyle/>
          <a:p>
            <a:pPr algn="ctr"/>
            <a:r>
              <a:rPr lang="en-US" altLang="ko-KR" sz="1600" dirty="0">
                <a:solidFill>
                  <a:schemeClr val="bg1"/>
                </a:solidFill>
                <a:latin typeface="Arial" panose="020B0604020202020204" pitchFamily="34" charset="0"/>
                <a:cs typeface="Arial" panose="020B0604020202020204" pitchFamily="34" charset="0"/>
              </a:rPr>
              <a:t>client cores</a:t>
            </a:r>
            <a:endParaRPr lang="en-US" sz="1600" dirty="0">
              <a:solidFill>
                <a:schemeClr val="bg1"/>
              </a:solidFill>
            </a:endParaRPr>
          </a:p>
        </p:txBody>
      </p:sp>
      <p:sp>
        <p:nvSpPr>
          <p:cNvPr id="136" name="사각형: 둥근 모서리 145">
            <a:extLst>
              <a:ext uri="{FF2B5EF4-FFF2-40B4-BE49-F238E27FC236}">
                <a16:creationId xmlns:a16="http://schemas.microsoft.com/office/drawing/2014/main" id="{FB0A8040-DF3D-9488-3DC1-D00F26CBE76A}"/>
              </a:ext>
            </a:extLst>
          </p:cNvPr>
          <p:cNvSpPr/>
          <p:nvPr/>
        </p:nvSpPr>
        <p:spPr>
          <a:xfrm rot="16200000">
            <a:off x="2522364" y="2984094"/>
            <a:ext cx="1002081" cy="1274258"/>
          </a:xfrm>
          <a:prstGeom prst="roundRect">
            <a:avLst>
              <a:gd name="adj" fmla="val 0"/>
            </a:avLst>
          </a:prstGeom>
          <a:solidFill>
            <a:schemeClr val="bg1">
              <a:lumMod val="8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200" i="1">
              <a:solidFill>
                <a:schemeClr val="tx1"/>
              </a:solidFill>
              <a:latin typeface="Arial" panose="020B0604020202020204" pitchFamily="34" charset="0"/>
              <a:cs typeface="Arial" panose="020B0604020202020204" pitchFamily="34" charset="0"/>
            </a:endParaRPr>
          </a:p>
        </p:txBody>
      </p:sp>
      <p:sp>
        <p:nvSpPr>
          <p:cNvPr id="137" name="직사각형 61">
            <a:extLst>
              <a:ext uri="{FF2B5EF4-FFF2-40B4-BE49-F238E27FC236}">
                <a16:creationId xmlns:a16="http://schemas.microsoft.com/office/drawing/2014/main" id="{84C8CCAD-7502-4CC5-2987-7E7CA80EA886}"/>
              </a:ext>
            </a:extLst>
          </p:cNvPr>
          <p:cNvSpPr/>
          <p:nvPr/>
        </p:nvSpPr>
        <p:spPr>
          <a:xfrm>
            <a:off x="2438881" y="3389608"/>
            <a:ext cx="1166663" cy="650650"/>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grpSp>
        <p:nvGrpSpPr>
          <p:cNvPr id="138" name="그룹 69">
            <a:extLst>
              <a:ext uri="{FF2B5EF4-FFF2-40B4-BE49-F238E27FC236}">
                <a16:creationId xmlns:a16="http://schemas.microsoft.com/office/drawing/2014/main" id="{82546AF9-EA0D-066D-29F1-83F7A89E1521}"/>
              </a:ext>
            </a:extLst>
          </p:cNvPr>
          <p:cNvGrpSpPr/>
          <p:nvPr/>
        </p:nvGrpSpPr>
        <p:grpSpPr>
          <a:xfrm>
            <a:off x="2493620" y="3439948"/>
            <a:ext cx="1065827" cy="548012"/>
            <a:chOff x="4137471" y="679292"/>
            <a:chExt cx="1189719" cy="558064"/>
          </a:xfrm>
        </p:grpSpPr>
        <p:sp>
          <p:nvSpPr>
            <p:cNvPr id="139" name="직사각형 70">
              <a:extLst>
                <a:ext uri="{FF2B5EF4-FFF2-40B4-BE49-F238E27FC236}">
                  <a16:creationId xmlns:a16="http://schemas.microsoft.com/office/drawing/2014/main" id="{698B0639-5AF8-1B1F-3E8D-4DE5A64976ED}"/>
                </a:ext>
              </a:extLst>
            </p:cNvPr>
            <p:cNvSpPr/>
            <p:nvPr/>
          </p:nvSpPr>
          <p:spPr>
            <a:xfrm>
              <a:off x="4137471"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40" name="직사각형 71">
              <a:extLst>
                <a:ext uri="{FF2B5EF4-FFF2-40B4-BE49-F238E27FC236}">
                  <a16:creationId xmlns:a16="http://schemas.microsoft.com/office/drawing/2014/main" id="{9B27F769-24FD-81E5-4D86-46341925EE39}"/>
                </a:ext>
              </a:extLst>
            </p:cNvPr>
            <p:cNvSpPr/>
            <p:nvPr/>
          </p:nvSpPr>
          <p:spPr>
            <a:xfrm>
              <a:off x="4450044"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41" name="직사각형 72">
              <a:extLst>
                <a:ext uri="{FF2B5EF4-FFF2-40B4-BE49-F238E27FC236}">
                  <a16:creationId xmlns:a16="http://schemas.microsoft.com/office/drawing/2014/main" id="{B68D1DC4-81C4-3C15-7B64-749237F518B4}"/>
                </a:ext>
              </a:extLst>
            </p:cNvPr>
            <p:cNvSpPr/>
            <p:nvPr/>
          </p:nvSpPr>
          <p:spPr>
            <a:xfrm>
              <a:off x="4762617"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42" name="직사각형 73">
              <a:extLst>
                <a:ext uri="{FF2B5EF4-FFF2-40B4-BE49-F238E27FC236}">
                  <a16:creationId xmlns:a16="http://schemas.microsoft.com/office/drawing/2014/main" id="{E75F762D-691F-A5CE-1745-06296554E948}"/>
                </a:ext>
              </a:extLst>
            </p:cNvPr>
            <p:cNvSpPr/>
            <p:nvPr/>
          </p:nvSpPr>
          <p:spPr>
            <a:xfrm>
              <a:off x="5075190" y="679292"/>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43" name="직사각형 74">
              <a:extLst>
                <a:ext uri="{FF2B5EF4-FFF2-40B4-BE49-F238E27FC236}">
                  <a16:creationId xmlns:a16="http://schemas.microsoft.com/office/drawing/2014/main" id="{69E87C88-30EB-7D39-B8C1-79A6E5BE2A5C}"/>
                </a:ext>
              </a:extLst>
            </p:cNvPr>
            <p:cNvSpPr/>
            <p:nvPr/>
          </p:nvSpPr>
          <p:spPr>
            <a:xfrm>
              <a:off x="4137471"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44" name="직사각형 75">
              <a:extLst>
                <a:ext uri="{FF2B5EF4-FFF2-40B4-BE49-F238E27FC236}">
                  <a16:creationId xmlns:a16="http://schemas.microsoft.com/office/drawing/2014/main" id="{86B0382C-90A7-A3B8-CA6F-43EF5AAF88C0}"/>
                </a:ext>
              </a:extLst>
            </p:cNvPr>
            <p:cNvSpPr/>
            <p:nvPr/>
          </p:nvSpPr>
          <p:spPr>
            <a:xfrm>
              <a:off x="4450044"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45" name="직사각형 76">
              <a:extLst>
                <a:ext uri="{FF2B5EF4-FFF2-40B4-BE49-F238E27FC236}">
                  <a16:creationId xmlns:a16="http://schemas.microsoft.com/office/drawing/2014/main" id="{45D402E5-30AD-3A78-329C-283A2E72CBA0}"/>
                </a:ext>
              </a:extLst>
            </p:cNvPr>
            <p:cNvSpPr/>
            <p:nvPr/>
          </p:nvSpPr>
          <p:spPr>
            <a:xfrm>
              <a:off x="4762617"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sp>
          <p:nvSpPr>
            <p:cNvPr id="146" name="직사각형 77">
              <a:extLst>
                <a:ext uri="{FF2B5EF4-FFF2-40B4-BE49-F238E27FC236}">
                  <a16:creationId xmlns:a16="http://schemas.microsoft.com/office/drawing/2014/main" id="{38EE8D63-1B66-5F53-04A4-0D4586B43716}"/>
                </a:ext>
              </a:extLst>
            </p:cNvPr>
            <p:cNvSpPr/>
            <p:nvPr/>
          </p:nvSpPr>
          <p:spPr>
            <a:xfrm>
              <a:off x="5075190" y="985356"/>
              <a:ext cx="252000" cy="252000"/>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bg1"/>
                </a:solidFill>
                <a:latin typeface="Arial" panose="020B0604020202020204" pitchFamily="34" charset="0"/>
                <a:cs typeface="Arial" panose="020B0604020202020204" pitchFamily="34" charset="0"/>
              </a:endParaRPr>
            </a:p>
          </p:txBody>
        </p:sp>
      </p:grpSp>
      <p:sp>
        <p:nvSpPr>
          <p:cNvPr id="147" name="TextBox 146">
            <a:extLst>
              <a:ext uri="{FF2B5EF4-FFF2-40B4-BE49-F238E27FC236}">
                <a16:creationId xmlns:a16="http://schemas.microsoft.com/office/drawing/2014/main" id="{7089D07A-CB22-A266-78E7-1E0792B2B60F}"/>
              </a:ext>
            </a:extLst>
          </p:cNvPr>
          <p:cNvSpPr txBox="1"/>
          <p:nvPr/>
        </p:nvSpPr>
        <p:spPr>
          <a:xfrm>
            <a:off x="2389712" y="3071602"/>
            <a:ext cx="1268058" cy="338554"/>
          </a:xfrm>
          <a:prstGeom prst="rect">
            <a:avLst/>
          </a:prstGeom>
          <a:noFill/>
        </p:spPr>
        <p:txBody>
          <a:bodyPr wrap="square">
            <a:spAutoFit/>
          </a:bodyPr>
          <a:lstStyle/>
          <a:p>
            <a:pPr algn="ctr"/>
            <a:r>
              <a:rPr lang="en-US" altLang="ko-KR" sz="1600" dirty="0">
                <a:solidFill>
                  <a:schemeClr val="bg1"/>
                </a:solidFill>
                <a:latin typeface="Arial" panose="020B0604020202020204" pitchFamily="34" charset="0"/>
                <a:cs typeface="Arial" panose="020B0604020202020204" pitchFamily="34" charset="0"/>
              </a:rPr>
              <a:t>client cores</a:t>
            </a:r>
            <a:endParaRPr lang="en-US" sz="1600" dirty="0">
              <a:solidFill>
                <a:schemeClr val="bg1"/>
              </a:solidFill>
            </a:endParaRPr>
          </a:p>
        </p:txBody>
      </p:sp>
      <p:sp>
        <p:nvSpPr>
          <p:cNvPr id="148" name="TextBox 147">
            <a:extLst>
              <a:ext uri="{FF2B5EF4-FFF2-40B4-BE49-F238E27FC236}">
                <a16:creationId xmlns:a16="http://schemas.microsoft.com/office/drawing/2014/main" id="{0430A3A8-7F3E-3210-C95A-D7318B0B36C3}"/>
              </a:ext>
            </a:extLst>
          </p:cNvPr>
          <p:cNvSpPr txBox="1"/>
          <p:nvPr/>
        </p:nvSpPr>
        <p:spPr>
          <a:xfrm>
            <a:off x="1400505" y="6463104"/>
            <a:ext cx="4569285" cy="233329"/>
          </a:xfrm>
          <a:prstGeom prst="rect">
            <a:avLst/>
          </a:prstGeom>
          <a:noFill/>
          <a:ln>
            <a:noFill/>
          </a:ln>
        </p:spPr>
        <p:txBody>
          <a:bodyPr wrap="square" lIns="0" tIns="36000" rIns="0" bIns="0" anchor="b">
            <a:spAutoFit/>
          </a:bodyPr>
          <a:lstStyle>
            <a:defPPr>
              <a:defRPr lang="en-US"/>
            </a:defPPr>
            <a:lvl1pPr algn="ctr">
              <a:lnSpc>
                <a:spcPct val="80000"/>
              </a:lnSpc>
              <a:defRPr sz="1100" spc="-20">
                <a:solidFill>
                  <a:schemeClr val="tx1">
                    <a:lumMod val="65000"/>
                    <a:lumOff val="35000"/>
                  </a:schemeClr>
                </a:solidFill>
                <a:latin typeface="Arial" panose="020B0604020202020204" pitchFamily="34" charset="0"/>
                <a:cs typeface="Arial" panose="020B0604020202020204" pitchFamily="34" charset="0"/>
              </a:defRPr>
            </a:lvl1pPr>
          </a:lstStyle>
          <a:p>
            <a:r>
              <a:rPr lang="en-US" altLang="ko-KR" sz="1600" dirty="0">
                <a:solidFill>
                  <a:srgbClr val="E391A0"/>
                </a:solidFill>
              </a:rPr>
              <a:t>RDMA write payloads directly to server memory</a:t>
            </a:r>
            <a:endParaRPr lang="ko-KR" altLang="en-US" sz="1600" dirty="0">
              <a:solidFill>
                <a:srgbClr val="E391A0"/>
              </a:solidFill>
            </a:endParaRPr>
          </a:p>
        </p:txBody>
      </p:sp>
      <p:cxnSp>
        <p:nvCxnSpPr>
          <p:cNvPr id="149" name="직선 연결선 11">
            <a:extLst>
              <a:ext uri="{FF2B5EF4-FFF2-40B4-BE49-F238E27FC236}">
                <a16:creationId xmlns:a16="http://schemas.microsoft.com/office/drawing/2014/main" id="{B1868B6F-CC5F-E60A-35E0-970B8CA5DDCB}"/>
              </a:ext>
            </a:extLst>
          </p:cNvPr>
          <p:cNvCxnSpPr>
            <a:cxnSpLocks/>
            <a:stCxn id="73" idx="4"/>
            <a:endCxn id="148" idx="0"/>
          </p:cNvCxnSpPr>
          <p:nvPr/>
        </p:nvCxnSpPr>
        <p:spPr>
          <a:xfrm flipH="1">
            <a:off x="3685148" y="5496300"/>
            <a:ext cx="105586" cy="966804"/>
          </a:xfrm>
          <a:prstGeom prst="line">
            <a:avLst/>
          </a:prstGeom>
          <a:ln w="38100">
            <a:solidFill>
              <a:srgbClr val="E391A0"/>
            </a:solidFill>
            <a:prstDash val="sysDash"/>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EA31F908-B232-4DF7-7AC1-713ED6B12219}"/>
              </a:ext>
            </a:extLst>
          </p:cNvPr>
          <p:cNvSpPr txBox="1"/>
          <p:nvPr/>
        </p:nvSpPr>
        <p:spPr>
          <a:xfrm>
            <a:off x="6384824" y="6451561"/>
            <a:ext cx="5149951" cy="233329"/>
          </a:xfrm>
          <a:prstGeom prst="rect">
            <a:avLst/>
          </a:prstGeom>
          <a:noFill/>
          <a:ln>
            <a:noFill/>
          </a:ln>
        </p:spPr>
        <p:txBody>
          <a:bodyPr wrap="square" lIns="0" tIns="36000" rIns="0" bIns="0" anchor="b">
            <a:spAutoFit/>
          </a:bodyPr>
          <a:lstStyle>
            <a:defPPr>
              <a:defRPr lang="en-US"/>
            </a:defPPr>
            <a:lvl1pPr algn="ctr">
              <a:lnSpc>
                <a:spcPct val="80000"/>
              </a:lnSpc>
              <a:defRPr sz="1100" spc="-20">
                <a:solidFill>
                  <a:schemeClr val="tx1">
                    <a:lumMod val="65000"/>
                    <a:lumOff val="35000"/>
                  </a:schemeClr>
                </a:solidFill>
                <a:latin typeface="Arial" panose="020B0604020202020204" pitchFamily="34" charset="0"/>
                <a:cs typeface="Arial" panose="020B0604020202020204" pitchFamily="34" charset="0"/>
              </a:defRPr>
            </a:lvl1pPr>
          </a:lstStyle>
          <a:p>
            <a:r>
              <a:rPr lang="en-US" altLang="ko-KR" sz="1600" dirty="0">
                <a:solidFill>
                  <a:srgbClr val="E391A0"/>
                </a:solidFill>
              </a:rPr>
              <a:t>RDMA read query and atomic (CAS) acquire DLB credits</a:t>
            </a:r>
            <a:endParaRPr lang="ko-KR" altLang="en-US" sz="1600" dirty="0">
              <a:solidFill>
                <a:srgbClr val="E391A0"/>
              </a:solidFill>
            </a:endParaRPr>
          </a:p>
        </p:txBody>
      </p:sp>
      <p:cxnSp>
        <p:nvCxnSpPr>
          <p:cNvPr id="151" name="직선 연결선 27">
            <a:extLst>
              <a:ext uri="{FF2B5EF4-FFF2-40B4-BE49-F238E27FC236}">
                <a16:creationId xmlns:a16="http://schemas.microsoft.com/office/drawing/2014/main" id="{F2521A3F-8E72-C0C9-0E9D-81CFB7EC1E36}"/>
              </a:ext>
            </a:extLst>
          </p:cNvPr>
          <p:cNvCxnSpPr>
            <a:cxnSpLocks/>
            <a:stCxn id="123" idx="4"/>
            <a:endCxn id="150" idx="1"/>
          </p:cNvCxnSpPr>
          <p:nvPr/>
        </p:nvCxnSpPr>
        <p:spPr>
          <a:xfrm>
            <a:off x="6303093" y="5072555"/>
            <a:ext cx="81731" cy="1495671"/>
          </a:xfrm>
          <a:prstGeom prst="line">
            <a:avLst/>
          </a:prstGeom>
          <a:ln w="38100">
            <a:solidFill>
              <a:srgbClr val="E391A0"/>
            </a:solidFill>
            <a:prstDash val="sysDash"/>
          </a:ln>
        </p:spPr>
        <p:style>
          <a:lnRef idx="1">
            <a:schemeClr val="accent1"/>
          </a:lnRef>
          <a:fillRef idx="0">
            <a:schemeClr val="accent1"/>
          </a:fillRef>
          <a:effectRef idx="0">
            <a:schemeClr val="accent1"/>
          </a:effectRef>
          <a:fontRef idx="minor">
            <a:schemeClr val="tx1"/>
          </a:fontRef>
        </p:style>
      </p:cxnSp>
      <p:sp>
        <p:nvSpPr>
          <p:cNvPr id="152" name="TextBox 151">
            <a:extLst>
              <a:ext uri="{FF2B5EF4-FFF2-40B4-BE49-F238E27FC236}">
                <a16:creationId xmlns:a16="http://schemas.microsoft.com/office/drawing/2014/main" id="{1DD0ADB4-5B8C-6F04-128C-9594B31612BE}"/>
              </a:ext>
            </a:extLst>
          </p:cNvPr>
          <p:cNvSpPr txBox="1"/>
          <p:nvPr/>
        </p:nvSpPr>
        <p:spPr>
          <a:xfrm>
            <a:off x="2790160" y="2729296"/>
            <a:ext cx="1649963" cy="233329"/>
          </a:xfrm>
          <a:prstGeom prst="rect">
            <a:avLst/>
          </a:prstGeom>
          <a:noFill/>
          <a:ln>
            <a:noFill/>
          </a:ln>
        </p:spPr>
        <p:txBody>
          <a:bodyPr wrap="square" lIns="0" tIns="36000" rIns="0" bIns="0" anchor="b">
            <a:spAutoFit/>
          </a:bodyPr>
          <a:lstStyle/>
          <a:p>
            <a:pPr algn="ctr">
              <a:lnSpc>
                <a:spcPct val="80000"/>
              </a:lnSpc>
            </a:pPr>
            <a:r>
              <a:rPr lang="en-US" altLang="ko-KR" sz="1600" spc="-20" dirty="0">
                <a:solidFill>
                  <a:srgbClr val="E391A0"/>
                </a:solidFill>
                <a:latin typeface="Arial" panose="020B0604020202020204" pitchFamily="34" charset="0"/>
                <a:cs typeface="Arial" panose="020B0604020202020204" pitchFamily="34" charset="0"/>
              </a:rPr>
              <a:t>request metadata</a:t>
            </a:r>
            <a:endParaRPr lang="ko-KR" altLang="en-US" sz="1600" spc="-20" dirty="0">
              <a:solidFill>
                <a:srgbClr val="E391A0"/>
              </a:solidFill>
              <a:latin typeface="Arial" panose="020B0604020202020204" pitchFamily="34" charset="0"/>
              <a:cs typeface="Arial" panose="020B0604020202020204" pitchFamily="34" charset="0"/>
            </a:endParaRPr>
          </a:p>
        </p:txBody>
      </p:sp>
      <p:cxnSp>
        <p:nvCxnSpPr>
          <p:cNvPr id="153" name="직선 연결선 38">
            <a:extLst>
              <a:ext uri="{FF2B5EF4-FFF2-40B4-BE49-F238E27FC236}">
                <a16:creationId xmlns:a16="http://schemas.microsoft.com/office/drawing/2014/main" id="{5A3AC1A9-4227-E259-4DD0-B5487564B24B}"/>
              </a:ext>
            </a:extLst>
          </p:cNvPr>
          <p:cNvCxnSpPr>
            <a:cxnSpLocks/>
            <a:stCxn id="152" idx="2"/>
            <a:endCxn id="109" idx="0"/>
          </p:cNvCxnSpPr>
          <p:nvPr/>
        </p:nvCxnSpPr>
        <p:spPr>
          <a:xfrm>
            <a:off x="3615142" y="2962625"/>
            <a:ext cx="175592" cy="1403477"/>
          </a:xfrm>
          <a:prstGeom prst="line">
            <a:avLst/>
          </a:prstGeom>
          <a:ln w="38100">
            <a:solidFill>
              <a:srgbClr val="E391A0"/>
            </a:solidFill>
            <a:prstDash val="sysDash"/>
          </a:ln>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26CD92FF-2621-F757-A04E-30B154B22E66}"/>
              </a:ext>
            </a:extLst>
          </p:cNvPr>
          <p:cNvSpPr txBox="1"/>
          <p:nvPr/>
        </p:nvSpPr>
        <p:spPr>
          <a:xfrm>
            <a:off x="6057724" y="2728031"/>
            <a:ext cx="874119" cy="233329"/>
          </a:xfrm>
          <a:prstGeom prst="rect">
            <a:avLst/>
          </a:prstGeom>
          <a:noFill/>
          <a:ln>
            <a:noFill/>
          </a:ln>
        </p:spPr>
        <p:txBody>
          <a:bodyPr wrap="square" lIns="0" tIns="36000" rIns="0" bIns="0" anchor="b">
            <a:spAutoFit/>
          </a:bodyPr>
          <a:lstStyle/>
          <a:p>
            <a:pPr algn="ctr">
              <a:lnSpc>
                <a:spcPct val="80000"/>
              </a:lnSpc>
            </a:pPr>
            <a:r>
              <a:rPr lang="en-US" altLang="ko-KR" sz="1600" spc="-20" dirty="0">
                <a:solidFill>
                  <a:schemeClr val="tx2"/>
                </a:solidFill>
                <a:latin typeface="Arial" panose="020B0604020202020204" pitchFamily="34" charset="0"/>
                <a:cs typeface="Arial" panose="020B0604020202020204" pitchFamily="34" charset="0"/>
              </a:rPr>
              <a:t>DLB QE</a:t>
            </a:r>
            <a:endParaRPr lang="ko-KR" altLang="en-US" sz="1600" spc="-20" dirty="0">
              <a:solidFill>
                <a:schemeClr val="tx2"/>
              </a:solidFill>
              <a:latin typeface="Arial" panose="020B0604020202020204" pitchFamily="34" charset="0"/>
              <a:cs typeface="Arial" panose="020B0604020202020204" pitchFamily="34" charset="0"/>
            </a:endParaRPr>
          </a:p>
        </p:txBody>
      </p:sp>
      <p:cxnSp>
        <p:nvCxnSpPr>
          <p:cNvPr id="155" name="직선 연결선 43">
            <a:extLst>
              <a:ext uri="{FF2B5EF4-FFF2-40B4-BE49-F238E27FC236}">
                <a16:creationId xmlns:a16="http://schemas.microsoft.com/office/drawing/2014/main" id="{92C393F9-7F8E-0D48-4FFD-989A989C6EA7}"/>
              </a:ext>
            </a:extLst>
          </p:cNvPr>
          <p:cNvCxnSpPr>
            <a:cxnSpLocks/>
            <a:stCxn id="154" idx="2"/>
            <a:endCxn id="111" idx="7"/>
          </p:cNvCxnSpPr>
          <p:nvPr/>
        </p:nvCxnSpPr>
        <p:spPr>
          <a:xfrm flipH="1">
            <a:off x="6493651" y="2961360"/>
            <a:ext cx="1133" cy="1388924"/>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156" name="직선 연결선 46">
            <a:extLst>
              <a:ext uri="{FF2B5EF4-FFF2-40B4-BE49-F238E27FC236}">
                <a16:creationId xmlns:a16="http://schemas.microsoft.com/office/drawing/2014/main" id="{17973D58-5443-E408-9E53-5B5AA64759AA}"/>
              </a:ext>
            </a:extLst>
          </p:cNvPr>
          <p:cNvCxnSpPr>
            <a:cxnSpLocks/>
            <a:stCxn id="113" idx="0"/>
            <a:endCxn id="154" idx="2"/>
          </p:cNvCxnSpPr>
          <p:nvPr/>
        </p:nvCxnSpPr>
        <p:spPr>
          <a:xfrm flipH="1" flipV="1">
            <a:off x="6494784" y="2961360"/>
            <a:ext cx="1656007" cy="1310191"/>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157" name="직선 연결선 49">
            <a:extLst>
              <a:ext uri="{FF2B5EF4-FFF2-40B4-BE49-F238E27FC236}">
                <a16:creationId xmlns:a16="http://schemas.microsoft.com/office/drawing/2014/main" id="{EBFF1C48-5115-38E0-731C-720770143B7C}"/>
              </a:ext>
            </a:extLst>
          </p:cNvPr>
          <p:cNvCxnSpPr>
            <a:cxnSpLocks/>
            <a:stCxn id="115" idx="0"/>
            <a:endCxn id="154" idx="2"/>
          </p:cNvCxnSpPr>
          <p:nvPr/>
        </p:nvCxnSpPr>
        <p:spPr>
          <a:xfrm flipH="1" flipV="1">
            <a:off x="6494784" y="2961360"/>
            <a:ext cx="2444481" cy="1319967"/>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158" name="TextBox 157">
            <a:extLst>
              <a:ext uri="{FF2B5EF4-FFF2-40B4-BE49-F238E27FC236}">
                <a16:creationId xmlns:a16="http://schemas.microsoft.com/office/drawing/2014/main" id="{7E326FDB-B675-ABB9-0C8C-4923B6DD38E0}"/>
              </a:ext>
            </a:extLst>
          </p:cNvPr>
          <p:cNvSpPr txBox="1"/>
          <p:nvPr/>
        </p:nvSpPr>
        <p:spPr>
          <a:xfrm>
            <a:off x="7717519" y="2748772"/>
            <a:ext cx="1238588" cy="233329"/>
          </a:xfrm>
          <a:prstGeom prst="rect">
            <a:avLst/>
          </a:prstGeom>
          <a:noFill/>
          <a:ln>
            <a:noFill/>
          </a:ln>
        </p:spPr>
        <p:txBody>
          <a:bodyPr wrap="square" lIns="0" tIns="36000" rIns="0" bIns="0" anchor="b">
            <a:spAutoFit/>
          </a:bodyPr>
          <a:lstStyle/>
          <a:p>
            <a:pPr algn="ctr">
              <a:lnSpc>
                <a:spcPct val="80000"/>
              </a:lnSpc>
            </a:pPr>
            <a:r>
              <a:rPr lang="en-US" altLang="ko-KR" sz="1600" spc="-20" dirty="0">
                <a:solidFill>
                  <a:schemeClr val="tx2"/>
                </a:solidFill>
                <a:latin typeface="Arial" panose="020B0604020202020204" pitchFamily="34" charset="0"/>
                <a:cs typeface="Arial" panose="020B0604020202020204" pitchFamily="34" charset="0"/>
              </a:rPr>
              <a:t>payload data</a:t>
            </a:r>
            <a:endParaRPr lang="ko-KR" altLang="en-US" sz="1600" spc="-20" dirty="0">
              <a:solidFill>
                <a:schemeClr val="tx2"/>
              </a:solidFill>
              <a:latin typeface="Arial" panose="020B0604020202020204" pitchFamily="34" charset="0"/>
              <a:cs typeface="Arial" panose="020B0604020202020204" pitchFamily="34" charset="0"/>
            </a:endParaRPr>
          </a:p>
        </p:txBody>
      </p:sp>
      <p:cxnSp>
        <p:nvCxnSpPr>
          <p:cNvPr id="159" name="직선 연결선 59">
            <a:extLst>
              <a:ext uri="{FF2B5EF4-FFF2-40B4-BE49-F238E27FC236}">
                <a16:creationId xmlns:a16="http://schemas.microsoft.com/office/drawing/2014/main" id="{E03CFD01-68D0-F73F-6A6A-B9EC0CA4BFA0}"/>
              </a:ext>
            </a:extLst>
          </p:cNvPr>
          <p:cNvCxnSpPr>
            <a:cxnSpLocks/>
            <a:stCxn id="117" idx="0"/>
            <a:endCxn id="158" idx="2"/>
          </p:cNvCxnSpPr>
          <p:nvPr/>
        </p:nvCxnSpPr>
        <p:spPr>
          <a:xfrm flipH="1" flipV="1">
            <a:off x="8336813" y="2982101"/>
            <a:ext cx="1065027" cy="1562351"/>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160" name="TextBox 159">
            <a:extLst>
              <a:ext uri="{FF2B5EF4-FFF2-40B4-BE49-F238E27FC236}">
                <a16:creationId xmlns:a16="http://schemas.microsoft.com/office/drawing/2014/main" id="{93F3FDAA-EB0C-199F-478B-69940F74CF5C}"/>
              </a:ext>
            </a:extLst>
          </p:cNvPr>
          <p:cNvSpPr txBox="1"/>
          <p:nvPr/>
        </p:nvSpPr>
        <p:spPr>
          <a:xfrm>
            <a:off x="9164931" y="2729297"/>
            <a:ext cx="1458743" cy="233329"/>
          </a:xfrm>
          <a:prstGeom prst="rect">
            <a:avLst/>
          </a:prstGeom>
          <a:noFill/>
          <a:ln>
            <a:noFill/>
          </a:ln>
        </p:spPr>
        <p:txBody>
          <a:bodyPr wrap="square" lIns="0" tIns="36000" rIns="0" bIns="0" anchor="b">
            <a:spAutoFit/>
          </a:bodyPr>
          <a:lstStyle/>
          <a:p>
            <a:pPr algn="ctr">
              <a:lnSpc>
                <a:spcPct val="80000"/>
              </a:lnSpc>
            </a:pPr>
            <a:r>
              <a:rPr lang="en-US" altLang="ko-KR" sz="1600" spc="-20" dirty="0">
                <a:solidFill>
                  <a:schemeClr val="tx2"/>
                </a:solidFill>
                <a:latin typeface="Arial" panose="020B0604020202020204" pitchFamily="34" charset="0"/>
                <a:cs typeface="Arial" panose="020B0604020202020204" pitchFamily="34" charset="0"/>
              </a:rPr>
              <a:t>return credits</a:t>
            </a:r>
            <a:endParaRPr lang="ko-KR" altLang="en-US" sz="1600" spc="-20" dirty="0">
              <a:solidFill>
                <a:schemeClr val="tx2"/>
              </a:solidFill>
              <a:latin typeface="Arial" panose="020B0604020202020204" pitchFamily="34" charset="0"/>
              <a:cs typeface="Arial" panose="020B0604020202020204" pitchFamily="34" charset="0"/>
            </a:endParaRPr>
          </a:p>
        </p:txBody>
      </p:sp>
      <p:cxnSp>
        <p:nvCxnSpPr>
          <p:cNvPr id="161" name="직선 연결선 70">
            <a:extLst>
              <a:ext uri="{FF2B5EF4-FFF2-40B4-BE49-F238E27FC236}">
                <a16:creationId xmlns:a16="http://schemas.microsoft.com/office/drawing/2014/main" id="{0B613ACF-63B4-F336-03F7-6D69EC46C756}"/>
              </a:ext>
            </a:extLst>
          </p:cNvPr>
          <p:cNvCxnSpPr>
            <a:cxnSpLocks/>
            <a:stCxn id="119" idx="0"/>
            <a:endCxn id="160" idx="2"/>
          </p:cNvCxnSpPr>
          <p:nvPr/>
        </p:nvCxnSpPr>
        <p:spPr>
          <a:xfrm flipH="1" flipV="1">
            <a:off x="9894303" y="2962626"/>
            <a:ext cx="260826" cy="1164219"/>
          </a:xfrm>
          <a:prstGeom prst="line">
            <a:avLst/>
          </a:prstGeom>
          <a:ln w="19050">
            <a:solidFill>
              <a:schemeClr val="tx2"/>
            </a:solidFill>
            <a:prstDash val="sysDash"/>
          </a:ln>
        </p:spPr>
        <p:style>
          <a:lnRef idx="1">
            <a:schemeClr val="accent1"/>
          </a:lnRef>
          <a:fillRef idx="0">
            <a:schemeClr val="accent1"/>
          </a:fillRef>
          <a:effectRef idx="0">
            <a:schemeClr val="accent1"/>
          </a:effectRef>
          <a:fontRef idx="minor">
            <a:schemeClr val="tx1"/>
          </a:fontRef>
        </p:style>
      </p:cxnSp>
      <p:grpSp>
        <p:nvGrpSpPr>
          <p:cNvPr id="218" name="Group 217">
            <a:extLst>
              <a:ext uri="{FF2B5EF4-FFF2-40B4-BE49-F238E27FC236}">
                <a16:creationId xmlns:a16="http://schemas.microsoft.com/office/drawing/2014/main" id="{F55AB741-2335-B7B2-285E-2F4E3D84388C}"/>
              </a:ext>
            </a:extLst>
          </p:cNvPr>
          <p:cNvGrpSpPr/>
          <p:nvPr/>
        </p:nvGrpSpPr>
        <p:grpSpPr>
          <a:xfrm>
            <a:off x="4572075" y="3300720"/>
            <a:ext cx="1542148" cy="2711360"/>
            <a:chOff x="6375486" y="3328078"/>
            <a:chExt cx="749298" cy="1940225"/>
          </a:xfrm>
        </p:grpSpPr>
        <p:sp>
          <p:nvSpPr>
            <p:cNvPr id="219" name="직사각형 18">
              <a:extLst>
                <a:ext uri="{FF2B5EF4-FFF2-40B4-BE49-F238E27FC236}">
                  <a16:creationId xmlns:a16="http://schemas.microsoft.com/office/drawing/2014/main" id="{BC200EAE-1FE0-B996-5C99-5F63676DAAB8}"/>
                </a:ext>
              </a:extLst>
            </p:cNvPr>
            <p:cNvSpPr/>
            <p:nvPr/>
          </p:nvSpPr>
          <p:spPr>
            <a:xfrm>
              <a:off x="6375486" y="3328078"/>
              <a:ext cx="749298" cy="1940225"/>
            </a:xfrm>
            <a:prstGeom prst="rect">
              <a:avLst/>
            </a:prstGeom>
            <a:solidFill>
              <a:srgbClr val="1B4163"/>
            </a:solidFill>
            <a:ln w="19050">
              <a:solidFill>
                <a:srgbClr val="FFD757"/>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36000" rtlCol="0" anchor="b"/>
            <a:lstStyle/>
            <a:p>
              <a:pPr algn="ctr"/>
              <a:r>
                <a:rPr lang="en-US" altLang="ko-KR" dirty="0" err="1">
                  <a:solidFill>
                    <a:schemeClr val="bg1"/>
                  </a:solidFill>
                  <a:latin typeface="Arial" panose="020B0604020202020204" pitchFamily="34" charset="0"/>
                  <a:cs typeface="Arial" panose="020B0604020202020204" pitchFamily="34" charset="0"/>
                </a:rPr>
                <a:t>S</a:t>
              </a:r>
              <a:r>
                <a:rPr lang="en-US" altLang="zh-CN" dirty="0" err="1">
                  <a:solidFill>
                    <a:schemeClr val="bg1"/>
                  </a:solidFill>
                  <a:latin typeface="Arial" panose="020B0604020202020204" pitchFamily="34" charset="0"/>
                  <a:cs typeface="Arial" panose="020B0604020202020204" pitchFamily="34" charset="0"/>
                </a:rPr>
                <a:t>mart</a:t>
              </a:r>
              <a:r>
                <a:rPr lang="en-US" altLang="ko-KR" dirty="0" err="1">
                  <a:solidFill>
                    <a:schemeClr val="bg1"/>
                  </a:solidFill>
                  <a:latin typeface="Arial" panose="020B0604020202020204" pitchFamily="34" charset="0"/>
                  <a:cs typeface="Arial" panose="020B0604020202020204" pitchFamily="34" charset="0"/>
                </a:rPr>
                <a:t>NIC</a:t>
              </a:r>
              <a:endParaRPr lang="ko-KR" altLang="en-US" dirty="0">
                <a:solidFill>
                  <a:schemeClr val="bg1"/>
                </a:solidFill>
                <a:latin typeface="Arial" panose="020B0604020202020204" pitchFamily="34" charset="0"/>
                <a:cs typeface="Arial" panose="020B0604020202020204" pitchFamily="34" charset="0"/>
              </a:endParaRPr>
            </a:p>
          </p:txBody>
        </p:sp>
        <p:sp>
          <p:nvSpPr>
            <p:cNvPr id="220" name="TextBox 219">
              <a:extLst>
                <a:ext uri="{FF2B5EF4-FFF2-40B4-BE49-F238E27FC236}">
                  <a16:creationId xmlns:a16="http://schemas.microsoft.com/office/drawing/2014/main" id="{F95FA231-0AC4-3764-1EB0-22620B807D08}"/>
                </a:ext>
              </a:extLst>
            </p:cNvPr>
            <p:cNvSpPr txBox="1"/>
            <p:nvPr/>
          </p:nvSpPr>
          <p:spPr>
            <a:xfrm>
              <a:off x="6430519" y="4566251"/>
              <a:ext cx="644950" cy="439501"/>
            </a:xfrm>
            <a:prstGeom prst="rect">
              <a:avLst/>
            </a:prstGeom>
            <a:solidFill>
              <a:schemeClr val="bg1">
                <a:alpha val="98000"/>
              </a:schemeClr>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600" spc="-80" dirty="0"/>
                <a:t>Network</a:t>
              </a:r>
            </a:p>
            <a:p>
              <a:r>
                <a:rPr lang="en-US" altLang="ko-KR" sz="1600" spc="-80" dirty="0"/>
                <a:t>Adaptor</a:t>
              </a:r>
              <a:endParaRPr lang="ko-KR" altLang="en-US" sz="1600" spc="-80" dirty="0"/>
            </a:p>
          </p:txBody>
        </p:sp>
        <p:sp>
          <p:nvSpPr>
            <p:cNvPr id="221" name="TextBox 220">
              <a:extLst>
                <a:ext uri="{FF2B5EF4-FFF2-40B4-BE49-F238E27FC236}">
                  <a16:creationId xmlns:a16="http://schemas.microsoft.com/office/drawing/2014/main" id="{78357F05-164A-9228-A88A-396C50A69D40}"/>
                </a:ext>
              </a:extLst>
            </p:cNvPr>
            <p:cNvSpPr txBox="1"/>
            <p:nvPr/>
          </p:nvSpPr>
          <p:spPr>
            <a:xfrm>
              <a:off x="6427929" y="3404962"/>
              <a:ext cx="647541" cy="1101978"/>
            </a:xfrm>
            <a:prstGeom prst="rect">
              <a:avLst/>
            </a:prstGeom>
            <a:solidFill>
              <a:schemeClr val="bg1"/>
            </a:solidFill>
            <a:ln>
              <a:solidFill>
                <a:srgbClr val="A6A6A6"/>
              </a:solidFill>
            </a:ln>
          </p:spPr>
          <p:style>
            <a:lnRef idx="2">
              <a:schemeClr val="accent1">
                <a:shade val="15000"/>
              </a:schemeClr>
            </a:lnRef>
            <a:fillRef idx="1">
              <a:schemeClr val="accent1"/>
            </a:fillRef>
            <a:effectRef idx="0">
              <a:schemeClr val="accent1"/>
            </a:effectRef>
            <a:fontRef idx="minor">
              <a:schemeClr val="lt1"/>
            </a:fontRef>
          </p:style>
          <p:txBody>
            <a:bodyPr vert="horz" lIns="0" tIns="0" rIns="0" bIns="0" rtlCol="0" anchor="ctr"/>
            <a:lstStyle>
              <a:defPPr>
                <a:defRPr lang="en-US"/>
              </a:defPPr>
              <a:lvl1pPr algn="ctr">
                <a:defRPr sz="1383">
                  <a:solidFill>
                    <a:schemeClr val="tx1">
                      <a:lumMod val="50000"/>
                      <a:lumOff val="50000"/>
                    </a:schemeClr>
                  </a:solidFill>
                  <a:latin typeface="Arial" panose="020B0604020202020204" pitchFamily="34" charset="0"/>
                  <a:cs typeface="Arial" panose="020B0604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ko-KR" sz="1600" spc="-90" dirty="0"/>
            </a:p>
            <a:p>
              <a:r>
                <a:rPr lang="en-US" altLang="ko-KR" sz="1600" spc="-90" dirty="0"/>
                <a:t>Enqueue Agent</a:t>
              </a:r>
            </a:p>
          </p:txBody>
        </p:sp>
        <p:grpSp>
          <p:nvGrpSpPr>
            <p:cNvPr id="222" name="그룹 228">
              <a:extLst>
                <a:ext uri="{FF2B5EF4-FFF2-40B4-BE49-F238E27FC236}">
                  <a16:creationId xmlns:a16="http://schemas.microsoft.com/office/drawing/2014/main" id="{4CE523AF-40DB-950A-2003-0127274B1866}"/>
                </a:ext>
              </a:extLst>
            </p:cNvPr>
            <p:cNvGrpSpPr/>
            <p:nvPr/>
          </p:nvGrpSpPr>
          <p:grpSpPr>
            <a:xfrm>
              <a:off x="6474576" y="3452669"/>
              <a:ext cx="558296" cy="451490"/>
              <a:chOff x="2137671" y="-948743"/>
              <a:chExt cx="680525" cy="474591"/>
            </a:xfrm>
          </p:grpSpPr>
          <p:sp>
            <p:nvSpPr>
              <p:cNvPr id="223" name="직사각형 220">
                <a:extLst>
                  <a:ext uri="{FF2B5EF4-FFF2-40B4-BE49-F238E27FC236}">
                    <a16:creationId xmlns:a16="http://schemas.microsoft.com/office/drawing/2014/main" id="{CCDCCD2C-67FF-10AD-E29B-854BC8F2957E}"/>
                  </a:ext>
                </a:extLst>
              </p:cNvPr>
              <p:cNvSpPr/>
              <p:nvPr/>
            </p:nvSpPr>
            <p:spPr>
              <a:xfrm>
                <a:off x="2137671" y="-948743"/>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sp>
            <p:nvSpPr>
              <p:cNvPr id="224" name="직사각형 221">
                <a:extLst>
                  <a:ext uri="{FF2B5EF4-FFF2-40B4-BE49-F238E27FC236}">
                    <a16:creationId xmlns:a16="http://schemas.microsoft.com/office/drawing/2014/main" id="{760E5144-EA26-ED42-A2D0-1F3DE0FC7364}"/>
                  </a:ext>
                </a:extLst>
              </p:cNvPr>
              <p:cNvSpPr/>
              <p:nvPr/>
            </p:nvSpPr>
            <p:spPr>
              <a:xfrm>
                <a:off x="2380177" y="-948743"/>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sp>
            <p:nvSpPr>
              <p:cNvPr id="225" name="직사각형 222">
                <a:extLst>
                  <a:ext uri="{FF2B5EF4-FFF2-40B4-BE49-F238E27FC236}">
                    <a16:creationId xmlns:a16="http://schemas.microsoft.com/office/drawing/2014/main" id="{33FA7C5F-35F9-D321-7258-01A12668873A}"/>
                  </a:ext>
                </a:extLst>
              </p:cNvPr>
              <p:cNvSpPr/>
              <p:nvPr/>
            </p:nvSpPr>
            <p:spPr>
              <a:xfrm>
                <a:off x="2622684" y="-948743"/>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sp>
            <p:nvSpPr>
              <p:cNvPr id="226" name="직사각형 224">
                <a:extLst>
                  <a:ext uri="{FF2B5EF4-FFF2-40B4-BE49-F238E27FC236}">
                    <a16:creationId xmlns:a16="http://schemas.microsoft.com/office/drawing/2014/main" id="{53217A54-03E0-D198-9D1D-943C298EA3DB}"/>
                  </a:ext>
                </a:extLst>
              </p:cNvPr>
              <p:cNvSpPr/>
              <p:nvPr/>
            </p:nvSpPr>
            <p:spPr>
              <a:xfrm>
                <a:off x="2137671" y="-688459"/>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sp>
            <p:nvSpPr>
              <p:cNvPr id="227" name="직사각형 225">
                <a:extLst>
                  <a:ext uri="{FF2B5EF4-FFF2-40B4-BE49-F238E27FC236}">
                    <a16:creationId xmlns:a16="http://schemas.microsoft.com/office/drawing/2014/main" id="{047A9BB2-1345-936E-66F9-3C14E2B33E85}"/>
                  </a:ext>
                </a:extLst>
              </p:cNvPr>
              <p:cNvSpPr/>
              <p:nvPr/>
            </p:nvSpPr>
            <p:spPr>
              <a:xfrm>
                <a:off x="2380177" y="-688459"/>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sp>
            <p:nvSpPr>
              <p:cNvPr id="228" name="직사각형 226">
                <a:extLst>
                  <a:ext uri="{FF2B5EF4-FFF2-40B4-BE49-F238E27FC236}">
                    <a16:creationId xmlns:a16="http://schemas.microsoft.com/office/drawing/2014/main" id="{E6891B5A-555D-5C3B-4D69-0E1010200F7B}"/>
                  </a:ext>
                </a:extLst>
              </p:cNvPr>
              <p:cNvSpPr/>
              <p:nvPr/>
            </p:nvSpPr>
            <p:spPr>
              <a:xfrm>
                <a:off x="2622684" y="-688459"/>
                <a:ext cx="195512" cy="214307"/>
              </a:xfrm>
              <a:prstGeom prst="rect">
                <a:avLst/>
              </a:prstGeom>
              <a:solidFill>
                <a:schemeClr val="accent1"/>
              </a:solidFill>
              <a:ln w="12700">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a:solidFill>
                    <a:schemeClr val="bg1"/>
                  </a:solidFill>
                  <a:latin typeface="Arial" panose="020B0604020202020204" pitchFamily="34" charset="0"/>
                  <a:cs typeface="Arial" panose="020B0604020202020204" pitchFamily="34" charset="0"/>
                </a:endParaRPr>
              </a:p>
            </p:txBody>
          </p:sp>
        </p:grpSp>
      </p:grpSp>
      <p:sp>
        <p:nvSpPr>
          <p:cNvPr id="229" name="Arrow: Right 228">
            <a:extLst>
              <a:ext uri="{FF2B5EF4-FFF2-40B4-BE49-F238E27FC236}">
                <a16:creationId xmlns:a16="http://schemas.microsoft.com/office/drawing/2014/main" id="{3A0D396E-A3E5-2CE5-D702-E33FED47A05B}"/>
              </a:ext>
            </a:extLst>
          </p:cNvPr>
          <p:cNvSpPr/>
          <p:nvPr/>
        </p:nvSpPr>
        <p:spPr>
          <a:xfrm>
            <a:off x="5076466" y="4315693"/>
            <a:ext cx="1893819" cy="593584"/>
          </a:xfrm>
          <a:prstGeom prst="rightArrow">
            <a:avLst/>
          </a:prstGeom>
          <a:solidFill>
            <a:srgbClr val="01A0A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PCIe P2P </a:t>
            </a:r>
            <a:r>
              <a:rPr lang="en-US" b="1" dirty="0" err="1">
                <a:solidFill>
                  <a:schemeClr val="bg1"/>
                </a:solidFill>
              </a:rPr>
              <a:t>EnQ</a:t>
            </a:r>
            <a:endParaRPr lang="en-US" b="1" dirty="0">
              <a:solidFill>
                <a:schemeClr val="bg1"/>
              </a:solidFill>
            </a:endParaRPr>
          </a:p>
        </p:txBody>
      </p:sp>
      <p:cxnSp>
        <p:nvCxnSpPr>
          <p:cNvPr id="104" name="직선 화살표 연결선 60">
            <a:extLst>
              <a:ext uri="{FF2B5EF4-FFF2-40B4-BE49-F238E27FC236}">
                <a16:creationId xmlns:a16="http://schemas.microsoft.com/office/drawing/2014/main" id="{2CC1DE1E-A3CB-BF86-85C8-2F9750F83457}"/>
              </a:ext>
            </a:extLst>
          </p:cNvPr>
          <p:cNvCxnSpPr>
            <a:cxnSpLocks/>
          </p:cNvCxnSpPr>
          <p:nvPr/>
        </p:nvCxnSpPr>
        <p:spPr>
          <a:xfrm>
            <a:off x="3657771" y="5225358"/>
            <a:ext cx="5175908" cy="0"/>
          </a:xfrm>
          <a:prstGeom prst="straightConnector1">
            <a:avLst/>
          </a:prstGeom>
          <a:noFill/>
          <a:ln w="38100">
            <a:solidFill>
              <a:srgbClr val="E391A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cxnSp>
        <p:nvCxnSpPr>
          <p:cNvPr id="105" name="직선 화살표 연결선 60">
            <a:extLst>
              <a:ext uri="{FF2B5EF4-FFF2-40B4-BE49-F238E27FC236}">
                <a16:creationId xmlns:a16="http://schemas.microsoft.com/office/drawing/2014/main" id="{D4ED940D-5C75-F4F5-9D8F-DC42C2030667}"/>
              </a:ext>
            </a:extLst>
          </p:cNvPr>
          <p:cNvCxnSpPr>
            <a:cxnSpLocks/>
          </p:cNvCxnSpPr>
          <p:nvPr/>
        </p:nvCxnSpPr>
        <p:spPr>
          <a:xfrm>
            <a:off x="3656406" y="4602544"/>
            <a:ext cx="1111973" cy="0"/>
          </a:xfrm>
          <a:prstGeom prst="straightConnector1">
            <a:avLst/>
          </a:prstGeom>
          <a:noFill/>
          <a:ln w="1905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
        <p:nvSpPr>
          <p:cNvPr id="111" name="타원 293">
            <a:extLst>
              <a:ext uri="{FF2B5EF4-FFF2-40B4-BE49-F238E27FC236}">
                <a16:creationId xmlns:a16="http://schemas.microsoft.com/office/drawing/2014/main" id="{976E697A-ED5C-02A2-5620-BED36C23D04C}"/>
              </a:ext>
            </a:extLst>
          </p:cNvPr>
          <p:cNvSpPr/>
          <p:nvPr/>
        </p:nvSpPr>
        <p:spPr>
          <a:xfrm>
            <a:off x="6313404" y="4319359"/>
            <a:ext cx="211172" cy="21117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600" dirty="0">
                <a:solidFill>
                  <a:schemeClr val="tx1"/>
                </a:solidFill>
                <a:latin typeface="Arial" panose="020B0604020202020204" pitchFamily="34" charset="0"/>
                <a:cs typeface="Arial" panose="020B0604020202020204" pitchFamily="34" charset="0"/>
              </a:rPr>
              <a:t>3</a:t>
            </a:r>
            <a:endParaRPr lang="ko-KR" altLang="en-US" sz="1600" dirty="0">
              <a:solidFill>
                <a:schemeClr val="tx1"/>
              </a:solidFill>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E80F607B-2EDD-FE00-E1F7-184A1875997B}"/>
              </a:ext>
            </a:extLst>
          </p:cNvPr>
          <p:cNvSpPr>
            <a:spLocks noGrp="1"/>
          </p:cNvSpPr>
          <p:nvPr>
            <p:ph type="sldNum" sz="quarter" idx="12"/>
          </p:nvPr>
        </p:nvSpPr>
        <p:spPr/>
        <p:txBody>
          <a:bodyPr/>
          <a:lstStyle/>
          <a:p>
            <a:fld id="{E23A660C-4BA6-8146-88A2-8F54BEB04FB8}" type="slidenum">
              <a:rPr lang="en-US" smtClean="0"/>
              <a:t>36</a:t>
            </a:fld>
            <a:endParaRPr lang="en-US" dirty="0"/>
          </a:p>
        </p:txBody>
      </p:sp>
    </p:spTree>
    <p:extLst>
      <p:ext uri="{BB962C8B-B14F-4D97-AF65-F5344CB8AC3E}">
        <p14:creationId xmlns:p14="http://schemas.microsoft.com/office/powerpoint/2010/main" val="3270527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F0B0EE-39FE-8D35-4A1A-034C4E589A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41FD21-A56D-5EA4-416C-D0A187A392B1}"/>
              </a:ext>
            </a:extLst>
          </p:cNvPr>
          <p:cNvSpPr>
            <a:spLocks noGrp="1"/>
          </p:cNvSpPr>
          <p:nvPr>
            <p:ph type="title"/>
          </p:nvPr>
        </p:nvSpPr>
        <p:spPr/>
        <p:txBody>
          <a:bodyPr/>
          <a:lstStyle/>
          <a:p>
            <a:r>
              <a:rPr lang="en-US" dirty="0">
                <a:cs typeface="Arial" panose="020B0604020202020204" pitchFamily="34" charset="0"/>
              </a:rPr>
              <a:t>Faster Inter-host Network</a:t>
            </a:r>
          </a:p>
        </p:txBody>
      </p:sp>
      <p:sp>
        <p:nvSpPr>
          <p:cNvPr id="3" name="Content Placeholder 2">
            <a:extLst>
              <a:ext uri="{FF2B5EF4-FFF2-40B4-BE49-F238E27FC236}">
                <a16:creationId xmlns:a16="http://schemas.microsoft.com/office/drawing/2014/main" id="{32C27177-752F-1899-73E9-5DD939177699}"/>
              </a:ext>
            </a:extLst>
          </p:cNvPr>
          <p:cNvSpPr>
            <a:spLocks noGrp="1"/>
          </p:cNvSpPr>
          <p:nvPr>
            <p:ph idx="1"/>
          </p:nvPr>
        </p:nvSpPr>
        <p:spPr>
          <a:xfrm>
            <a:off x="838200" y="5373750"/>
            <a:ext cx="10515600" cy="1119125"/>
          </a:xfrm>
        </p:spPr>
        <p:txBody>
          <a:bodyPr>
            <a:normAutofit/>
          </a:bodyPr>
          <a:lstStyle/>
          <a:p>
            <a:r>
              <a:rPr lang="en-US" dirty="0">
                <a:cs typeface="Arial" panose="020B0604020202020204" pitchFamily="34" charset="0"/>
              </a:rPr>
              <a:t>Load balancing among CPU cores become critical to maximize the system performance and efficiency.</a:t>
            </a:r>
          </a:p>
        </p:txBody>
      </p:sp>
      <p:sp>
        <p:nvSpPr>
          <p:cNvPr id="4" name="사각형: 둥근 모서리 145">
            <a:extLst>
              <a:ext uri="{FF2B5EF4-FFF2-40B4-BE49-F238E27FC236}">
                <a16:creationId xmlns:a16="http://schemas.microsoft.com/office/drawing/2014/main" id="{27622803-84F7-74DF-FEF1-515A0E29574C}"/>
              </a:ext>
            </a:extLst>
          </p:cNvPr>
          <p:cNvSpPr/>
          <p:nvPr/>
        </p:nvSpPr>
        <p:spPr>
          <a:xfrm rot="16200000">
            <a:off x="1533305" y="1745392"/>
            <a:ext cx="3458491" cy="3143140"/>
          </a:xfrm>
          <a:prstGeom prst="roundRect">
            <a:avLst>
              <a:gd name="adj" fmla="val 0"/>
            </a:avLst>
          </a:prstGeom>
          <a:solidFill>
            <a:schemeClr val="bg1">
              <a:lumMod val="85000"/>
              <a:alpha val="98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ko-KR" altLang="en-US" sz="1600" i="1">
              <a:solidFill>
                <a:schemeClr val="tx1"/>
              </a:solidFill>
              <a:cs typeface="Arial" panose="020B0604020202020204" pitchFamily="34" charset="0"/>
            </a:endParaRPr>
          </a:p>
        </p:txBody>
      </p:sp>
      <p:sp>
        <p:nvSpPr>
          <p:cNvPr id="5" name="직사각형 6">
            <a:extLst>
              <a:ext uri="{FF2B5EF4-FFF2-40B4-BE49-F238E27FC236}">
                <a16:creationId xmlns:a16="http://schemas.microsoft.com/office/drawing/2014/main" id="{17B08BEB-A1BB-BEEF-0E8D-62BA705B6136}"/>
              </a:ext>
            </a:extLst>
          </p:cNvPr>
          <p:cNvSpPr/>
          <p:nvPr/>
        </p:nvSpPr>
        <p:spPr>
          <a:xfrm>
            <a:off x="1789768" y="1680182"/>
            <a:ext cx="2973424" cy="3327697"/>
          </a:xfrm>
          <a:prstGeom prst="rect">
            <a:avLst/>
          </a:prstGeom>
          <a:solidFill>
            <a:schemeClr val="bg1"/>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b="1">
              <a:solidFill>
                <a:schemeClr val="tx1"/>
              </a:solidFill>
              <a:cs typeface="Arial" panose="020B0604020202020204" pitchFamily="34" charset="0"/>
            </a:endParaRPr>
          </a:p>
        </p:txBody>
      </p:sp>
      <p:sp>
        <p:nvSpPr>
          <p:cNvPr id="7" name="직사각형 61">
            <a:extLst>
              <a:ext uri="{FF2B5EF4-FFF2-40B4-BE49-F238E27FC236}">
                <a16:creationId xmlns:a16="http://schemas.microsoft.com/office/drawing/2014/main" id="{272433C0-E24C-A1C6-03A1-07FE4C66310C}"/>
              </a:ext>
            </a:extLst>
          </p:cNvPr>
          <p:cNvSpPr/>
          <p:nvPr/>
        </p:nvSpPr>
        <p:spPr>
          <a:xfrm>
            <a:off x="1856558" y="2529783"/>
            <a:ext cx="2426917" cy="2389353"/>
          </a:xfrm>
          <a:prstGeom prst="rect">
            <a:avLst/>
          </a:prstGeom>
          <a:noFill/>
          <a:ln w="12700">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lstStyle/>
          <a:p>
            <a:pPr algn="ctr"/>
            <a:endParaRPr lang="ko-KR" altLang="en-US" sz="1600">
              <a:solidFill>
                <a:schemeClr val="tx1"/>
              </a:solidFill>
              <a:cs typeface="Arial" panose="020B0604020202020204" pitchFamily="34" charset="0"/>
            </a:endParaRPr>
          </a:p>
        </p:txBody>
      </p:sp>
      <p:sp>
        <p:nvSpPr>
          <p:cNvPr id="18" name="TextBox 17">
            <a:extLst>
              <a:ext uri="{FF2B5EF4-FFF2-40B4-BE49-F238E27FC236}">
                <a16:creationId xmlns:a16="http://schemas.microsoft.com/office/drawing/2014/main" id="{A8BBD58E-9AF4-C428-9FF2-6C1921C1E63D}"/>
              </a:ext>
            </a:extLst>
          </p:cNvPr>
          <p:cNvSpPr txBox="1"/>
          <p:nvPr/>
        </p:nvSpPr>
        <p:spPr>
          <a:xfrm>
            <a:off x="2347133" y="2530376"/>
            <a:ext cx="1503800" cy="338554"/>
          </a:xfrm>
          <a:prstGeom prst="rect">
            <a:avLst/>
          </a:prstGeom>
          <a:noFill/>
        </p:spPr>
        <p:txBody>
          <a:bodyPr wrap="square">
            <a:spAutoFit/>
          </a:bodyPr>
          <a:lstStyle/>
          <a:p>
            <a:pPr algn="ctr"/>
            <a:r>
              <a:rPr lang="en-US" altLang="ko-KR" sz="1600" dirty="0">
                <a:cs typeface="Arial" panose="020B0604020202020204" pitchFamily="34" charset="0"/>
              </a:rPr>
              <a:t>Cores</a:t>
            </a:r>
            <a:endParaRPr lang="ko-KR" altLang="en-US" sz="1600" dirty="0">
              <a:cs typeface="Arial" panose="020B0604020202020204" pitchFamily="34" charset="0"/>
            </a:endParaRPr>
          </a:p>
        </p:txBody>
      </p:sp>
      <p:sp>
        <p:nvSpPr>
          <p:cNvPr id="20" name="Rectangle 19">
            <a:extLst>
              <a:ext uri="{FF2B5EF4-FFF2-40B4-BE49-F238E27FC236}">
                <a16:creationId xmlns:a16="http://schemas.microsoft.com/office/drawing/2014/main" id="{E5AA3B35-1B65-EDF0-7035-FCA9C1A5AEE8}"/>
              </a:ext>
            </a:extLst>
          </p:cNvPr>
          <p:cNvSpPr/>
          <p:nvPr/>
        </p:nvSpPr>
        <p:spPr>
          <a:xfrm>
            <a:off x="4370822" y="1774996"/>
            <a:ext cx="312447" cy="3144143"/>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dirty="0">
              <a:solidFill>
                <a:schemeClr val="tx1"/>
              </a:solidFill>
              <a:cs typeface="Arial" panose="020B0604020202020204" pitchFamily="34" charset="0"/>
            </a:endParaRPr>
          </a:p>
        </p:txBody>
      </p:sp>
      <p:sp>
        <p:nvSpPr>
          <p:cNvPr id="41" name="TextBox 40">
            <a:extLst>
              <a:ext uri="{FF2B5EF4-FFF2-40B4-BE49-F238E27FC236}">
                <a16:creationId xmlns:a16="http://schemas.microsoft.com/office/drawing/2014/main" id="{E6892FFB-0792-C31F-F949-5D1327172949}"/>
              </a:ext>
            </a:extLst>
          </p:cNvPr>
          <p:cNvSpPr txBox="1"/>
          <p:nvPr/>
        </p:nvSpPr>
        <p:spPr>
          <a:xfrm rot="16200000">
            <a:off x="3519737" y="3092220"/>
            <a:ext cx="1992098" cy="338554"/>
          </a:xfrm>
          <a:prstGeom prst="rect">
            <a:avLst/>
          </a:prstGeom>
          <a:noFill/>
        </p:spPr>
        <p:txBody>
          <a:bodyPr wrap="square">
            <a:spAutoFit/>
          </a:bodyPr>
          <a:lstStyle/>
          <a:p>
            <a:pPr algn="ctr"/>
            <a:r>
              <a:rPr lang="en-US" altLang="ko-KR" sz="1600" dirty="0">
                <a:cs typeface="Arial" panose="020B0604020202020204" pitchFamily="34" charset="0"/>
              </a:rPr>
              <a:t>PCIe Root Complex</a:t>
            </a:r>
            <a:endParaRPr lang="ko-KR" altLang="en-US" sz="1600" dirty="0">
              <a:cs typeface="Arial" panose="020B0604020202020204" pitchFamily="34" charset="0"/>
            </a:endParaRPr>
          </a:p>
        </p:txBody>
      </p:sp>
      <p:cxnSp>
        <p:nvCxnSpPr>
          <p:cNvPr id="111" name="Straight Connector 110">
            <a:extLst>
              <a:ext uri="{FF2B5EF4-FFF2-40B4-BE49-F238E27FC236}">
                <a16:creationId xmlns:a16="http://schemas.microsoft.com/office/drawing/2014/main" id="{4E0CA756-A6D7-C244-2068-43BE4EB434F8}"/>
              </a:ext>
            </a:extLst>
          </p:cNvPr>
          <p:cNvCxnSpPr>
            <a:cxnSpLocks/>
          </p:cNvCxnSpPr>
          <p:nvPr/>
        </p:nvCxnSpPr>
        <p:spPr>
          <a:xfrm>
            <a:off x="5670122" y="3463946"/>
            <a:ext cx="2497833" cy="0"/>
          </a:xfrm>
          <a:prstGeom prst="line">
            <a:avLst/>
          </a:prstGeom>
          <a:ln w="381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sp>
        <p:nvSpPr>
          <p:cNvPr id="120" name="Rectangle 119">
            <a:extLst>
              <a:ext uri="{FF2B5EF4-FFF2-40B4-BE49-F238E27FC236}">
                <a16:creationId xmlns:a16="http://schemas.microsoft.com/office/drawing/2014/main" id="{B2B8ADEF-3F31-AD6F-E9F1-AA9A7D770A5D}"/>
              </a:ext>
            </a:extLst>
          </p:cNvPr>
          <p:cNvSpPr/>
          <p:nvPr/>
        </p:nvSpPr>
        <p:spPr>
          <a:xfrm>
            <a:off x="8289005" y="3012162"/>
            <a:ext cx="1907215" cy="803212"/>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cs typeface="Arial" panose="020B0604020202020204" pitchFamily="34" charset="0"/>
              </a:rPr>
              <a:t>Clients</a:t>
            </a:r>
          </a:p>
        </p:txBody>
      </p:sp>
      <p:sp>
        <p:nvSpPr>
          <p:cNvPr id="121" name="Rectangle 120">
            <a:extLst>
              <a:ext uri="{FF2B5EF4-FFF2-40B4-BE49-F238E27FC236}">
                <a16:creationId xmlns:a16="http://schemas.microsoft.com/office/drawing/2014/main" id="{7AAD40F4-1249-447F-0489-C1DE9B5F3B39}"/>
              </a:ext>
            </a:extLst>
          </p:cNvPr>
          <p:cNvSpPr/>
          <p:nvPr/>
        </p:nvSpPr>
        <p:spPr>
          <a:xfrm>
            <a:off x="8441405" y="3164562"/>
            <a:ext cx="1907215" cy="803212"/>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cs typeface="Arial" panose="020B0604020202020204" pitchFamily="34" charset="0"/>
              </a:rPr>
              <a:t>Clients</a:t>
            </a:r>
          </a:p>
        </p:txBody>
      </p:sp>
      <p:sp>
        <p:nvSpPr>
          <p:cNvPr id="122" name="Rectangle 121">
            <a:extLst>
              <a:ext uri="{FF2B5EF4-FFF2-40B4-BE49-F238E27FC236}">
                <a16:creationId xmlns:a16="http://schemas.microsoft.com/office/drawing/2014/main" id="{FE9B3C50-A101-6F7C-2AC1-A1855C8990AB}"/>
              </a:ext>
            </a:extLst>
          </p:cNvPr>
          <p:cNvSpPr/>
          <p:nvPr/>
        </p:nvSpPr>
        <p:spPr>
          <a:xfrm>
            <a:off x="8593805" y="3316962"/>
            <a:ext cx="1907215" cy="803212"/>
          </a:xfrm>
          <a:prstGeom prst="rect">
            <a:avLst/>
          </a:prstGeom>
          <a:solidFill>
            <a:schemeClr val="bg2">
              <a:lumMod val="90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solidFill>
                  <a:schemeClr val="tx1"/>
                </a:solidFill>
                <a:cs typeface="Arial" panose="020B0604020202020204" pitchFamily="34" charset="0"/>
              </a:rPr>
              <a:t>Clients</a:t>
            </a:r>
          </a:p>
        </p:txBody>
      </p:sp>
      <p:pic>
        <p:nvPicPr>
          <p:cNvPr id="1030" name="Picture 6" descr="Network Interface Card - Free computer icons">
            <a:extLst>
              <a:ext uri="{FF2B5EF4-FFF2-40B4-BE49-F238E27FC236}">
                <a16:creationId xmlns:a16="http://schemas.microsoft.com/office/drawing/2014/main" id="{12528E51-03BF-07DD-64DB-C9C616BC7E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4384731" y="2694140"/>
            <a:ext cx="1503280" cy="1493399"/>
          </a:xfrm>
          <a:prstGeom prst="rect">
            <a:avLst/>
          </a:prstGeom>
          <a:noFill/>
          <a:extLst>
            <a:ext uri="{909E8E84-426E-40DD-AFC4-6F175D3DCCD1}">
              <a14:hiddenFill xmlns:a14="http://schemas.microsoft.com/office/drawing/2010/main">
                <a:solidFill>
                  <a:srgbClr val="FFFFFF"/>
                </a:solidFill>
              </a14:hiddenFill>
            </a:ext>
          </a:extLst>
        </p:spPr>
      </p:pic>
      <p:sp>
        <p:nvSpPr>
          <p:cNvPr id="127" name="TextBox 126">
            <a:extLst>
              <a:ext uri="{FF2B5EF4-FFF2-40B4-BE49-F238E27FC236}">
                <a16:creationId xmlns:a16="http://schemas.microsoft.com/office/drawing/2014/main" id="{9E2C7C83-2AB1-8D13-2799-EF9172D1556C}"/>
              </a:ext>
            </a:extLst>
          </p:cNvPr>
          <p:cNvSpPr txBox="1"/>
          <p:nvPr/>
        </p:nvSpPr>
        <p:spPr>
          <a:xfrm>
            <a:off x="6076588" y="2933729"/>
            <a:ext cx="1759312" cy="461665"/>
          </a:xfrm>
          <a:prstGeom prst="rect">
            <a:avLst/>
          </a:prstGeom>
          <a:noFill/>
        </p:spPr>
        <p:txBody>
          <a:bodyPr wrap="square" rtlCol="0">
            <a:spAutoFit/>
          </a:bodyPr>
          <a:lstStyle/>
          <a:p>
            <a:r>
              <a:rPr lang="en-US" sz="2400" dirty="0">
                <a:cs typeface="Arial" panose="020B0604020202020204" pitchFamily="34" charset="0"/>
              </a:rPr>
              <a:t>&gt;100 Gbps</a:t>
            </a:r>
          </a:p>
        </p:txBody>
      </p:sp>
      <p:pic>
        <p:nvPicPr>
          <p:cNvPr id="2056" name="Picture 8" descr="Cpu - Free computer icons">
            <a:extLst>
              <a:ext uri="{FF2B5EF4-FFF2-40B4-BE49-F238E27FC236}">
                <a16:creationId xmlns:a16="http://schemas.microsoft.com/office/drawing/2014/main" id="{C2F0F5E5-4403-B257-9613-EB6FBFDD1C78}"/>
              </a:ext>
            </a:extLst>
          </p:cNvPr>
          <p:cNvPicPr>
            <a:picLocks noChangeAspect="1" noChangeArrowheads="1"/>
          </p:cNvPicPr>
          <p:nvPr/>
        </p:nvPicPr>
        <p:blipFill>
          <a:blip r:embed="rId4">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26917" y="2864263"/>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8" descr="Cpu - Free computer icons">
            <a:extLst>
              <a:ext uri="{FF2B5EF4-FFF2-40B4-BE49-F238E27FC236}">
                <a16:creationId xmlns:a16="http://schemas.microsoft.com/office/drawing/2014/main" id="{1AF847D5-51CE-1243-796E-CE622FFF70CC}"/>
              </a:ext>
            </a:extLst>
          </p:cNvPr>
          <p:cNvPicPr>
            <a:picLocks noChangeAspect="1" noChangeArrowheads="1"/>
          </p:cNvPicPr>
          <p:nvPr/>
        </p:nvPicPr>
        <p:blipFill>
          <a:blip r:embed="rId4">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50778" y="2864263"/>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8" descr="Cpu - Free computer icons">
            <a:extLst>
              <a:ext uri="{FF2B5EF4-FFF2-40B4-BE49-F238E27FC236}">
                <a16:creationId xmlns:a16="http://schemas.microsoft.com/office/drawing/2014/main" id="{49993CD0-8BEE-354A-FB68-3A7B16F41D24}"/>
              </a:ext>
            </a:extLst>
          </p:cNvPr>
          <p:cNvPicPr>
            <a:picLocks noChangeAspect="1" noChangeArrowheads="1"/>
          </p:cNvPicPr>
          <p:nvPr/>
        </p:nvPicPr>
        <p:blipFill>
          <a:blip r:embed="rId4">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63125" y="2864263"/>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8" descr="Cpu - Free computer icons">
            <a:extLst>
              <a:ext uri="{FF2B5EF4-FFF2-40B4-BE49-F238E27FC236}">
                <a16:creationId xmlns:a16="http://schemas.microsoft.com/office/drawing/2014/main" id="{DEA40143-3B24-6DB4-E48A-757016FD925F}"/>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33807" y="3808483"/>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8" descr="Cpu - Free computer icons">
            <a:extLst>
              <a:ext uri="{FF2B5EF4-FFF2-40B4-BE49-F238E27FC236}">
                <a16:creationId xmlns:a16="http://schemas.microsoft.com/office/drawing/2014/main" id="{36D5F2C8-9BA9-64E1-BD33-6E47D02C8FE7}"/>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57668" y="3808483"/>
            <a:ext cx="868680" cy="86868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8" descr="Cpu - Free computer icons">
            <a:extLst>
              <a:ext uri="{FF2B5EF4-FFF2-40B4-BE49-F238E27FC236}">
                <a16:creationId xmlns:a16="http://schemas.microsoft.com/office/drawing/2014/main" id="{D5B0050F-3F25-B6FF-B578-14C5B5AF6C4B}"/>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470015" y="3808483"/>
            <a:ext cx="868680" cy="868680"/>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a:extLst>
              <a:ext uri="{FF2B5EF4-FFF2-40B4-BE49-F238E27FC236}">
                <a16:creationId xmlns:a16="http://schemas.microsoft.com/office/drawing/2014/main" id="{94EB72E8-C842-BD67-61AA-245A69AB16C2}"/>
              </a:ext>
            </a:extLst>
          </p:cNvPr>
          <p:cNvSpPr txBox="1"/>
          <p:nvPr/>
        </p:nvSpPr>
        <p:spPr>
          <a:xfrm>
            <a:off x="6004121" y="3479468"/>
            <a:ext cx="2253303" cy="830997"/>
          </a:xfrm>
          <a:prstGeom prst="rect">
            <a:avLst/>
          </a:prstGeom>
          <a:noFill/>
        </p:spPr>
        <p:txBody>
          <a:bodyPr wrap="square" rtlCol="0">
            <a:spAutoFit/>
          </a:bodyPr>
          <a:lstStyle/>
          <a:p>
            <a:r>
              <a:rPr lang="en-US" sz="2400" dirty="0">
                <a:cs typeface="Arial" panose="020B0604020202020204" pitchFamily="34" charset="0"/>
              </a:rPr>
              <a:t>400/800 Gbps</a:t>
            </a:r>
          </a:p>
          <a:p>
            <a:r>
              <a:rPr lang="en-US" sz="2400" dirty="0">
                <a:cs typeface="Arial" panose="020B0604020202020204" pitchFamily="34" charset="0"/>
              </a:rPr>
              <a:t>incoming…</a:t>
            </a:r>
          </a:p>
        </p:txBody>
      </p:sp>
      <p:cxnSp>
        <p:nvCxnSpPr>
          <p:cNvPr id="6" name="Straight Arrow Connector 5">
            <a:extLst>
              <a:ext uri="{FF2B5EF4-FFF2-40B4-BE49-F238E27FC236}">
                <a16:creationId xmlns:a16="http://schemas.microsoft.com/office/drawing/2014/main" id="{EFE1DCE1-E360-1B33-0A7F-D4D82C20E118}"/>
              </a:ext>
            </a:extLst>
          </p:cNvPr>
          <p:cNvCxnSpPr>
            <a:cxnSpLocks/>
            <a:stCxn id="8" idx="2"/>
            <a:endCxn id="2056" idx="0"/>
          </p:cNvCxnSpPr>
          <p:nvPr/>
        </p:nvCxnSpPr>
        <p:spPr>
          <a:xfrm flipH="1">
            <a:off x="2261257" y="2318587"/>
            <a:ext cx="830751" cy="545676"/>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Rounded Corners 7">
            <a:extLst>
              <a:ext uri="{FF2B5EF4-FFF2-40B4-BE49-F238E27FC236}">
                <a16:creationId xmlns:a16="http://schemas.microsoft.com/office/drawing/2014/main" id="{807417D7-8A2A-E04A-B607-80B1D228AE78}"/>
              </a:ext>
            </a:extLst>
          </p:cNvPr>
          <p:cNvSpPr/>
          <p:nvPr/>
        </p:nvSpPr>
        <p:spPr>
          <a:xfrm>
            <a:off x="2115057" y="1774996"/>
            <a:ext cx="1953901" cy="543591"/>
          </a:xfrm>
          <a:prstGeom prst="roundRect">
            <a:avLst/>
          </a:prstGeom>
          <a:solidFill>
            <a:schemeClr val="accent6"/>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a:cs typeface="Arial" panose="020B0604020202020204" pitchFamily="34" charset="0"/>
              </a:rPr>
              <a:t>L</a:t>
            </a:r>
            <a:r>
              <a:rPr lang="en-US" altLang="zh-CN" dirty="0">
                <a:cs typeface="Arial" panose="020B0604020202020204" pitchFamily="34" charset="0"/>
              </a:rPr>
              <a:t>oad Balancer</a:t>
            </a:r>
            <a:endParaRPr lang="en-US" dirty="0">
              <a:cs typeface="Arial" panose="020B0604020202020204" pitchFamily="34" charset="0"/>
            </a:endParaRPr>
          </a:p>
        </p:txBody>
      </p:sp>
      <p:cxnSp>
        <p:nvCxnSpPr>
          <p:cNvPr id="10" name="Straight Arrow Connector 9">
            <a:extLst>
              <a:ext uri="{FF2B5EF4-FFF2-40B4-BE49-F238E27FC236}">
                <a16:creationId xmlns:a16="http://schemas.microsoft.com/office/drawing/2014/main" id="{A80637B1-AA67-9598-660E-31B71B2DAE40}"/>
              </a:ext>
            </a:extLst>
          </p:cNvPr>
          <p:cNvCxnSpPr>
            <a:cxnSpLocks/>
            <a:stCxn id="8" idx="2"/>
            <a:endCxn id="26" idx="0"/>
          </p:cNvCxnSpPr>
          <p:nvPr/>
        </p:nvCxnSpPr>
        <p:spPr>
          <a:xfrm flipH="1">
            <a:off x="3085118" y="2318587"/>
            <a:ext cx="6890" cy="545676"/>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3747CFF-69FE-CCB6-5043-C4E2299F9B0D}"/>
              </a:ext>
            </a:extLst>
          </p:cNvPr>
          <p:cNvCxnSpPr>
            <a:cxnSpLocks/>
            <a:stCxn id="8" idx="2"/>
            <a:endCxn id="27" idx="0"/>
          </p:cNvCxnSpPr>
          <p:nvPr/>
        </p:nvCxnSpPr>
        <p:spPr>
          <a:xfrm>
            <a:off x="3092008" y="2318587"/>
            <a:ext cx="805457" cy="545676"/>
          </a:xfrm>
          <a:prstGeom prst="straightConnector1">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5" name="Slide Number Placeholder 14">
            <a:extLst>
              <a:ext uri="{FF2B5EF4-FFF2-40B4-BE49-F238E27FC236}">
                <a16:creationId xmlns:a16="http://schemas.microsoft.com/office/drawing/2014/main" id="{4A8BA189-C533-5644-7E65-25966040EDAD}"/>
              </a:ext>
            </a:extLst>
          </p:cNvPr>
          <p:cNvSpPr>
            <a:spLocks noGrp="1"/>
          </p:cNvSpPr>
          <p:nvPr>
            <p:ph type="sldNum" sz="quarter" idx="12"/>
          </p:nvPr>
        </p:nvSpPr>
        <p:spPr/>
        <p:txBody>
          <a:bodyPr/>
          <a:lstStyle/>
          <a:p>
            <a:fld id="{E23A660C-4BA6-8146-88A2-8F54BEB04FB8}" type="slidenum">
              <a:rPr lang="en-US" smtClean="0"/>
              <a:t>4</a:t>
            </a:fld>
            <a:endParaRPr lang="en-US" dirty="0"/>
          </a:p>
        </p:txBody>
      </p:sp>
    </p:spTree>
    <p:extLst>
      <p:ext uri="{BB962C8B-B14F-4D97-AF65-F5344CB8AC3E}">
        <p14:creationId xmlns:p14="http://schemas.microsoft.com/office/powerpoint/2010/main" val="1813587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D88904-464F-BD5D-E961-383CB97940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457FEC-110B-FF38-DC65-2BC59D498C92}"/>
              </a:ext>
            </a:extLst>
          </p:cNvPr>
          <p:cNvSpPr>
            <a:spLocks noGrp="1"/>
          </p:cNvSpPr>
          <p:nvPr>
            <p:ph type="title"/>
          </p:nvPr>
        </p:nvSpPr>
        <p:spPr>
          <a:xfrm>
            <a:off x="838200" y="365125"/>
            <a:ext cx="10745902" cy="1325563"/>
          </a:xfrm>
        </p:spPr>
        <p:txBody>
          <a:bodyPr/>
          <a:lstStyle/>
          <a:p>
            <a:r>
              <a:rPr lang="en-US" dirty="0"/>
              <a:t>Existing Software</a:t>
            </a:r>
            <a:r>
              <a:rPr lang="en-US" altLang="zh-CN" dirty="0"/>
              <a:t> I</a:t>
            </a:r>
            <a:r>
              <a:rPr lang="en-US" dirty="0"/>
              <a:t>ntra-host Load Balancers</a:t>
            </a:r>
          </a:p>
        </p:txBody>
      </p:sp>
      <p:sp>
        <p:nvSpPr>
          <p:cNvPr id="3" name="Content Placeholder 2">
            <a:extLst>
              <a:ext uri="{FF2B5EF4-FFF2-40B4-BE49-F238E27FC236}">
                <a16:creationId xmlns:a16="http://schemas.microsoft.com/office/drawing/2014/main" id="{C8E64AB8-D1BE-D79F-459D-041B5005C166}"/>
              </a:ext>
            </a:extLst>
          </p:cNvPr>
          <p:cNvSpPr>
            <a:spLocks noGrp="1"/>
          </p:cNvSpPr>
          <p:nvPr>
            <p:ph idx="1"/>
          </p:nvPr>
        </p:nvSpPr>
        <p:spPr>
          <a:xfrm>
            <a:off x="838200" y="1825625"/>
            <a:ext cx="6117428" cy="918945"/>
          </a:xfrm>
        </p:spPr>
        <p:txBody>
          <a:bodyPr/>
          <a:lstStyle/>
          <a:p>
            <a:r>
              <a:rPr lang="en-US" dirty="0"/>
              <a:t>Use centralized CPU cores to make the load balancing decisions.</a:t>
            </a:r>
          </a:p>
        </p:txBody>
      </p:sp>
      <p:sp>
        <p:nvSpPr>
          <p:cNvPr id="273" name="Rectangle 30">
            <a:extLst>
              <a:ext uri="{FF2B5EF4-FFF2-40B4-BE49-F238E27FC236}">
                <a16:creationId xmlns:a16="http://schemas.microsoft.com/office/drawing/2014/main" id="{10A60255-326A-1203-1FF3-810A29F4AE52}"/>
              </a:ext>
            </a:extLst>
          </p:cNvPr>
          <p:cNvSpPr/>
          <p:nvPr/>
        </p:nvSpPr>
        <p:spPr>
          <a:xfrm>
            <a:off x="7187022" y="3259880"/>
            <a:ext cx="4413990" cy="1034164"/>
          </a:xfrm>
          <a:prstGeom prst="rect">
            <a:avLst/>
          </a:prstGeom>
          <a:solidFill>
            <a:srgbClr val="86B3CA"/>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cs typeface="Arial" panose="020B0604020202020204" pitchFamily="34" charset="0"/>
            </a:endParaRPr>
          </a:p>
        </p:txBody>
      </p:sp>
      <p:sp>
        <p:nvSpPr>
          <p:cNvPr id="274" name="TextBox 317">
            <a:extLst>
              <a:ext uri="{FF2B5EF4-FFF2-40B4-BE49-F238E27FC236}">
                <a16:creationId xmlns:a16="http://schemas.microsoft.com/office/drawing/2014/main" id="{D16DE2D8-66BD-D9B1-1BE3-861E785A0780}"/>
              </a:ext>
            </a:extLst>
          </p:cNvPr>
          <p:cNvSpPr txBox="1"/>
          <p:nvPr/>
        </p:nvSpPr>
        <p:spPr>
          <a:xfrm>
            <a:off x="7453982" y="5754255"/>
            <a:ext cx="3917104" cy="400110"/>
          </a:xfrm>
          <a:prstGeom prst="rect">
            <a:avLst/>
          </a:prstGeom>
          <a:noFill/>
        </p:spPr>
        <p:txBody>
          <a:bodyPr wrap="square">
            <a:spAutoFit/>
          </a:bodyPr>
          <a:lstStyle/>
          <a:p>
            <a:pPr algn="ctr"/>
            <a:r>
              <a:rPr lang="en-US" sz="2000" dirty="0">
                <a:solidFill>
                  <a:srgbClr val="000000"/>
                </a:solidFill>
                <a:cs typeface="Arial" panose="020B0604020202020204" pitchFamily="34" charset="0"/>
              </a:rPr>
              <a:t>SW-based Dynamic LDB</a:t>
            </a:r>
          </a:p>
        </p:txBody>
      </p:sp>
      <p:sp>
        <p:nvSpPr>
          <p:cNvPr id="275" name="Rectangle 14">
            <a:extLst>
              <a:ext uri="{FF2B5EF4-FFF2-40B4-BE49-F238E27FC236}">
                <a16:creationId xmlns:a16="http://schemas.microsoft.com/office/drawing/2014/main" id="{D3636F23-C504-9910-326C-E74DE9CFC9DA}"/>
              </a:ext>
            </a:extLst>
          </p:cNvPr>
          <p:cNvSpPr/>
          <p:nvPr/>
        </p:nvSpPr>
        <p:spPr>
          <a:xfrm>
            <a:off x="7182111" y="4806849"/>
            <a:ext cx="4408064" cy="775344"/>
          </a:xfrm>
          <a:prstGeom prst="rect">
            <a:avLst/>
          </a:prstGeom>
          <a:solidFill>
            <a:schemeClr val="accent6">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000000"/>
              </a:solidFill>
              <a:cs typeface="Arial" panose="020B0604020202020204" pitchFamily="34" charset="0"/>
            </a:endParaRPr>
          </a:p>
        </p:txBody>
      </p:sp>
      <p:sp>
        <p:nvSpPr>
          <p:cNvPr id="276" name="Rectangle 26">
            <a:extLst>
              <a:ext uri="{FF2B5EF4-FFF2-40B4-BE49-F238E27FC236}">
                <a16:creationId xmlns:a16="http://schemas.microsoft.com/office/drawing/2014/main" id="{AA4D17BE-D897-94C9-85B4-22FAC1A8ABDD}"/>
              </a:ext>
            </a:extLst>
          </p:cNvPr>
          <p:cNvSpPr/>
          <p:nvPr/>
        </p:nvSpPr>
        <p:spPr>
          <a:xfrm>
            <a:off x="7182107" y="1651508"/>
            <a:ext cx="4418904" cy="989153"/>
          </a:xfrm>
          <a:prstGeom prst="rect">
            <a:avLst/>
          </a:prstGeom>
          <a:solidFill>
            <a:srgbClr val="E9E9E9"/>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000000"/>
              </a:solidFill>
              <a:cs typeface="Arial" panose="020B0604020202020204" pitchFamily="34" charset="0"/>
            </a:endParaRPr>
          </a:p>
        </p:txBody>
      </p:sp>
      <p:sp>
        <p:nvSpPr>
          <p:cNvPr id="277" name="Rectangle 30">
            <a:extLst>
              <a:ext uri="{FF2B5EF4-FFF2-40B4-BE49-F238E27FC236}">
                <a16:creationId xmlns:a16="http://schemas.microsoft.com/office/drawing/2014/main" id="{05708EEA-CB50-9BCF-B111-8698AFC66C76}"/>
              </a:ext>
            </a:extLst>
          </p:cNvPr>
          <p:cNvSpPr/>
          <p:nvPr/>
        </p:nvSpPr>
        <p:spPr>
          <a:xfrm>
            <a:off x="7188030" y="4294047"/>
            <a:ext cx="4408064" cy="282187"/>
          </a:xfrm>
          <a:prstGeom prst="rect">
            <a:avLst/>
          </a:prstGeom>
          <a:solidFill>
            <a:srgbClr val="B9D6E5"/>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cs typeface="Arial" panose="020B0604020202020204" pitchFamily="34" charset="0"/>
            </a:endParaRPr>
          </a:p>
        </p:txBody>
      </p:sp>
      <p:sp>
        <p:nvSpPr>
          <p:cNvPr id="278" name="文本框 188">
            <a:extLst>
              <a:ext uri="{FF2B5EF4-FFF2-40B4-BE49-F238E27FC236}">
                <a16:creationId xmlns:a16="http://schemas.microsoft.com/office/drawing/2014/main" id="{DD886186-4C7A-BC91-0CDC-DC2C2481792C}"/>
              </a:ext>
            </a:extLst>
          </p:cNvPr>
          <p:cNvSpPr txBox="1"/>
          <p:nvPr/>
        </p:nvSpPr>
        <p:spPr>
          <a:xfrm>
            <a:off x="10854295" y="5213087"/>
            <a:ext cx="729807" cy="369332"/>
          </a:xfrm>
          <a:prstGeom prst="rect">
            <a:avLst/>
          </a:prstGeom>
          <a:noFill/>
        </p:spPr>
        <p:txBody>
          <a:bodyPr wrap="square" rtlCol="0">
            <a:spAutoFit/>
          </a:bodyPr>
          <a:lstStyle/>
          <a:p>
            <a:pPr algn="ctr"/>
            <a:r>
              <a:rPr lang="en-US" altLang="zh-CN" dirty="0">
                <a:solidFill>
                  <a:srgbClr val="000000"/>
                </a:solidFill>
                <a:cs typeface="Arial" panose="020B0604020202020204" pitchFamily="34" charset="0"/>
              </a:rPr>
              <a:t>NIC</a:t>
            </a:r>
            <a:endParaRPr lang="zh-CN" altLang="en-US" dirty="0">
              <a:solidFill>
                <a:srgbClr val="000000"/>
              </a:solidFill>
              <a:cs typeface="Arial" panose="020B0604020202020204" pitchFamily="34" charset="0"/>
            </a:endParaRPr>
          </a:p>
        </p:txBody>
      </p:sp>
      <p:sp>
        <p:nvSpPr>
          <p:cNvPr id="279" name="文本框 189">
            <a:extLst>
              <a:ext uri="{FF2B5EF4-FFF2-40B4-BE49-F238E27FC236}">
                <a16:creationId xmlns:a16="http://schemas.microsoft.com/office/drawing/2014/main" id="{D0E0F126-2B85-B65D-283D-5A7D03E1632E}"/>
              </a:ext>
            </a:extLst>
          </p:cNvPr>
          <p:cNvSpPr txBox="1"/>
          <p:nvPr/>
        </p:nvSpPr>
        <p:spPr>
          <a:xfrm>
            <a:off x="10331230" y="4231162"/>
            <a:ext cx="1416828" cy="369332"/>
          </a:xfrm>
          <a:prstGeom prst="rect">
            <a:avLst/>
          </a:prstGeom>
          <a:noFill/>
        </p:spPr>
        <p:txBody>
          <a:bodyPr wrap="square" rtlCol="0">
            <a:spAutoFit/>
          </a:bodyPr>
          <a:lstStyle/>
          <a:p>
            <a:pPr algn="ctr"/>
            <a:r>
              <a:rPr lang="en-US" altLang="zh-CN" dirty="0">
                <a:solidFill>
                  <a:srgbClr val="000000"/>
                </a:solidFill>
                <a:cs typeface="Arial" panose="020B0604020202020204" pitchFamily="34" charset="0"/>
              </a:rPr>
              <a:t>RX Cores</a:t>
            </a:r>
            <a:endParaRPr lang="zh-CN" altLang="en-US" dirty="0">
              <a:solidFill>
                <a:srgbClr val="000000"/>
              </a:solidFill>
              <a:cs typeface="Arial" panose="020B0604020202020204" pitchFamily="34" charset="0"/>
            </a:endParaRPr>
          </a:p>
        </p:txBody>
      </p:sp>
      <p:sp>
        <p:nvSpPr>
          <p:cNvPr id="280" name="矩形: 圆角 190">
            <a:extLst>
              <a:ext uri="{FF2B5EF4-FFF2-40B4-BE49-F238E27FC236}">
                <a16:creationId xmlns:a16="http://schemas.microsoft.com/office/drawing/2014/main" id="{304AC503-3D71-7F44-71C7-1C36F2DD00D3}"/>
              </a:ext>
            </a:extLst>
          </p:cNvPr>
          <p:cNvSpPr/>
          <p:nvPr/>
        </p:nvSpPr>
        <p:spPr>
          <a:xfrm>
            <a:off x="7289070" y="2078279"/>
            <a:ext cx="996708" cy="405700"/>
          </a:xfrm>
          <a:prstGeom prst="roundRect">
            <a:avLst/>
          </a:prstGeom>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altLang="zh-CN" dirty="0">
                <a:solidFill>
                  <a:srgbClr val="000000"/>
                </a:solidFill>
                <a:cs typeface="Arial" panose="020B0604020202020204" pitchFamily="34" charset="0"/>
              </a:rPr>
              <a:t>core1</a:t>
            </a:r>
            <a:endParaRPr lang="zh-CN" altLang="en-US" dirty="0">
              <a:solidFill>
                <a:srgbClr val="000000"/>
              </a:solidFill>
              <a:cs typeface="Arial" panose="020B0604020202020204" pitchFamily="34" charset="0"/>
            </a:endParaRPr>
          </a:p>
        </p:txBody>
      </p:sp>
      <p:grpSp>
        <p:nvGrpSpPr>
          <p:cNvPr id="281" name="组合 191">
            <a:extLst>
              <a:ext uri="{FF2B5EF4-FFF2-40B4-BE49-F238E27FC236}">
                <a16:creationId xmlns:a16="http://schemas.microsoft.com/office/drawing/2014/main" id="{0E4B1682-2A6D-9D69-DA7E-1996994C6884}"/>
              </a:ext>
            </a:extLst>
          </p:cNvPr>
          <p:cNvGrpSpPr/>
          <p:nvPr/>
        </p:nvGrpSpPr>
        <p:grpSpPr>
          <a:xfrm>
            <a:off x="7549086" y="4894759"/>
            <a:ext cx="306006" cy="496589"/>
            <a:chOff x="1935165" y="3223313"/>
            <a:chExt cx="224368" cy="364106"/>
          </a:xfrm>
        </p:grpSpPr>
        <p:sp>
          <p:nvSpPr>
            <p:cNvPr id="282" name="矩形 193">
              <a:extLst>
                <a:ext uri="{FF2B5EF4-FFF2-40B4-BE49-F238E27FC236}">
                  <a16:creationId xmlns:a16="http://schemas.microsoft.com/office/drawing/2014/main" id="{B31A9B28-2400-BACF-4C7A-0163B792A8F4}"/>
                </a:ext>
              </a:extLst>
            </p:cNvPr>
            <p:cNvSpPr/>
            <p:nvPr/>
          </p:nvSpPr>
          <p:spPr>
            <a:xfrm>
              <a:off x="1935165" y="3466050"/>
              <a:ext cx="224368" cy="121369"/>
            </a:xfrm>
            <a:prstGeom prst="rect">
              <a:avLst/>
            </a:prstGeom>
            <a:noFill/>
            <a:ln w="38100">
              <a:solidFill>
                <a:srgbClr val="00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solidFill>
                  <a:srgbClr val="000000"/>
                </a:solidFill>
                <a:cs typeface="Arial" panose="020B0604020202020204" pitchFamily="34" charset="0"/>
              </a:endParaRPr>
            </a:p>
          </p:txBody>
        </p:sp>
        <p:sp>
          <p:nvSpPr>
            <p:cNvPr id="283" name="矩形 194">
              <a:extLst>
                <a:ext uri="{FF2B5EF4-FFF2-40B4-BE49-F238E27FC236}">
                  <a16:creationId xmlns:a16="http://schemas.microsoft.com/office/drawing/2014/main" id="{8728F451-4C87-41AF-1728-B29248B20EEE}"/>
                </a:ext>
              </a:extLst>
            </p:cNvPr>
            <p:cNvSpPr/>
            <p:nvPr/>
          </p:nvSpPr>
          <p:spPr>
            <a:xfrm>
              <a:off x="1935165" y="3344681"/>
              <a:ext cx="224368" cy="121369"/>
            </a:xfrm>
            <a:prstGeom prst="rect">
              <a:avLst/>
            </a:prstGeom>
            <a:noFill/>
            <a:ln w="38100">
              <a:solidFill>
                <a:srgbClr val="00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solidFill>
                  <a:srgbClr val="000000"/>
                </a:solidFill>
                <a:cs typeface="Arial" panose="020B0604020202020204" pitchFamily="34" charset="0"/>
              </a:endParaRPr>
            </a:p>
          </p:txBody>
        </p:sp>
        <p:sp>
          <p:nvSpPr>
            <p:cNvPr id="284" name="矩形 195">
              <a:extLst>
                <a:ext uri="{FF2B5EF4-FFF2-40B4-BE49-F238E27FC236}">
                  <a16:creationId xmlns:a16="http://schemas.microsoft.com/office/drawing/2014/main" id="{70FB5C62-6D0F-0169-E499-ED27353856EB}"/>
                </a:ext>
              </a:extLst>
            </p:cNvPr>
            <p:cNvSpPr/>
            <p:nvPr/>
          </p:nvSpPr>
          <p:spPr>
            <a:xfrm>
              <a:off x="1935165" y="3223313"/>
              <a:ext cx="224368" cy="121369"/>
            </a:xfrm>
            <a:prstGeom prst="rect">
              <a:avLst/>
            </a:prstGeom>
            <a:noFill/>
            <a:ln w="38100">
              <a:solidFill>
                <a:srgbClr val="00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solidFill>
                  <a:srgbClr val="000000"/>
                </a:solidFill>
                <a:cs typeface="Arial" panose="020B0604020202020204" pitchFamily="34" charset="0"/>
              </a:endParaRPr>
            </a:p>
          </p:txBody>
        </p:sp>
      </p:grpSp>
      <p:sp>
        <p:nvSpPr>
          <p:cNvPr id="285" name="文本框 196">
            <a:extLst>
              <a:ext uri="{FF2B5EF4-FFF2-40B4-BE49-F238E27FC236}">
                <a16:creationId xmlns:a16="http://schemas.microsoft.com/office/drawing/2014/main" id="{1D35543D-BD49-F540-C7E5-E1E551D01B26}"/>
              </a:ext>
            </a:extLst>
          </p:cNvPr>
          <p:cNvSpPr txBox="1"/>
          <p:nvPr/>
        </p:nvSpPr>
        <p:spPr>
          <a:xfrm>
            <a:off x="7860911" y="5066457"/>
            <a:ext cx="1416874" cy="369332"/>
          </a:xfrm>
          <a:prstGeom prst="rect">
            <a:avLst/>
          </a:prstGeom>
          <a:noFill/>
        </p:spPr>
        <p:txBody>
          <a:bodyPr wrap="square" rtlCol="0">
            <a:spAutoFit/>
          </a:bodyPr>
          <a:lstStyle/>
          <a:p>
            <a:r>
              <a:rPr lang="en-US" altLang="zh-CN" dirty="0">
                <a:solidFill>
                  <a:srgbClr val="000000"/>
                </a:solidFill>
                <a:cs typeface="Arial" panose="020B0604020202020204" pitchFamily="34" charset="0"/>
              </a:rPr>
              <a:t>Rx Queue</a:t>
            </a:r>
            <a:endParaRPr lang="zh-CN" altLang="en-US" dirty="0">
              <a:solidFill>
                <a:srgbClr val="000000"/>
              </a:solidFill>
              <a:cs typeface="Arial" panose="020B0604020202020204" pitchFamily="34" charset="0"/>
            </a:endParaRPr>
          </a:p>
        </p:txBody>
      </p:sp>
      <p:cxnSp>
        <p:nvCxnSpPr>
          <p:cNvPr id="286" name="直接箭头连接符 202">
            <a:extLst>
              <a:ext uri="{FF2B5EF4-FFF2-40B4-BE49-F238E27FC236}">
                <a16:creationId xmlns:a16="http://schemas.microsoft.com/office/drawing/2014/main" id="{C29478DD-6311-B0E8-C7D1-4125E4E908EE}"/>
              </a:ext>
            </a:extLst>
          </p:cNvPr>
          <p:cNvCxnSpPr>
            <a:cxnSpLocks/>
            <a:stCxn id="302" idx="0"/>
            <a:endCxn id="280" idx="2"/>
          </p:cNvCxnSpPr>
          <p:nvPr/>
        </p:nvCxnSpPr>
        <p:spPr>
          <a:xfrm flipV="1">
            <a:off x="7652727" y="2483974"/>
            <a:ext cx="134697" cy="886181"/>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7" name="矩形: 圆角 204">
            <a:extLst>
              <a:ext uri="{FF2B5EF4-FFF2-40B4-BE49-F238E27FC236}">
                <a16:creationId xmlns:a16="http://schemas.microsoft.com/office/drawing/2014/main" id="{57EACC90-D947-AC4A-09EA-E4A7FE20252C}"/>
              </a:ext>
            </a:extLst>
          </p:cNvPr>
          <p:cNvSpPr/>
          <p:nvPr/>
        </p:nvSpPr>
        <p:spPr>
          <a:xfrm>
            <a:off x="8358082" y="2073258"/>
            <a:ext cx="996708" cy="405700"/>
          </a:xfrm>
          <a:prstGeom prst="roundRect">
            <a:avLst/>
          </a:prstGeom>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altLang="zh-CN" dirty="0">
                <a:solidFill>
                  <a:srgbClr val="000000"/>
                </a:solidFill>
                <a:cs typeface="Arial" panose="020B0604020202020204" pitchFamily="34" charset="0"/>
              </a:rPr>
              <a:t>core2</a:t>
            </a:r>
            <a:endParaRPr lang="zh-CN" altLang="en-US" dirty="0">
              <a:solidFill>
                <a:srgbClr val="000000"/>
              </a:solidFill>
              <a:cs typeface="Arial" panose="020B0604020202020204" pitchFamily="34" charset="0"/>
            </a:endParaRPr>
          </a:p>
        </p:txBody>
      </p:sp>
      <p:cxnSp>
        <p:nvCxnSpPr>
          <p:cNvPr id="289" name="直接箭头连接符 207">
            <a:extLst>
              <a:ext uri="{FF2B5EF4-FFF2-40B4-BE49-F238E27FC236}">
                <a16:creationId xmlns:a16="http://schemas.microsoft.com/office/drawing/2014/main" id="{CBE1A139-7013-0271-1648-D90B0172FCA0}"/>
              </a:ext>
            </a:extLst>
          </p:cNvPr>
          <p:cNvCxnSpPr>
            <a:cxnSpLocks/>
            <a:stCxn id="305" idx="0"/>
            <a:endCxn id="338" idx="2"/>
          </p:cNvCxnSpPr>
          <p:nvPr/>
        </p:nvCxnSpPr>
        <p:spPr>
          <a:xfrm flipV="1">
            <a:off x="8853778" y="2478955"/>
            <a:ext cx="1064054" cy="891200"/>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0" name="直接箭头连接符 209">
            <a:extLst>
              <a:ext uri="{FF2B5EF4-FFF2-40B4-BE49-F238E27FC236}">
                <a16:creationId xmlns:a16="http://schemas.microsoft.com/office/drawing/2014/main" id="{CEE3CC9E-0A14-599A-6601-F6939DB70311}"/>
              </a:ext>
            </a:extLst>
          </p:cNvPr>
          <p:cNvCxnSpPr>
            <a:cxnSpLocks/>
            <a:stCxn id="284" idx="0"/>
          </p:cNvCxnSpPr>
          <p:nvPr/>
        </p:nvCxnSpPr>
        <p:spPr>
          <a:xfrm flipV="1">
            <a:off x="7702089" y="4477954"/>
            <a:ext cx="0" cy="416805"/>
          </a:xfrm>
          <a:prstGeom prst="straightConnector1">
            <a:avLst/>
          </a:prstGeom>
          <a:ln w="38100">
            <a:solidFill>
              <a:schemeClr val="accent6">
                <a:lumMod val="75000"/>
              </a:schemeClr>
            </a:solidFill>
            <a:tailEnd type="triangle"/>
          </a:ln>
        </p:spPr>
        <p:style>
          <a:lnRef idx="1">
            <a:schemeClr val="accent6"/>
          </a:lnRef>
          <a:fillRef idx="0">
            <a:schemeClr val="accent6"/>
          </a:fillRef>
          <a:effectRef idx="0">
            <a:schemeClr val="accent6"/>
          </a:effectRef>
          <a:fontRef idx="minor">
            <a:schemeClr val="tx1"/>
          </a:fontRef>
        </p:style>
      </p:cxnSp>
      <p:cxnSp>
        <p:nvCxnSpPr>
          <p:cNvPr id="291" name="直接箭头连接符 211">
            <a:extLst>
              <a:ext uri="{FF2B5EF4-FFF2-40B4-BE49-F238E27FC236}">
                <a16:creationId xmlns:a16="http://schemas.microsoft.com/office/drawing/2014/main" id="{22BCE422-2DEE-B95D-0DD3-DF0E5280C45B}"/>
              </a:ext>
            </a:extLst>
          </p:cNvPr>
          <p:cNvCxnSpPr>
            <a:cxnSpLocks/>
          </p:cNvCxnSpPr>
          <p:nvPr/>
        </p:nvCxnSpPr>
        <p:spPr>
          <a:xfrm flipV="1">
            <a:off x="7700577" y="5379345"/>
            <a:ext cx="0" cy="388348"/>
          </a:xfrm>
          <a:prstGeom prst="straightConnector1">
            <a:avLst/>
          </a:prstGeom>
          <a:ln w="57150">
            <a:solidFill>
              <a:srgbClr val="000000"/>
            </a:solidFill>
            <a:tailEnd type="triangle"/>
          </a:ln>
        </p:spPr>
        <p:style>
          <a:lnRef idx="1">
            <a:schemeClr val="dk1"/>
          </a:lnRef>
          <a:fillRef idx="0">
            <a:schemeClr val="dk1"/>
          </a:fillRef>
          <a:effectRef idx="0">
            <a:schemeClr val="dk1"/>
          </a:effectRef>
          <a:fontRef idx="minor">
            <a:schemeClr val="tx1"/>
          </a:fontRef>
        </p:style>
      </p:cxnSp>
      <p:sp>
        <p:nvSpPr>
          <p:cNvPr id="299" name="文本框 249">
            <a:extLst>
              <a:ext uri="{FF2B5EF4-FFF2-40B4-BE49-F238E27FC236}">
                <a16:creationId xmlns:a16="http://schemas.microsoft.com/office/drawing/2014/main" id="{4DB4DB76-349A-5DEC-A3F9-AF0E3BEB63B8}"/>
              </a:ext>
            </a:extLst>
          </p:cNvPr>
          <p:cNvSpPr txBox="1"/>
          <p:nvPr/>
        </p:nvSpPr>
        <p:spPr>
          <a:xfrm>
            <a:off x="10301592" y="3930083"/>
            <a:ext cx="1351466" cy="369332"/>
          </a:xfrm>
          <a:prstGeom prst="rect">
            <a:avLst/>
          </a:prstGeom>
          <a:noFill/>
        </p:spPr>
        <p:txBody>
          <a:bodyPr wrap="square" rtlCol="0">
            <a:spAutoFit/>
          </a:bodyPr>
          <a:lstStyle/>
          <a:p>
            <a:pPr algn="ctr"/>
            <a:r>
              <a:rPr lang="en-US" altLang="zh-CN" dirty="0">
                <a:solidFill>
                  <a:srgbClr val="000000"/>
                </a:solidFill>
                <a:cs typeface="Arial" panose="020B0604020202020204" pitchFamily="34" charset="0"/>
              </a:rPr>
              <a:t>LDB Core</a:t>
            </a:r>
            <a:endParaRPr lang="zh-CN" altLang="en-US" dirty="0">
              <a:solidFill>
                <a:srgbClr val="000000"/>
              </a:solidFill>
              <a:cs typeface="Arial" panose="020B0604020202020204" pitchFamily="34" charset="0"/>
            </a:endParaRPr>
          </a:p>
        </p:txBody>
      </p:sp>
      <p:grpSp>
        <p:nvGrpSpPr>
          <p:cNvPr id="300" name="组合 250">
            <a:extLst>
              <a:ext uri="{FF2B5EF4-FFF2-40B4-BE49-F238E27FC236}">
                <a16:creationId xmlns:a16="http://schemas.microsoft.com/office/drawing/2014/main" id="{118F89A1-9180-C394-1038-CE32C80E25D4}"/>
              </a:ext>
            </a:extLst>
          </p:cNvPr>
          <p:cNvGrpSpPr/>
          <p:nvPr/>
        </p:nvGrpSpPr>
        <p:grpSpPr>
          <a:xfrm>
            <a:off x="7499724" y="3370160"/>
            <a:ext cx="306006" cy="331059"/>
            <a:chOff x="1935165" y="3223313"/>
            <a:chExt cx="224368" cy="242737"/>
          </a:xfrm>
          <a:noFill/>
        </p:grpSpPr>
        <p:sp>
          <p:nvSpPr>
            <p:cNvPr id="301" name="矩形 253">
              <a:extLst>
                <a:ext uri="{FF2B5EF4-FFF2-40B4-BE49-F238E27FC236}">
                  <a16:creationId xmlns:a16="http://schemas.microsoft.com/office/drawing/2014/main" id="{5CB2CDCA-C4BC-2438-FBCB-6C52C859420B}"/>
                </a:ext>
              </a:extLst>
            </p:cNvPr>
            <p:cNvSpPr/>
            <p:nvPr/>
          </p:nvSpPr>
          <p:spPr>
            <a:xfrm>
              <a:off x="1935165" y="3344681"/>
              <a:ext cx="224368" cy="121369"/>
            </a:xfrm>
            <a:prstGeom prst="rect">
              <a:avLst/>
            </a:prstGeom>
            <a:grpFill/>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cs typeface="Arial" panose="020B0604020202020204" pitchFamily="34" charset="0"/>
              </a:endParaRPr>
            </a:p>
          </p:txBody>
        </p:sp>
        <p:sp>
          <p:nvSpPr>
            <p:cNvPr id="302" name="矩形 254">
              <a:extLst>
                <a:ext uri="{FF2B5EF4-FFF2-40B4-BE49-F238E27FC236}">
                  <a16:creationId xmlns:a16="http://schemas.microsoft.com/office/drawing/2014/main" id="{5EBAAF2B-0980-8489-8D7F-0A8824988A44}"/>
                </a:ext>
              </a:extLst>
            </p:cNvPr>
            <p:cNvSpPr/>
            <p:nvPr/>
          </p:nvSpPr>
          <p:spPr>
            <a:xfrm>
              <a:off x="1935165" y="3223313"/>
              <a:ext cx="224368" cy="121369"/>
            </a:xfrm>
            <a:prstGeom prst="rect">
              <a:avLst/>
            </a:prstGeom>
            <a:grpFill/>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cs typeface="Arial" panose="020B0604020202020204" pitchFamily="34" charset="0"/>
              </a:endParaRPr>
            </a:p>
          </p:txBody>
        </p:sp>
      </p:grpSp>
      <p:grpSp>
        <p:nvGrpSpPr>
          <p:cNvPr id="303" name="组合 258">
            <a:extLst>
              <a:ext uri="{FF2B5EF4-FFF2-40B4-BE49-F238E27FC236}">
                <a16:creationId xmlns:a16="http://schemas.microsoft.com/office/drawing/2014/main" id="{5F027479-BEEB-0EE2-AA89-194C3BF9D784}"/>
              </a:ext>
            </a:extLst>
          </p:cNvPr>
          <p:cNvGrpSpPr/>
          <p:nvPr/>
        </p:nvGrpSpPr>
        <p:grpSpPr>
          <a:xfrm>
            <a:off x="8700770" y="3370159"/>
            <a:ext cx="306006" cy="331059"/>
            <a:chOff x="1935165" y="3223313"/>
            <a:chExt cx="224368" cy="242737"/>
          </a:xfrm>
          <a:noFill/>
        </p:grpSpPr>
        <p:sp>
          <p:nvSpPr>
            <p:cNvPr id="304" name="矩形 259">
              <a:extLst>
                <a:ext uri="{FF2B5EF4-FFF2-40B4-BE49-F238E27FC236}">
                  <a16:creationId xmlns:a16="http://schemas.microsoft.com/office/drawing/2014/main" id="{BAF53520-8724-2303-9BBF-5DC3673C2FA5}"/>
                </a:ext>
              </a:extLst>
            </p:cNvPr>
            <p:cNvSpPr/>
            <p:nvPr/>
          </p:nvSpPr>
          <p:spPr>
            <a:xfrm>
              <a:off x="1935165" y="3344681"/>
              <a:ext cx="224368" cy="121369"/>
            </a:xfrm>
            <a:prstGeom prst="rect">
              <a:avLst/>
            </a:prstGeom>
            <a:grpFill/>
            <a:ln w="38100">
              <a:solidFill>
                <a:schemeClr val="accent2"/>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cs typeface="Arial" panose="020B0604020202020204" pitchFamily="34" charset="0"/>
              </a:endParaRPr>
            </a:p>
          </p:txBody>
        </p:sp>
        <p:sp>
          <p:nvSpPr>
            <p:cNvPr id="305" name="矩形 260">
              <a:extLst>
                <a:ext uri="{FF2B5EF4-FFF2-40B4-BE49-F238E27FC236}">
                  <a16:creationId xmlns:a16="http://schemas.microsoft.com/office/drawing/2014/main" id="{D7262055-D364-4985-58D1-3813E26B4A78}"/>
                </a:ext>
              </a:extLst>
            </p:cNvPr>
            <p:cNvSpPr/>
            <p:nvPr/>
          </p:nvSpPr>
          <p:spPr>
            <a:xfrm>
              <a:off x="1935165" y="3223313"/>
              <a:ext cx="224368" cy="121369"/>
            </a:xfrm>
            <a:prstGeom prst="rect">
              <a:avLst/>
            </a:prstGeom>
            <a:grpFill/>
            <a:ln w="38100">
              <a:solidFill>
                <a:schemeClr val="accent2"/>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cs typeface="Arial" panose="020B0604020202020204" pitchFamily="34" charset="0"/>
              </a:endParaRPr>
            </a:p>
          </p:txBody>
        </p:sp>
      </p:grpSp>
      <p:grpSp>
        <p:nvGrpSpPr>
          <p:cNvPr id="306" name="组合 261">
            <a:extLst>
              <a:ext uri="{FF2B5EF4-FFF2-40B4-BE49-F238E27FC236}">
                <a16:creationId xmlns:a16="http://schemas.microsoft.com/office/drawing/2014/main" id="{B8A253F1-4662-8701-37A8-8CB61D8D5C7B}"/>
              </a:ext>
            </a:extLst>
          </p:cNvPr>
          <p:cNvGrpSpPr/>
          <p:nvPr/>
        </p:nvGrpSpPr>
        <p:grpSpPr>
          <a:xfrm>
            <a:off x="8100152" y="3363608"/>
            <a:ext cx="306006" cy="331059"/>
            <a:chOff x="1935165" y="3223313"/>
            <a:chExt cx="224368" cy="242737"/>
          </a:xfrm>
          <a:noFill/>
        </p:grpSpPr>
        <p:sp>
          <p:nvSpPr>
            <p:cNvPr id="307" name="矩形 262">
              <a:extLst>
                <a:ext uri="{FF2B5EF4-FFF2-40B4-BE49-F238E27FC236}">
                  <a16:creationId xmlns:a16="http://schemas.microsoft.com/office/drawing/2014/main" id="{8E6E75A0-92BB-5A04-DC8E-94E4A68BD4BA}"/>
                </a:ext>
              </a:extLst>
            </p:cNvPr>
            <p:cNvSpPr/>
            <p:nvPr/>
          </p:nvSpPr>
          <p:spPr>
            <a:xfrm>
              <a:off x="1935165" y="3344681"/>
              <a:ext cx="224368" cy="121369"/>
            </a:xfrm>
            <a:prstGeom prst="rect">
              <a:avLst/>
            </a:prstGeom>
            <a:grpFill/>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cs typeface="Arial" panose="020B0604020202020204" pitchFamily="34" charset="0"/>
              </a:endParaRPr>
            </a:p>
          </p:txBody>
        </p:sp>
        <p:sp>
          <p:nvSpPr>
            <p:cNvPr id="308" name="矩形 263">
              <a:extLst>
                <a:ext uri="{FF2B5EF4-FFF2-40B4-BE49-F238E27FC236}">
                  <a16:creationId xmlns:a16="http://schemas.microsoft.com/office/drawing/2014/main" id="{A6E619B0-CCDE-6684-2239-89115FCB9AEF}"/>
                </a:ext>
              </a:extLst>
            </p:cNvPr>
            <p:cNvSpPr/>
            <p:nvPr/>
          </p:nvSpPr>
          <p:spPr>
            <a:xfrm>
              <a:off x="1935165" y="3223313"/>
              <a:ext cx="224368" cy="121369"/>
            </a:xfrm>
            <a:prstGeom prst="rect">
              <a:avLst/>
            </a:prstGeom>
            <a:grpFill/>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cs typeface="Arial" panose="020B0604020202020204" pitchFamily="34" charset="0"/>
              </a:endParaRPr>
            </a:p>
          </p:txBody>
        </p:sp>
      </p:grpSp>
      <p:sp>
        <p:nvSpPr>
          <p:cNvPr id="309" name="矩形: 圆角 264">
            <a:extLst>
              <a:ext uri="{FF2B5EF4-FFF2-40B4-BE49-F238E27FC236}">
                <a16:creationId xmlns:a16="http://schemas.microsoft.com/office/drawing/2014/main" id="{3CA93C23-46D4-5849-0F0E-5F25F4FBCD81}"/>
              </a:ext>
            </a:extLst>
          </p:cNvPr>
          <p:cNvSpPr/>
          <p:nvPr/>
        </p:nvSpPr>
        <p:spPr>
          <a:xfrm>
            <a:off x="7299713" y="3865058"/>
            <a:ext cx="2726430" cy="612895"/>
          </a:xfrm>
          <a:prstGeom prst="roundRect">
            <a:avLst/>
          </a:prstGeom>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dirty="0">
                <a:cs typeface="Arial" panose="020B0604020202020204" pitchFamily="34" charset="0"/>
              </a:rPr>
              <a:t>Scheduler</a:t>
            </a:r>
          </a:p>
          <a:p>
            <a:pPr algn="ctr"/>
            <a:r>
              <a:rPr lang="en-US" altLang="zh-CN" dirty="0">
                <a:cs typeface="Arial" panose="020B0604020202020204" pitchFamily="34" charset="0"/>
              </a:rPr>
              <a:t>(load, priority, app, etc.)</a:t>
            </a:r>
            <a:endParaRPr lang="zh-CN" altLang="en-US" dirty="0">
              <a:cs typeface="Arial" panose="020B0604020202020204" pitchFamily="34" charset="0"/>
            </a:endParaRPr>
          </a:p>
        </p:txBody>
      </p:sp>
      <p:sp>
        <p:nvSpPr>
          <p:cNvPr id="310" name="文本框 280">
            <a:extLst>
              <a:ext uri="{FF2B5EF4-FFF2-40B4-BE49-F238E27FC236}">
                <a16:creationId xmlns:a16="http://schemas.microsoft.com/office/drawing/2014/main" id="{8D4DF064-9294-F104-5178-925895133D3B}"/>
              </a:ext>
            </a:extLst>
          </p:cNvPr>
          <p:cNvSpPr txBox="1"/>
          <p:nvPr/>
        </p:nvSpPr>
        <p:spPr>
          <a:xfrm>
            <a:off x="9393991" y="1640959"/>
            <a:ext cx="2260430" cy="369332"/>
          </a:xfrm>
          <a:prstGeom prst="rect">
            <a:avLst/>
          </a:prstGeom>
          <a:noFill/>
        </p:spPr>
        <p:txBody>
          <a:bodyPr wrap="square" rtlCol="0">
            <a:spAutoFit/>
          </a:bodyPr>
          <a:lstStyle/>
          <a:p>
            <a:r>
              <a:rPr lang="en-US" altLang="zh-CN" dirty="0">
                <a:solidFill>
                  <a:srgbClr val="000000"/>
                </a:solidFill>
                <a:cs typeface="Arial" panose="020B0604020202020204" pitchFamily="34" charset="0"/>
              </a:rPr>
              <a:t>Worker CPU Cores</a:t>
            </a:r>
            <a:endParaRPr lang="zh-CN" altLang="en-US" dirty="0">
              <a:solidFill>
                <a:srgbClr val="000000"/>
              </a:solidFill>
              <a:cs typeface="Arial" panose="020B0604020202020204" pitchFamily="34" charset="0"/>
            </a:endParaRPr>
          </a:p>
        </p:txBody>
      </p:sp>
      <p:cxnSp>
        <p:nvCxnSpPr>
          <p:cNvPr id="326" name="直接箭头连接符 328">
            <a:extLst>
              <a:ext uri="{FF2B5EF4-FFF2-40B4-BE49-F238E27FC236}">
                <a16:creationId xmlns:a16="http://schemas.microsoft.com/office/drawing/2014/main" id="{7600D459-EF1F-DE02-6AF5-F5F35CE1B00F}"/>
              </a:ext>
            </a:extLst>
          </p:cNvPr>
          <p:cNvCxnSpPr>
            <a:cxnSpLocks/>
            <a:stCxn id="308" idx="0"/>
            <a:endCxn id="287" idx="2"/>
          </p:cNvCxnSpPr>
          <p:nvPr/>
        </p:nvCxnSpPr>
        <p:spPr>
          <a:xfrm flipV="1">
            <a:off x="8253155" y="2478959"/>
            <a:ext cx="603281" cy="884650"/>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7" name="Rectangle 387">
            <a:extLst>
              <a:ext uri="{FF2B5EF4-FFF2-40B4-BE49-F238E27FC236}">
                <a16:creationId xmlns:a16="http://schemas.microsoft.com/office/drawing/2014/main" id="{7326A7BF-FF39-3211-A090-9297982B4180}"/>
              </a:ext>
            </a:extLst>
          </p:cNvPr>
          <p:cNvSpPr/>
          <p:nvPr/>
        </p:nvSpPr>
        <p:spPr>
          <a:xfrm>
            <a:off x="7182109" y="2744570"/>
            <a:ext cx="4413990" cy="393115"/>
          </a:xfrm>
          <a:prstGeom prst="rect">
            <a:avLst/>
          </a:prstGeom>
          <a:ln w="38100">
            <a:solidFill>
              <a:schemeClr val="tx2"/>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solidFill>
                  <a:srgbClr val="000000"/>
                </a:solidFill>
                <a:cs typeface="Arial" panose="020B0604020202020204" pitchFamily="34" charset="0"/>
              </a:rPr>
              <a:t>Main Memory</a:t>
            </a:r>
          </a:p>
        </p:txBody>
      </p:sp>
      <p:sp>
        <p:nvSpPr>
          <p:cNvPr id="329" name="矩形: 圆角 332">
            <a:extLst>
              <a:ext uri="{FF2B5EF4-FFF2-40B4-BE49-F238E27FC236}">
                <a16:creationId xmlns:a16="http://schemas.microsoft.com/office/drawing/2014/main" id="{706316B2-9F33-9D53-AF7D-27D319EBF97A}"/>
              </a:ext>
            </a:extLst>
          </p:cNvPr>
          <p:cNvSpPr/>
          <p:nvPr/>
        </p:nvSpPr>
        <p:spPr>
          <a:xfrm>
            <a:off x="10480523" y="1970839"/>
            <a:ext cx="996708" cy="605193"/>
          </a:xfrm>
          <a:prstGeom prst="roundRect">
            <a:avLst/>
          </a:prstGeom>
          <a:ln w="38100"/>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altLang="zh-CN" dirty="0">
                <a:solidFill>
                  <a:srgbClr val="FFFFFF"/>
                </a:solidFill>
                <a:cs typeface="Arial" panose="020B0604020202020204" pitchFamily="34" charset="0"/>
              </a:rPr>
              <a:t>core pool</a:t>
            </a:r>
            <a:endParaRPr lang="zh-CN" altLang="en-US" dirty="0">
              <a:solidFill>
                <a:srgbClr val="FFFFFF"/>
              </a:solidFill>
              <a:cs typeface="Arial" panose="020B0604020202020204" pitchFamily="34" charset="0"/>
            </a:endParaRPr>
          </a:p>
        </p:txBody>
      </p:sp>
      <p:sp>
        <p:nvSpPr>
          <p:cNvPr id="332" name="弧形 345">
            <a:extLst>
              <a:ext uri="{FF2B5EF4-FFF2-40B4-BE49-F238E27FC236}">
                <a16:creationId xmlns:a16="http://schemas.microsoft.com/office/drawing/2014/main" id="{C7471319-621B-0C63-CB3C-385359799962}"/>
              </a:ext>
            </a:extLst>
          </p:cNvPr>
          <p:cNvSpPr/>
          <p:nvPr/>
        </p:nvSpPr>
        <p:spPr>
          <a:xfrm rot="15697519">
            <a:off x="7536066" y="2503771"/>
            <a:ext cx="3463098" cy="2595756"/>
          </a:xfrm>
          <a:prstGeom prst="arc">
            <a:avLst>
              <a:gd name="adj1" fmla="val 16563257"/>
              <a:gd name="adj2" fmla="val 20126221"/>
            </a:avLst>
          </a:prstGeom>
          <a:ln w="38100">
            <a:solidFill>
              <a:srgbClr val="FEC91B"/>
            </a:solidFill>
            <a:prstDash val="dash"/>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Arial" panose="020B0604020202020204" pitchFamily="34" charset="0"/>
            </a:endParaRPr>
          </a:p>
        </p:txBody>
      </p:sp>
      <p:sp>
        <p:nvSpPr>
          <p:cNvPr id="333" name="弧形 346">
            <a:extLst>
              <a:ext uri="{FF2B5EF4-FFF2-40B4-BE49-F238E27FC236}">
                <a16:creationId xmlns:a16="http://schemas.microsoft.com/office/drawing/2014/main" id="{95DFEAD0-E2E7-FB38-109C-3AB2996F6AE5}"/>
              </a:ext>
            </a:extLst>
          </p:cNvPr>
          <p:cNvSpPr/>
          <p:nvPr/>
        </p:nvSpPr>
        <p:spPr>
          <a:xfrm rot="7006702" flipH="1">
            <a:off x="7235857" y="2128210"/>
            <a:ext cx="2698099" cy="1922990"/>
          </a:xfrm>
          <a:prstGeom prst="arc">
            <a:avLst>
              <a:gd name="adj1" fmla="val 14848880"/>
              <a:gd name="adj2" fmla="val 20256053"/>
            </a:avLst>
          </a:prstGeom>
          <a:ln w="38100">
            <a:solidFill>
              <a:srgbClr val="FEC91B"/>
            </a:solidFill>
            <a:prstDash val="dash"/>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Arial" panose="020B0604020202020204" pitchFamily="34" charset="0"/>
            </a:endParaRPr>
          </a:p>
        </p:txBody>
      </p:sp>
      <p:sp>
        <p:nvSpPr>
          <p:cNvPr id="338" name="矩形: 圆角 205">
            <a:extLst>
              <a:ext uri="{FF2B5EF4-FFF2-40B4-BE49-F238E27FC236}">
                <a16:creationId xmlns:a16="http://schemas.microsoft.com/office/drawing/2014/main" id="{73D7CBD3-71CB-8114-B90A-F0C54D4802C2}"/>
              </a:ext>
            </a:extLst>
          </p:cNvPr>
          <p:cNvSpPr/>
          <p:nvPr/>
        </p:nvSpPr>
        <p:spPr>
          <a:xfrm>
            <a:off x="9419473" y="2073258"/>
            <a:ext cx="996708" cy="405700"/>
          </a:xfrm>
          <a:prstGeom prst="roundRect">
            <a:avLst/>
          </a:prstGeom>
          <a:ln w="38100">
            <a:solidFill>
              <a:schemeClr val="accent2"/>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dirty="0">
                <a:solidFill>
                  <a:srgbClr val="000000"/>
                </a:solidFill>
                <a:cs typeface="Arial" panose="020B0604020202020204" pitchFamily="34" charset="0"/>
              </a:rPr>
              <a:t>core3</a:t>
            </a:r>
            <a:endParaRPr lang="zh-CN" altLang="en-US" dirty="0">
              <a:solidFill>
                <a:srgbClr val="000000"/>
              </a:solidFill>
              <a:cs typeface="Arial" panose="020B0604020202020204" pitchFamily="34" charset="0"/>
            </a:endParaRPr>
          </a:p>
        </p:txBody>
      </p:sp>
      <p:cxnSp>
        <p:nvCxnSpPr>
          <p:cNvPr id="342" name="直接箭头连接符 207">
            <a:extLst>
              <a:ext uri="{FF2B5EF4-FFF2-40B4-BE49-F238E27FC236}">
                <a16:creationId xmlns:a16="http://schemas.microsoft.com/office/drawing/2014/main" id="{403D7501-2CF0-9952-DE27-D73427373B2F}"/>
              </a:ext>
            </a:extLst>
          </p:cNvPr>
          <p:cNvCxnSpPr>
            <a:cxnSpLocks/>
            <a:endCxn id="301" idx="2"/>
          </p:cNvCxnSpPr>
          <p:nvPr/>
        </p:nvCxnSpPr>
        <p:spPr>
          <a:xfrm flipV="1">
            <a:off x="7646791" y="3701219"/>
            <a:ext cx="5936" cy="163839"/>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3" name="直接箭头连接符 207">
            <a:extLst>
              <a:ext uri="{FF2B5EF4-FFF2-40B4-BE49-F238E27FC236}">
                <a16:creationId xmlns:a16="http://schemas.microsoft.com/office/drawing/2014/main" id="{3E20C5BC-BC2A-0B8E-4DCC-69C89B147711}"/>
              </a:ext>
            </a:extLst>
          </p:cNvPr>
          <p:cNvCxnSpPr>
            <a:cxnSpLocks/>
            <a:endCxn id="307" idx="2"/>
          </p:cNvCxnSpPr>
          <p:nvPr/>
        </p:nvCxnSpPr>
        <p:spPr>
          <a:xfrm flipV="1">
            <a:off x="8253155" y="3694667"/>
            <a:ext cx="0" cy="170391"/>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4" name="直接箭头连接符 207">
            <a:extLst>
              <a:ext uri="{FF2B5EF4-FFF2-40B4-BE49-F238E27FC236}">
                <a16:creationId xmlns:a16="http://schemas.microsoft.com/office/drawing/2014/main" id="{9A3C67EF-17FB-47AA-86BF-3FD3CCEF8F16}"/>
              </a:ext>
            </a:extLst>
          </p:cNvPr>
          <p:cNvCxnSpPr>
            <a:cxnSpLocks/>
            <a:endCxn id="304" idx="2"/>
          </p:cNvCxnSpPr>
          <p:nvPr/>
        </p:nvCxnSpPr>
        <p:spPr>
          <a:xfrm flipH="1" flipV="1">
            <a:off x="8853773" y="3701218"/>
            <a:ext cx="5" cy="157005"/>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8EF150A-161A-7CE0-996B-43194C9C582D}"/>
              </a:ext>
            </a:extLst>
          </p:cNvPr>
          <p:cNvSpPr txBox="1"/>
          <p:nvPr/>
        </p:nvSpPr>
        <p:spPr>
          <a:xfrm>
            <a:off x="1085607" y="3107777"/>
            <a:ext cx="5822718" cy="3108543"/>
          </a:xfrm>
          <a:prstGeom prst="rect">
            <a:avLst/>
          </a:prstGeom>
          <a:noFill/>
        </p:spPr>
        <p:txBody>
          <a:bodyPr wrap="square">
            <a:spAutoFit/>
          </a:bodyPr>
          <a:lstStyle/>
          <a:p>
            <a:pPr marL="0" indent="0">
              <a:buNone/>
            </a:pPr>
            <a:r>
              <a:rPr lang="en-US" sz="2800" dirty="0">
                <a:solidFill>
                  <a:schemeClr val="accent6"/>
                </a:solidFill>
              </a:rPr>
              <a:t>Centralized approach can provide optimal decision.</a:t>
            </a:r>
          </a:p>
          <a:p>
            <a:pPr marL="0" indent="0">
              <a:buNone/>
            </a:pPr>
            <a:endParaRPr lang="en-US" sz="2800" dirty="0"/>
          </a:p>
          <a:p>
            <a:pPr marL="0" indent="0">
              <a:buNone/>
            </a:pPr>
            <a:r>
              <a:rPr lang="en-US" sz="2800" dirty="0">
                <a:solidFill>
                  <a:srgbClr val="FF0000"/>
                </a:solidFill>
              </a:rPr>
              <a:t>Limited scalability and throughput.</a:t>
            </a:r>
          </a:p>
          <a:p>
            <a:pPr marL="0" indent="0">
              <a:buNone/>
            </a:pPr>
            <a:r>
              <a:rPr lang="en-US" sz="2800" dirty="0">
                <a:solidFill>
                  <a:srgbClr val="FF0000"/>
                </a:solidFill>
              </a:rPr>
              <a:t>Need extra load balancing cores while bottlenecked by it.</a:t>
            </a:r>
          </a:p>
          <a:p>
            <a:pPr marL="0" indent="0">
              <a:buNone/>
            </a:pPr>
            <a:endParaRPr lang="en-US" sz="2800" dirty="0"/>
          </a:p>
        </p:txBody>
      </p:sp>
      <p:pic>
        <p:nvPicPr>
          <p:cNvPr id="9" name="Graphic 8" descr="Close with solid fill">
            <a:extLst>
              <a:ext uri="{FF2B5EF4-FFF2-40B4-BE49-F238E27FC236}">
                <a16:creationId xmlns:a16="http://schemas.microsoft.com/office/drawing/2014/main" id="{4A4E74FB-4BC9-2EB9-8574-97BF0DD3D3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1571" y="4446994"/>
            <a:ext cx="365760" cy="365760"/>
          </a:xfrm>
          <a:prstGeom prst="rect">
            <a:avLst/>
          </a:prstGeom>
        </p:spPr>
      </p:pic>
      <p:pic>
        <p:nvPicPr>
          <p:cNvPr id="11" name="Graphic 10" descr="Checkmark with solid fill">
            <a:extLst>
              <a:ext uri="{FF2B5EF4-FFF2-40B4-BE49-F238E27FC236}">
                <a16:creationId xmlns:a16="http://schemas.microsoft.com/office/drawing/2014/main" id="{B44AF37D-F0A6-9FB2-FFE8-171576BCE1F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7801" y="3187275"/>
            <a:ext cx="365760" cy="365760"/>
          </a:xfrm>
          <a:prstGeom prst="rect">
            <a:avLst/>
          </a:prstGeom>
        </p:spPr>
      </p:pic>
      <p:pic>
        <p:nvPicPr>
          <p:cNvPr id="13" name="Graphic 12" descr="Close with solid fill">
            <a:extLst>
              <a:ext uri="{FF2B5EF4-FFF2-40B4-BE49-F238E27FC236}">
                <a16:creationId xmlns:a16="http://schemas.microsoft.com/office/drawing/2014/main" id="{BD9A5011-994E-EC24-D4B0-D563F4FEDB9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8652" y="4860410"/>
            <a:ext cx="365760" cy="365760"/>
          </a:xfrm>
          <a:prstGeom prst="rect">
            <a:avLst/>
          </a:prstGeom>
        </p:spPr>
      </p:pic>
      <p:sp>
        <p:nvSpPr>
          <p:cNvPr id="4" name="TextBox 3">
            <a:extLst>
              <a:ext uri="{FF2B5EF4-FFF2-40B4-BE49-F238E27FC236}">
                <a16:creationId xmlns:a16="http://schemas.microsoft.com/office/drawing/2014/main" id="{177FFEBF-0D11-A16C-6D35-F2C3254DED7B}"/>
              </a:ext>
            </a:extLst>
          </p:cNvPr>
          <p:cNvSpPr txBox="1"/>
          <p:nvPr/>
        </p:nvSpPr>
        <p:spPr>
          <a:xfrm>
            <a:off x="5803068" y="6129014"/>
            <a:ext cx="6556744" cy="400110"/>
          </a:xfrm>
          <a:prstGeom prst="rect">
            <a:avLst/>
          </a:prstGeom>
          <a:noFill/>
        </p:spPr>
        <p:txBody>
          <a:bodyPr wrap="square" rtlCol="0">
            <a:spAutoFit/>
          </a:bodyPr>
          <a:lstStyle/>
          <a:p>
            <a:r>
              <a:rPr lang="en-US" sz="2000" dirty="0">
                <a:cs typeface="Arial" panose="020B0604020202020204" pitchFamily="34" charset="0"/>
              </a:rPr>
              <a:t>e.g., </a:t>
            </a:r>
            <a:r>
              <a:rPr lang="en-US" sz="2000" dirty="0" err="1">
                <a:cs typeface="Arial" panose="020B0604020202020204" pitchFamily="34" charset="0"/>
              </a:rPr>
              <a:t>Shenengo</a:t>
            </a:r>
            <a:r>
              <a:rPr lang="en-US" sz="2000" dirty="0">
                <a:cs typeface="Arial" panose="020B0604020202020204" pitchFamily="34" charset="0"/>
              </a:rPr>
              <a:t>, Shinjuku, DPDK </a:t>
            </a:r>
            <a:r>
              <a:rPr lang="en-US" altLang="zh-CN" sz="2000" dirty="0">
                <a:cs typeface="Arial" panose="020B0604020202020204" pitchFamily="34" charset="0"/>
              </a:rPr>
              <a:t>packet distributor, etc.</a:t>
            </a:r>
            <a:endParaRPr lang="en-US" sz="2000" dirty="0">
              <a:cs typeface="Arial" panose="020B0604020202020204" pitchFamily="34" charset="0"/>
            </a:endParaRPr>
          </a:p>
        </p:txBody>
      </p:sp>
      <p:sp>
        <p:nvSpPr>
          <p:cNvPr id="5" name="Slide Number Placeholder 4">
            <a:extLst>
              <a:ext uri="{FF2B5EF4-FFF2-40B4-BE49-F238E27FC236}">
                <a16:creationId xmlns:a16="http://schemas.microsoft.com/office/drawing/2014/main" id="{D4D36999-4BC0-8C7B-4D36-0A013F3F40C8}"/>
              </a:ext>
            </a:extLst>
          </p:cNvPr>
          <p:cNvSpPr>
            <a:spLocks noGrp="1"/>
          </p:cNvSpPr>
          <p:nvPr>
            <p:ph type="sldNum" sz="quarter" idx="12"/>
          </p:nvPr>
        </p:nvSpPr>
        <p:spPr/>
        <p:txBody>
          <a:bodyPr/>
          <a:lstStyle/>
          <a:p>
            <a:fld id="{E23A660C-4BA6-8146-88A2-8F54BEB04FB8}" type="slidenum">
              <a:rPr lang="en-US" smtClean="0"/>
              <a:t>5</a:t>
            </a:fld>
            <a:endParaRPr lang="en-US" dirty="0"/>
          </a:p>
        </p:txBody>
      </p:sp>
    </p:spTree>
    <p:extLst>
      <p:ext uri="{BB962C8B-B14F-4D97-AF65-F5344CB8AC3E}">
        <p14:creationId xmlns:p14="http://schemas.microsoft.com/office/powerpoint/2010/main" val="3276651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6330D-CEC5-4441-0CD6-550B0A544058}"/>
              </a:ext>
            </a:extLst>
          </p:cNvPr>
          <p:cNvSpPr>
            <a:spLocks noGrp="1"/>
          </p:cNvSpPr>
          <p:nvPr>
            <p:ph type="title"/>
          </p:nvPr>
        </p:nvSpPr>
        <p:spPr>
          <a:xfrm>
            <a:off x="838200" y="365125"/>
            <a:ext cx="10842058" cy="1325563"/>
          </a:xfrm>
        </p:spPr>
        <p:txBody>
          <a:bodyPr/>
          <a:lstStyle/>
          <a:p>
            <a:r>
              <a:rPr lang="en-US" dirty="0"/>
              <a:t>Existing Hardware</a:t>
            </a:r>
            <a:r>
              <a:rPr lang="en-US" altLang="zh-CN" dirty="0"/>
              <a:t> I</a:t>
            </a:r>
            <a:r>
              <a:rPr lang="en-US" dirty="0"/>
              <a:t>ntra-host Load Balancers</a:t>
            </a:r>
          </a:p>
        </p:txBody>
      </p:sp>
      <p:sp>
        <p:nvSpPr>
          <p:cNvPr id="3" name="Content Placeholder 2">
            <a:extLst>
              <a:ext uri="{FF2B5EF4-FFF2-40B4-BE49-F238E27FC236}">
                <a16:creationId xmlns:a16="http://schemas.microsoft.com/office/drawing/2014/main" id="{AE45A4C7-FDD3-E409-6D30-781C61464423}"/>
              </a:ext>
            </a:extLst>
          </p:cNvPr>
          <p:cNvSpPr>
            <a:spLocks noGrp="1"/>
          </p:cNvSpPr>
          <p:nvPr>
            <p:ph idx="1"/>
          </p:nvPr>
        </p:nvSpPr>
        <p:spPr>
          <a:xfrm>
            <a:off x="838200" y="1825625"/>
            <a:ext cx="6043654" cy="1325563"/>
          </a:xfrm>
        </p:spPr>
        <p:txBody>
          <a:bodyPr/>
          <a:lstStyle/>
          <a:p>
            <a:r>
              <a:rPr lang="en-US" dirty="0"/>
              <a:t>Offload load balancing/scheduling to the NIC hardware for better performance and scalability.</a:t>
            </a:r>
          </a:p>
        </p:txBody>
      </p:sp>
      <p:sp>
        <p:nvSpPr>
          <p:cNvPr id="271" name="Rectangle 26">
            <a:extLst>
              <a:ext uri="{FF2B5EF4-FFF2-40B4-BE49-F238E27FC236}">
                <a16:creationId xmlns:a16="http://schemas.microsoft.com/office/drawing/2014/main" id="{6B961B5F-2C26-199B-489A-AFD9F52A1E52}"/>
              </a:ext>
            </a:extLst>
          </p:cNvPr>
          <p:cNvSpPr/>
          <p:nvPr/>
        </p:nvSpPr>
        <p:spPr>
          <a:xfrm>
            <a:off x="7116688" y="1664020"/>
            <a:ext cx="4418904" cy="1230171"/>
          </a:xfrm>
          <a:prstGeom prst="rect">
            <a:avLst/>
          </a:prstGeom>
          <a:solidFill>
            <a:srgbClr val="E9E9E9"/>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000000"/>
              </a:solidFill>
              <a:cs typeface="Arial" panose="020B0604020202020204" pitchFamily="34" charset="0"/>
            </a:endParaRPr>
          </a:p>
        </p:txBody>
      </p:sp>
      <p:sp>
        <p:nvSpPr>
          <p:cNvPr id="272" name="Rectangle 14">
            <a:extLst>
              <a:ext uri="{FF2B5EF4-FFF2-40B4-BE49-F238E27FC236}">
                <a16:creationId xmlns:a16="http://schemas.microsoft.com/office/drawing/2014/main" id="{2BC45D9D-BF1D-54CB-C608-F9C71A5B4AC4}"/>
              </a:ext>
            </a:extLst>
          </p:cNvPr>
          <p:cNvSpPr/>
          <p:nvPr/>
        </p:nvSpPr>
        <p:spPr>
          <a:xfrm>
            <a:off x="7116688" y="3529847"/>
            <a:ext cx="2561955" cy="1707715"/>
          </a:xfrm>
          <a:prstGeom prst="rect">
            <a:avLst/>
          </a:prstGeom>
          <a:solidFill>
            <a:schemeClr val="accent6">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cs typeface="Arial" panose="020B0604020202020204" pitchFamily="34" charset="0"/>
            </a:endParaRPr>
          </a:p>
        </p:txBody>
      </p:sp>
      <p:cxnSp>
        <p:nvCxnSpPr>
          <p:cNvPr id="288" name="直接箭头连接符 206">
            <a:extLst>
              <a:ext uri="{FF2B5EF4-FFF2-40B4-BE49-F238E27FC236}">
                <a16:creationId xmlns:a16="http://schemas.microsoft.com/office/drawing/2014/main" id="{EE0FEE7E-B8EC-819F-CD55-6976B7274243}"/>
              </a:ext>
            </a:extLst>
          </p:cNvPr>
          <p:cNvCxnSpPr>
            <a:cxnSpLocks/>
            <a:stCxn id="323" idx="0"/>
            <a:endCxn id="296" idx="2"/>
          </p:cNvCxnSpPr>
          <p:nvPr/>
        </p:nvCxnSpPr>
        <p:spPr>
          <a:xfrm flipV="1">
            <a:off x="8329591" y="2686391"/>
            <a:ext cx="446926" cy="1000498"/>
          </a:xfrm>
          <a:prstGeom prst="straightConnector1">
            <a:avLst/>
          </a:prstGeom>
          <a:ln w="38100">
            <a:solidFill>
              <a:schemeClr val="accent6">
                <a:lumMod val="75000"/>
              </a:schemeClr>
            </a:solidFill>
            <a:tailEnd type="triangle"/>
          </a:ln>
        </p:spPr>
        <p:style>
          <a:lnRef idx="1">
            <a:schemeClr val="accent6"/>
          </a:lnRef>
          <a:fillRef idx="0">
            <a:schemeClr val="accent6"/>
          </a:fillRef>
          <a:effectRef idx="0">
            <a:schemeClr val="accent6"/>
          </a:effectRef>
          <a:fontRef idx="minor">
            <a:schemeClr val="tx1"/>
          </a:fontRef>
        </p:style>
      </p:cxnSp>
      <p:sp>
        <p:nvSpPr>
          <p:cNvPr id="292" name="Rectangle 14">
            <a:extLst>
              <a:ext uri="{FF2B5EF4-FFF2-40B4-BE49-F238E27FC236}">
                <a16:creationId xmlns:a16="http://schemas.microsoft.com/office/drawing/2014/main" id="{D6AB126A-5EDD-5D27-55DA-96557B8B2609}"/>
              </a:ext>
            </a:extLst>
          </p:cNvPr>
          <p:cNvSpPr/>
          <p:nvPr/>
        </p:nvSpPr>
        <p:spPr>
          <a:xfrm>
            <a:off x="7116694" y="4916630"/>
            <a:ext cx="4414072" cy="688628"/>
          </a:xfrm>
          <a:prstGeom prst="rect">
            <a:avLst/>
          </a:prstGeom>
          <a:solidFill>
            <a:schemeClr val="accent6">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000000"/>
              </a:solidFill>
              <a:cs typeface="Arial" panose="020B0604020202020204" pitchFamily="34" charset="0"/>
            </a:endParaRPr>
          </a:p>
        </p:txBody>
      </p:sp>
      <p:sp>
        <p:nvSpPr>
          <p:cNvPr id="293" name="TextBox 317">
            <a:extLst>
              <a:ext uri="{FF2B5EF4-FFF2-40B4-BE49-F238E27FC236}">
                <a16:creationId xmlns:a16="http://schemas.microsoft.com/office/drawing/2014/main" id="{CD1BE2B7-E599-59E2-23CD-4C0FDAF3AB7C}"/>
              </a:ext>
            </a:extLst>
          </p:cNvPr>
          <p:cNvSpPr txBox="1"/>
          <p:nvPr/>
        </p:nvSpPr>
        <p:spPr>
          <a:xfrm>
            <a:off x="7337851" y="5777319"/>
            <a:ext cx="3917096" cy="400110"/>
          </a:xfrm>
          <a:prstGeom prst="rect">
            <a:avLst/>
          </a:prstGeom>
          <a:noFill/>
        </p:spPr>
        <p:txBody>
          <a:bodyPr wrap="square">
            <a:spAutoFit/>
          </a:bodyPr>
          <a:lstStyle/>
          <a:p>
            <a:pPr algn="ctr"/>
            <a:r>
              <a:rPr lang="en-US" altLang="zh-CN" sz="2000" dirty="0">
                <a:solidFill>
                  <a:srgbClr val="000000"/>
                </a:solidFill>
                <a:cs typeface="Arial" panose="020B0604020202020204" pitchFamily="34" charset="0"/>
              </a:rPr>
              <a:t>HW-based Dynamic LDB</a:t>
            </a:r>
          </a:p>
        </p:txBody>
      </p:sp>
      <p:sp>
        <p:nvSpPr>
          <p:cNvPr id="294" name="文本框 217">
            <a:extLst>
              <a:ext uri="{FF2B5EF4-FFF2-40B4-BE49-F238E27FC236}">
                <a16:creationId xmlns:a16="http://schemas.microsoft.com/office/drawing/2014/main" id="{E36ABDAD-873E-E9B7-7C77-CAC9554B539A}"/>
              </a:ext>
            </a:extLst>
          </p:cNvPr>
          <p:cNvSpPr txBox="1"/>
          <p:nvPr/>
        </p:nvSpPr>
        <p:spPr>
          <a:xfrm>
            <a:off x="9820578" y="4954877"/>
            <a:ext cx="1859680" cy="646331"/>
          </a:xfrm>
          <a:prstGeom prst="rect">
            <a:avLst/>
          </a:prstGeom>
          <a:noFill/>
        </p:spPr>
        <p:txBody>
          <a:bodyPr wrap="square" rtlCol="0">
            <a:spAutoFit/>
          </a:bodyPr>
          <a:lstStyle/>
          <a:p>
            <a:pPr algn="ctr"/>
            <a:r>
              <a:rPr lang="en-US" altLang="zh-CN" dirty="0">
                <a:solidFill>
                  <a:srgbClr val="000000"/>
                </a:solidFill>
                <a:cs typeface="Arial" panose="020B0604020202020204" pitchFamily="34" charset="0"/>
              </a:rPr>
              <a:t>FPGA-based</a:t>
            </a:r>
          </a:p>
          <a:p>
            <a:pPr algn="ctr"/>
            <a:r>
              <a:rPr lang="en-US" altLang="zh-CN" dirty="0" err="1">
                <a:solidFill>
                  <a:srgbClr val="000000"/>
                </a:solidFill>
                <a:cs typeface="Arial" panose="020B0604020202020204" pitchFamily="34" charset="0"/>
              </a:rPr>
              <a:t>SmartNIC</a:t>
            </a:r>
            <a:endParaRPr lang="zh-CN" altLang="en-US" dirty="0">
              <a:solidFill>
                <a:srgbClr val="000000"/>
              </a:solidFill>
              <a:cs typeface="Arial" panose="020B0604020202020204" pitchFamily="34" charset="0"/>
            </a:endParaRPr>
          </a:p>
        </p:txBody>
      </p:sp>
      <p:sp>
        <p:nvSpPr>
          <p:cNvPr id="295" name="矩形: 圆角 219">
            <a:extLst>
              <a:ext uri="{FF2B5EF4-FFF2-40B4-BE49-F238E27FC236}">
                <a16:creationId xmlns:a16="http://schemas.microsoft.com/office/drawing/2014/main" id="{CFFF4523-A811-6D1A-5D92-F725A40822E1}"/>
              </a:ext>
            </a:extLst>
          </p:cNvPr>
          <p:cNvSpPr/>
          <p:nvPr/>
        </p:nvSpPr>
        <p:spPr>
          <a:xfrm>
            <a:off x="7202233" y="2097204"/>
            <a:ext cx="996708" cy="589187"/>
          </a:xfrm>
          <a:prstGeom prst="roundRect">
            <a:avLst/>
          </a:prstGeom>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altLang="zh-CN" dirty="0">
                <a:solidFill>
                  <a:srgbClr val="000000"/>
                </a:solidFill>
                <a:cs typeface="Arial" panose="020B0604020202020204" pitchFamily="34" charset="0"/>
              </a:rPr>
              <a:t>RX &amp; </a:t>
            </a:r>
          </a:p>
          <a:p>
            <a:pPr algn="ctr"/>
            <a:r>
              <a:rPr lang="en-US" altLang="zh-CN" dirty="0">
                <a:solidFill>
                  <a:srgbClr val="000000"/>
                </a:solidFill>
                <a:cs typeface="Arial" panose="020B0604020202020204" pitchFamily="34" charset="0"/>
              </a:rPr>
              <a:t>core1</a:t>
            </a:r>
          </a:p>
        </p:txBody>
      </p:sp>
      <p:sp>
        <p:nvSpPr>
          <p:cNvPr id="296" name="矩形: 圆角 220">
            <a:extLst>
              <a:ext uri="{FF2B5EF4-FFF2-40B4-BE49-F238E27FC236}">
                <a16:creationId xmlns:a16="http://schemas.microsoft.com/office/drawing/2014/main" id="{2613621A-F154-3DC9-A7B4-543B55491BEB}"/>
              </a:ext>
            </a:extLst>
          </p:cNvPr>
          <p:cNvSpPr/>
          <p:nvPr/>
        </p:nvSpPr>
        <p:spPr>
          <a:xfrm>
            <a:off x="8278163" y="2097204"/>
            <a:ext cx="996708" cy="589187"/>
          </a:xfrm>
          <a:prstGeom prst="roundRect">
            <a:avLst/>
          </a:prstGeom>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altLang="zh-CN" dirty="0">
                <a:solidFill>
                  <a:srgbClr val="000000"/>
                </a:solidFill>
                <a:cs typeface="Arial" panose="020B0604020202020204" pitchFamily="34" charset="0"/>
              </a:rPr>
              <a:t>RX &amp; </a:t>
            </a:r>
          </a:p>
          <a:p>
            <a:pPr algn="ctr"/>
            <a:r>
              <a:rPr lang="en-US" altLang="zh-CN" dirty="0">
                <a:solidFill>
                  <a:srgbClr val="000000"/>
                </a:solidFill>
                <a:cs typeface="Arial" panose="020B0604020202020204" pitchFamily="34" charset="0"/>
              </a:rPr>
              <a:t>core2</a:t>
            </a:r>
            <a:endParaRPr lang="zh-CN" altLang="en-US" dirty="0">
              <a:solidFill>
                <a:srgbClr val="000000"/>
              </a:solidFill>
              <a:cs typeface="Arial" panose="020B0604020202020204" pitchFamily="34" charset="0"/>
            </a:endParaRPr>
          </a:p>
        </p:txBody>
      </p:sp>
      <p:sp>
        <p:nvSpPr>
          <p:cNvPr id="297" name="矩形: 圆角 221">
            <a:extLst>
              <a:ext uri="{FF2B5EF4-FFF2-40B4-BE49-F238E27FC236}">
                <a16:creationId xmlns:a16="http://schemas.microsoft.com/office/drawing/2014/main" id="{670514FC-B76A-E88A-2D7D-AD0B2AB4F44E}"/>
              </a:ext>
            </a:extLst>
          </p:cNvPr>
          <p:cNvSpPr/>
          <p:nvPr/>
        </p:nvSpPr>
        <p:spPr>
          <a:xfrm>
            <a:off x="9352720" y="2096570"/>
            <a:ext cx="996708" cy="589187"/>
          </a:xfrm>
          <a:prstGeom prst="roundRect">
            <a:avLst/>
          </a:prstGeom>
          <a:ln w="38100">
            <a:solidFill>
              <a:schemeClr val="accent2"/>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dirty="0">
                <a:solidFill>
                  <a:srgbClr val="000000"/>
                </a:solidFill>
                <a:cs typeface="Arial" panose="020B0604020202020204" pitchFamily="34" charset="0"/>
              </a:rPr>
              <a:t>RX &amp; </a:t>
            </a:r>
          </a:p>
          <a:p>
            <a:pPr algn="ctr"/>
            <a:r>
              <a:rPr lang="en-US" altLang="zh-CN" dirty="0">
                <a:solidFill>
                  <a:srgbClr val="000000"/>
                </a:solidFill>
                <a:cs typeface="Arial" panose="020B0604020202020204" pitchFamily="34" charset="0"/>
              </a:rPr>
              <a:t>core3</a:t>
            </a:r>
            <a:endParaRPr lang="zh-CN" altLang="en-US" dirty="0">
              <a:solidFill>
                <a:srgbClr val="000000"/>
              </a:solidFill>
              <a:cs typeface="Arial" panose="020B0604020202020204" pitchFamily="34" charset="0"/>
            </a:endParaRPr>
          </a:p>
        </p:txBody>
      </p:sp>
      <p:cxnSp>
        <p:nvCxnSpPr>
          <p:cNvPr id="298" name="直接箭头连接符 236">
            <a:extLst>
              <a:ext uri="{FF2B5EF4-FFF2-40B4-BE49-F238E27FC236}">
                <a16:creationId xmlns:a16="http://schemas.microsoft.com/office/drawing/2014/main" id="{8750F650-230D-DD90-C1B1-9CBBBD79A829}"/>
              </a:ext>
            </a:extLst>
          </p:cNvPr>
          <p:cNvCxnSpPr>
            <a:cxnSpLocks/>
            <a:endCxn id="312" idx="2"/>
          </p:cNvCxnSpPr>
          <p:nvPr/>
        </p:nvCxnSpPr>
        <p:spPr>
          <a:xfrm flipV="1">
            <a:off x="8415025" y="5380231"/>
            <a:ext cx="1" cy="411617"/>
          </a:xfrm>
          <a:prstGeom prst="straightConnector1">
            <a:avLst/>
          </a:prstGeom>
          <a:ln w="57150">
            <a:solidFill>
              <a:srgbClr val="000000"/>
            </a:solidFill>
            <a:tailEnd type="triangle"/>
          </a:ln>
        </p:spPr>
        <p:style>
          <a:lnRef idx="1">
            <a:schemeClr val="dk1"/>
          </a:lnRef>
          <a:fillRef idx="0">
            <a:schemeClr val="dk1"/>
          </a:fillRef>
          <a:effectRef idx="0">
            <a:schemeClr val="dk1"/>
          </a:effectRef>
          <a:fontRef idx="minor">
            <a:schemeClr val="tx1"/>
          </a:fontRef>
        </p:style>
      </p:cxnSp>
      <p:sp>
        <p:nvSpPr>
          <p:cNvPr id="311" name="文本框 281">
            <a:extLst>
              <a:ext uri="{FF2B5EF4-FFF2-40B4-BE49-F238E27FC236}">
                <a16:creationId xmlns:a16="http://schemas.microsoft.com/office/drawing/2014/main" id="{9DEF4B9C-2C8A-7812-EF48-E752E95CEFBE}"/>
              </a:ext>
            </a:extLst>
          </p:cNvPr>
          <p:cNvSpPr txBox="1"/>
          <p:nvPr/>
        </p:nvSpPr>
        <p:spPr>
          <a:xfrm>
            <a:off x="9272583" y="1665966"/>
            <a:ext cx="2452057" cy="369332"/>
          </a:xfrm>
          <a:prstGeom prst="rect">
            <a:avLst/>
          </a:prstGeom>
          <a:noFill/>
        </p:spPr>
        <p:txBody>
          <a:bodyPr wrap="square" rtlCol="0">
            <a:spAutoFit/>
          </a:bodyPr>
          <a:lstStyle/>
          <a:p>
            <a:r>
              <a:rPr lang="en-US" altLang="zh-CN" dirty="0">
                <a:solidFill>
                  <a:srgbClr val="000000"/>
                </a:solidFill>
                <a:cs typeface="Arial" panose="020B0604020202020204" pitchFamily="34" charset="0"/>
              </a:rPr>
              <a:t>Worker CPU Cores</a:t>
            </a:r>
            <a:endParaRPr lang="zh-CN" altLang="en-US" dirty="0">
              <a:solidFill>
                <a:srgbClr val="000000"/>
              </a:solidFill>
              <a:cs typeface="Arial" panose="020B0604020202020204" pitchFamily="34" charset="0"/>
            </a:endParaRPr>
          </a:p>
        </p:txBody>
      </p:sp>
      <p:sp>
        <p:nvSpPr>
          <p:cNvPr id="312" name="矩形: 圆角 283">
            <a:extLst>
              <a:ext uri="{FF2B5EF4-FFF2-40B4-BE49-F238E27FC236}">
                <a16:creationId xmlns:a16="http://schemas.microsoft.com/office/drawing/2014/main" id="{099227F0-5E5D-04E9-5868-237132DD765C}"/>
              </a:ext>
            </a:extLst>
          </p:cNvPr>
          <p:cNvSpPr/>
          <p:nvPr/>
        </p:nvSpPr>
        <p:spPr>
          <a:xfrm>
            <a:off x="7247327" y="4251570"/>
            <a:ext cx="2335398" cy="1128656"/>
          </a:xfrm>
          <a:prstGeom prst="roundRect">
            <a:avLst/>
          </a:prstGeom>
          <a:ln w="38100"/>
        </p:spPr>
        <p:style>
          <a:lnRef idx="2">
            <a:schemeClr val="accent6">
              <a:shade val="15000"/>
            </a:schemeClr>
          </a:lnRef>
          <a:fillRef idx="1">
            <a:schemeClr val="accent6"/>
          </a:fillRef>
          <a:effectRef idx="0">
            <a:schemeClr val="accent6"/>
          </a:effectRef>
          <a:fontRef idx="minor">
            <a:schemeClr val="lt1"/>
          </a:fontRef>
        </p:style>
        <p:txBody>
          <a:bodyPr rtlCol="0" anchor="ctr"/>
          <a:lstStyle/>
          <a:p>
            <a:r>
              <a:rPr lang="en-US" altLang="zh-CN" b="1" dirty="0">
                <a:cs typeface="Arial" panose="020B0604020202020204" pitchFamily="34" charset="0"/>
              </a:rPr>
              <a:t>On-NIC Scheduler</a:t>
            </a:r>
          </a:p>
          <a:p>
            <a:pPr marL="342897" indent="-342897">
              <a:buFont typeface="Arial" panose="020B0604020202020204" pitchFamily="34" charset="0"/>
              <a:buChar char="•"/>
            </a:pPr>
            <a:r>
              <a:rPr lang="en-US" altLang="zh-CN" dirty="0">
                <a:cs typeface="Arial" panose="020B0604020202020204" pitchFamily="34" charset="0"/>
              </a:rPr>
              <a:t>Queue Manager</a:t>
            </a:r>
          </a:p>
          <a:p>
            <a:pPr marL="342897" indent="-342897">
              <a:buFont typeface="Arial" panose="020B0604020202020204" pitchFamily="34" charset="0"/>
              <a:buChar char="•"/>
            </a:pPr>
            <a:r>
              <a:rPr lang="en-US" altLang="zh-CN" dirty="0">
                <a:cs typeface="Arial" panose="020B0604020202020204" pitchFamily="34" charset="0"/>
              </a:rPr>
              <a:t>Load Monitor</a:t>
            </a:r>
          </a:p>
        </p:txBody>
      </p:sp>
      <p:sp>
        <p:nvSpPr>
          <p:cNvPr id="313" name="Rectangle 30">
            <a:extLst>
              <a:ext uri="{FF2B5EF4-FFF2-40B4-BE49-F238E27FC236}">
                <a16:creationId xmlns:a16="http://schemas.microsoft.com/office/drawing/2014/main" id="{087FD096-A151-F6F7-2A04-69D191802546}"/>
              </a:ext>
            </a:extLst>
          </p:cNvPr>
          <p:cNvSpPr/>
          <p:nvPr/>
        </p:nvSpPr>
        <p:spPr>
          <a:xfrm>
            <a:off x="9756942" y="3533608"/>
            <a:ext cx="1773826" cy="1317230"/>
          </a:xfrm>
          <a:prstGeom prst="rect">
            <a:avLst/>
          </a:prstGeom>
          <a:solidFill>
            <a:srgbClr val="86B3CA"/>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cs typeface="Arial" panose="020B0604020202020204" pitchFamily="34" charset="0"/>
            </a:endParaRPr>
          </a:p>
        </p:txBody>
      </p:sp>
      <p:sp>
        <p:nvSpPr>
          <p:cNvPr id="314" name="文本框 285">
            <a:extLst>
              <a:ext uri="{FF2B5EF4-FFF2-40B4-BE49-F238E27FC236}">
                <a16:creationId xmlns:a16="http://schemas.microsoft.com/office/drawing/2014/main" id="{00EB044D-2338-9EC6-CBC6-B053D32C1E11}"/>
              </a:ext>
            </a:extLst>
          </p:cNvPr>
          <p:cNvSpPr txBox="1"/>
          <p:nvPr/>
        </p:nvSpPr>
        <p:spPr>
          <a:xfrm>
            <a:off x="9790311" y="4196850"/>
            <a:ext cx="1691011" cy="646331"/>
          </a:xfrm>
          <a:prstGeom prst="rect">
            <a:avLst/>
          </a:prstGeom>
          <a:noFill/>
          <a:ln w="38100">
            <a:noFill/>
          </a:ln>
        </p:spPr>
        <p:txBody>
          <a:bodyPr wrap="square" rtlCol="0">
            <a:spAutoFit/>
          </a:bodyPr>
          <a:lstStyle/>
          <a:p>
            <a:pPr algn="ctr"/>
            <a:r>
              <a:rPr lang="en-US" altLang="zh-CN" dirty="0">
                <a:solidFill>
                  <a:srgbClr val="000000"/>
                </a:solidFill>
                <a:cs typeface="Arial" panose="020B0604020202020204" pitchFamily="34" charset="0"/>
              </a:rPr>
              <a:t>LDB</a:t>
            </a:r>
          </a:p>
          <a:p>
            <a:pPr algn="ctr"/>
            <a:r>
              <a:rPr lang="en-US" altLang="zh-CN" dirty="0">
                <a:solidFill>
                  <a:srgbClr val="000000"/>
                </a:solidFill>
                <a:cs typeface="Arial" panose="020B0604020202020204" pitchFamily="34" charset="0"/>
              </a:rPr>
              <a:t>Monitor Core</a:t>
            </a:r>
            <a:endParaRPr lang="zh-CN" altLang="en-US" dirty="0">
              <a:solidFill>
                <a:srgbClr val="000000"/>
              </a:solidFill>
              <a:cs typeface="Arial" panose="020B0604020202020204" pitchFamily="34" charset="0"/>
            </a:endParaRPr>
          </a:p>
        </p:txBody>
      </p:sp>
      <p:grpSp>
        <p:nvGrpSpPr>
          <p:cNvPr id="315" name="组合 304">
            <a:extLst>
              <a:ext uri="{FF2B5EF4-FFF2-40B4-BE49-F238E27FC236}">
                <a16:creationId xmlns:a16="http://schemas.microsoft.com/office/drawing/2014/main" id="{7657BBFA-D5F5-9ED2-B45F-2C0116548775}"/>
              </a:ext>
            </a:extLst>
          </p:cNvPr>
          <p:cNvGrpSpPr/>
          <p:nvPr/>
        </p:nvGrpSpPr>
        <p:grpSpPr>
          <a:xfrm>
            <a:off x="7557546" y="3693441"/>
            <a:ext cx="306006" cy="331059"/>
            <a:chOff x="1935165" y="3223313"/>
            <a:chExt cx="224368" cy="242737"/>
          </a:xfrm>
          <a:noFill/>
        </p:grpSpPr>
        <p:sp>
          <p:nvSpPr>
            <p:cNvPr id="316" name="矩形 305">
              <a:extLst>
                <a:ext uri="{FF2B5EF4-FFF2-40B4-BE49-F238E27FC236}">
                  <a16:creationId xmlns:a16="http://schemas.microsoft.com/office/drawing/2014/main" id="{A40E3895-734C-6B09-44EC-99B72E1675DA}"/>
                </a:ext>
              </a:extLst>
            </p:cNvPr>
            <p:cNvSpPr/>
            <p:nvPr/>
          </p:nvSpPr>
          <p:spPr>
            <a:xfrm>
              <a:off x="1935165" y="3344681"/>
              <a:ext cx="224368" cy="121369"/>
            </a:xfrm>
            <a:prstGeom prst="rect">
              <a:avLst/>
            </a:prstGeom>
            <a:grpFill/>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cs typeface="Arial" panose="020B0604020202020204" pitchFamily="34" charset="0"/>
              </a:endParaRPr>
            </a:p>
          </p:txBody>
        </p:sp>
        <p:sp>
          <p:nvSpPr>
            <p:cNvPr id="317" name="矩形 306">
              <a:extLst>
                <a:ext uri="{FF2B5EF4-FFF2-40B4-BE49-F238E27FC236}">
                  <a16:creationId xmlns:a16="http://schemas.microsoft.com/office/drawing/2014/main" id="{1216CDFF-148C-5E4B-FA4A-445AB0A746DB}"/>
                </a:ext>
              </a:extLst>
            </p:cNvPr>
            <p:cNvSpPr/>
            <p:nvPr/>
          </p:nvSpPr>
          <p:spPr>
            <a:xfrm>
              <a:off x="1935165" y="3223313"/>
              <a:ext cx="224368" cy="121369"/>
            </a:xfrm>
            <a:prstGeom prst="rect">
              <a:avLst/>
            </a:prstGeom>
            <a:grpFill/>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cs typeface="Arial" panose="020B0604020202020204" pitchFamily="34" charset="0"/>
              </a:endParaRPr>
            </a:p>
          </p:txBody>
        </p:sp>
      </p:grpSp>
      <p:grpSp>
        <p:nvGrpSpPr>
          <p:cNvPr id="318" name="组合 307">
            <a:extLst>
              <a:ext uri="{FF2B5EF4-FFF2-40B4-BE49-F238E27FC236}">
                <a16:creationId xmlns:a16="http://schemas.microsoft.com/office/drawing/2014/main" id="{F792BD00-DB37-9CAB-C5F4-B87688CEF3E5}"/>
              </a:ext>
            </a:extLst>
          </p:cNvPr>
          <p:cNvGrpSpPr/>
          <p:nvPr/>
        </p:nvGrpSpPr>
        <p:grpSpPr>
          <a:xfrm>
            <a:off x="8795819" y="3693440"/>
            <a:ext cx="306006" cy="331059"/>
            <a:chOff x="1935165" y="3223313"/>
            <a:chExt cx="224368" cy="242737"/>
          </a:xfrm>
          <a:noFill/>
        </p:grpSpPr>
        <p:sp>
          <p:nvSpPr>
            <p:cNvPr id="319" name="矩形 308">
              <a:extLst>
                <a:ext uri="{FF2B5EF4-FFF2-40B4-BE49-F238E27FC236}">
                  <a16:creationId xmlns:a16="http://schemas.microsoft.com/office/drawing/2014/main" id="{D6A534A0-ABC2-1006-F429-8962C830AA5F}"/>
                </a:ext>
              </a:extLst>
            </p:cNvPr>
            <p:cNvSpPr/>
            <p:nvPr/>
          </p:nvSpPr>
          <p:spPr>
            <a:xfrm>
              <a:off x="1935165" y="3344681"/>
              <a:ext cx="224368" cy="121369"/>
            </a:xfrm>
            <a:prstGeom prst="rect">
              <a:avLst/>
            </a:prstGeom>
            <a:grpFill/>
            <a:ln w="38100">
              <a:solidFill>
                <a:schemeClr val="accent2"/>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cs typeface="Arial" panose="020B0604020202020204" pitchFamily="34" charset="0"/>
              </a:endParaRPr>
            </a:p>
          </p:txBody>
        </p:sp>
        <p:sp>
          <p:nvSpPr>
            <p:cNvPr id="320" name="矩形 309">
              <a:extLst>
                <a:ext uri="{FF2B5EF4-FFF2-40B4-BE49-F238E27FC236}">
                  <a16:creationId xmlns:a16="http://schemas.microsoft.com/office/drawing/2014/main" id="{F470800A-D6AA-02BA-F572-E113609BD4D4}"/>
                </a:ext>
              </a:extLst>
            </p:cNvPr>
            <p:cNvSpPr/>
            <p:nvPr/>
          </p:nvSpPr>
          <p:spPr>
            <a:xfrm>
              <a:off x="1935165" y="3223313"/>
              <a:ext cx="224368" cy="121369"/>
            </a:xfrm>
            <a:prstGeom prst="rect">
              <a:avLst/>
            </a:prstGeom>
            <a:grpFill/>
            <a:ln w="38100">
              <a:solidFill>
                <a:schemeClr val="accent2"/>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cs typeface="Arial" panose="020B0604020202020204" pitchFamily="34" charset="0"/>
              </a:endParaRPr>
            </a:p>
          </p:txBody>
        </p:sp>
      </p:grpSp>
      <p:grpSp>
        <p:nvGrpSpPr>
          <p:cNvPr id="321" name="组合 310">
            <a:extLst>
              <a:ext uri="{FF2B5EF4-FFF2-40B4-BE49-F238E27FC236}">
                <a16:creationId xmlns:a16="http://schemas.microsoft.com/office/drawing/2014/main" id="{14AE484A-42AF-5F94-4D38-CD94C92C5DCF}"/>
              </a:ext>
            </a:extLst>
          </p:cNvPr>
          <p:cNvGrpSpPr/>
          <p:nvPr/>
        </p:nvGrpSpPr>
        <p:grpSpPr>
          <a:xfrm>
            <a:off x="8176588" y="3686889"/>
            <a:ext cx="306006" cy="331059"/>
            <a:chOff x="1935165" y="3223313"/>
            <a:chExt cx="224368" cy="242737"/>
          </a:xfrm>
          <a:noFill/>
        </p:grpSpPr>
        <p:sp>
          <p:nvSpPr>
            <p:cNvPr id="322" name="矩形 311">
              <a:extLst>
                <a:ext uri="{FF2B5EF4-FFF2-40B4-BE49-F238E27FC236}">
                  <a16:creationId xmlns:a16="http://schemas.microsoft.com/office/drawing/2014/main" id="{80047DB7-3233-3359-E8EF-D2878C4EB238}"/>
                </a:ext>
              </a:extLst>
            </p:cNvPr>
            <p:cNvSpPr/>
            <p:nvPr/>
          </p:nvSpPr>
          <p:spPr>
            <a:xfrm>
              <a:off x="1935165" y="3344681"/>
              <a:ext cx="224368" cy="121369"/>
            </a:xfrm>
            <a:prstGeom prst="rect">
              <a:avLst/>
            </a:prstGeom>
            <a:grpFill/>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cs typeface="Arial" panose="020B0604020202020204" pitchFamily="34" charset="0"/>
              </a:endParaRPr>
            </a:p>
          </p:txBody>
        </p:sp>
        <p:sp>
          <p:nvSpPr>
            <p:cNvPr id="323" name="矩形 312">
              <a:extLst>
                <a:ext uri="{FF2B5EF4-FFF2-40B4-BE49-F238E27FC236}">
                  <a16:creationId xmlns:a16="http://schemas.microsoft.com/office/drawing/2014/main" id="{B989B3C9-0C4B-15DC-BDA1-D24B13575E25}"/>
                </a:ext>
              </a:extLst>
            </p:cNvPr>
            <p:cNvSpPr/>
            <p:nvPr/>
          </p:nvSpPr>
          <p:spPr>
            <a:xfrm>
              <a:off x="1935165" y="3223313"/>
              <a:ext cx="224368" cy="121369"/>
            </a:xfrm>
            <a:prstGeom prst="rect">
              <a:avLst/>
            </a:prstGeom>
            <a:grpFill/>
            <a:ln w="38100">
              <a:solidFill>
                <a:schemeClr val="accent2"/>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cs typeface="Arial" panose="020B0604020202020204" pitchFamily="34" charset="0"/>
              </a:endParaRPr>
            </a:p>
          </p:txBody>
        </p:sp>
      </p:grpSp>
      <p:cxnSp>
        <p:nvCxnSpPr>
          <p:cNvPr id="324" name="直接箭头连接符 319">
            <a:extLst>
              <a:ext uri="{FF2B5EF4-FFF2-40B4-BE49-F238E27FC236}">
                <a16:creationId xmlns:a16="http://schemas.microsoft.com/office/drawing/2014/main" id="{DF8A9EB4-FF05-21C0-6FE5-373BD527E652}"/>
              </a:ext>
            </a:extLst>
          </p:cNvPr>
          <p:cNvCxnSpPr>
            <a:cxnSpLocks/>
            <a:stCxn id="317" idx="0"/>
            <a:endCxn id="295" idx="2"/>
          </p:cNvCxnSpPr>
          <p:nvPr/>
        </p:nvCxnSpPr>
        <p:spPr>
          <a:xfrm flipH="1" flipV="1">
            <a:off x="7700587" y="2686391"/>
            <a:ext cx="9962" cy="1007050"/>
          </a:xfrm>
          <a:prstGeom prst="straightConnector1">
            <a:avLst/>
          </a:prstGeom>
          <a:ln w="38100">
            <a:solidFill>
              <a:schemeClr val="accent6">
                <a:lumMod val="75000"/>
              </a:schemeClr>
            </a:solidFill>
            <a:tailEnd type="triangle"/>
          </a:ln>
        </p:spPr>
        <p:style>
          <a:lnRef idx="1">
            <a:schemeClr val="accent6"/>
          </a:lnRef>
          <a:fillRef idx="0">
            <a:schemeClr val="accent6"/>
          </a:fillRef>
          <a:effectRef idx="0">
            <a:schemeClr val="accent6"/>
          </a:effectRef>
          <a:fontRef idx="minor">
            <a:schemeClr val="tx1"/>
          </a:fontRef>
        </p:style>
      </p:cxnSp>
      <p:cxnSp>
        <p:nvCxnSpPr>
          <p:cNvPr id="325" name="直接箭头连接符 325">
            <a:extLst>
              <a:ext uri="{FF2B5EF4-FFF2-40B4-BE49-F238E27FC236}">
                <a16:creationId xmlns:a16="http://schemas.microsoft.com/office/drawing/2014/main" id="{B1483BDC-C6CF-0DB6-FCE4-CBF31DA43850}"/>
              </a:ext>
            </a:extLst>
          </p:cNvPr>
          <p:cNvCxnSpPr>
            <a:cxnSpLocks/>
            <a:stCxn id="320" idx="0"/>
            <a:endCxn id="297" idx="2"/>
          </p:cNvCxnSpPr>
          <p:nvPr/>
        </p:nvCxnSpPr>
        <p:spPr>
          <a:xfrm flipV="1">
            <a:off x="8948823" y="2685757"/>
            <a:ext cx="902252" cy="1007683"/>
          </a:xfrm>
          <a:prstGeom prst="straightConnector1">
            <a:avLst/>
          </a:prstGeom>
          <a:ln w="38100">
            <a:solidFill>
              <a:schemeClr val="accent6">
                <a:lumMod val="75000"/>
              </a:schemeClr>
            </a:solidFill>
            <a:tailEnd type="triangle"/>
          </a:ln>
        </p:spPr>
        <p:style>
          <a:lnRef idx="1">
            <a:schemeClr val="accent6"/>
          </a:lnRef>
          <a:fillRef idx="0">
            <a:schemeClr val="accent6"/>
          </a:fillRef>
          <a:effectRef idx="0">
            <a:schemeClr val="accent6"/>
          </a:effectRef>
          <a:fontRef idx="minor">
            <a:schemeClr val="tx1"/>
          </a:fontRef>
        </p:style>
      </p:cxnSp>
      <p:sp>
        <p:nvSpPr>
          <p:cNvPr id="328" name="Rectangle 387">
            <a:extLst>
              <a:ext uri="{FF2B5EF4-FFF2-40B4-BE49-F238E27FC236}">
                <a16:creationId xmlns:a16="http://schemas.microsoft.com/office/drawing/2014/main" id="{E3EC57ED-5555-421B-A4ED-DAD54DB07EC7}"/>
              </a:ext>
            </a:extLst>
          </p:cNvPr>
          <p:cNvSpPr/>
          <p:nvPr/>
        </p:nvSpPr>
        <p:spPr>
          <a:xfrm>
            <a:off x="7111858" y="3009300"/>
            <a:ext cx="4418904" cy="393116"/>
          </a:xfrm>
          <a:prstGeom prst="rect">
            <a:avLst/>
          </a:prstGeom>
          <a:ln w="38100">
            <a:solidFill>
              <a:schemeClr val="tx2"/>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solidFill>
                  <a:srgbClr val="000000"/>
                </a:solidFill>
                <a:cs typeface="Arial" panose="020B0604020202020204" pitchFamily="34" charset="0"/>
              </a:rPr>
              <a:t>Main Memory</a:t>
            </a:r>
          </a:p>
        </p:txBody>
      </p:sp>
      <p:sp>
        <p:nvSpPr>
          <p:cNvPr id="330" name="矩形: 圆角 335">
            <a:extLst>
              <a:ext uri="{FF2B5EF4-FFF2-40B4-BE49-F238E27FC236}">
                <a16:creationId xmlns:a16="http://schemas.microsoft.com/office/drawing/2014/main" id="{3B784C6B-74E3-ED61-3844-8719B5545644}"/>
              </a:ext>
            </a:extLst>
          </p:cNvPr>
          <p:cNvSpPr/>
          <p:nvPr/>
        </p:nvSpPr>
        <p:spPr>
          <a:xfrm>
            <a:off x="10447446" y="2070477"/>
            <a:ext cx="996708" cy="716951"/>
          </a:xfrm>
          <a:prstGeom prst="roundRect">
            <a:avLst/>
          </a:prstGeom>
          <a:ln w="38100"/>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altLang="zh-CN" dirty="0">
                <a:solidFill>
                  <a:srgbClr val="FFFFFF"/>
                </a:solidFill>
                <a:cs typeface="Arial" panose="020B0604020202020204" pitchFamily="34" charset="0"/>
              </a:rPr>
              <a:t>core pool</a:t>
            </a:r>
            <a:endParaRPr lang="zh-CN" altLang="en-US" dirty="0">
              <a:solidFill>
                <a:srgbClr val="FFFFFF"/>
              </a:solidFill>
              <a:cs typeface="Arial" panose="020B0604020202020204" pitchFamily="34" charset="0"/>
            </a:endParaRPr>
          </a:p>
        </p:txBody>
      </p:sp>
      <p:sp>
        <p:nvSpPr>
          <p:cNvPr id="331" name="矩形: 圆角 343">
            <a:extLst>
              <a:ext uri="{FF2B5EF4-FFF2-40B4-BE49-F238E27FC236}">
                <a16:creationId xmlns:a16="http://schemas.microsoft.com/office/drawing/2014/main" id="{B2EE76A1-AB4B-6C6B-33AB-C9C61C68D051}"/>
              </a:ext>
            </a:extLst>
          </p:cNvPr>
          <p:cNvSpPr/>
          <p:nvPr/>
        </p:nvSpPr>
        <p:spPr>
          <a:xfrm>
            <a:off x="9903121" y="3612262"/>
            <a:ext cx="1477024" cy="596678"/>
          </a:xfrm>
          <a:prstGeom prst="roundRect">
            <a:avLst/>
          </a:prstGeom>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cs typeface="Arial" panose="020B0604020202020204" pitchFamily="34" charset="0"/>
              </a:rPr>
              <a:t>Monitor CPU perf</a:t>
            </a:r>
            <a:endParaRPr lang="zh-CN" altLang="en-US" dirty="0">
              <a:cs typeface="Arial" panose="020B0604020202020204" pitchFamily="34" charset="0"/>
            </a:endParaRPr>
          </a:p>
        </p:txBody>
      </p:sp>
      <p:cxnSp>
        <p:nvCxnSpPr>
          <p:cNvPr id="334" name="直接箭头连接符 348">
            <a:extLst>
              <a:ext uri="{FF2B5EF4-FFF2-40B4-BE49-F238E27FC236}">
                <a16:creationId xmlns:a16="http://schemas.microsoft.com/office/drawing/2014/main" id="{3FF3E9C9-CEFA-7AF8-4A5A-7529B0C9AC98}"/>
              </a:ext>
            </a:extLst>
          </p:cNvPr>
          <p:cNvCxnSpPr>
            <a:cxnSpLocks/>
            <a:stCxn id="295" idx="2"/>
            <a:endCxn id="331" idx="0"/>
          </p:cNvCxnSpPr>
          <p:nvPr/>
        </p:nvCxnSpPr>
        <p:spPr>
          <a:xfrm>
            <a:off x="7700587" y="2686391"/>
            <a:ext cx="2941045" cy="925871"/>
          </a:xfrm>
          <a:prstGeom prst="straightConnector1">
            <a:avLst/>
          </a:prstGeom>
          <a:ln w="38100">
            <a:solidFill>
              <a:srgbClr val="FEC91B"/>
            </a:solidFill>
            <a:prstDash val="dash"/>
            <a:tailEnd type="triangle"/>
          </a:ln>
        </p:spPr>
        <p:style>
          <a:lnRef idx="1">
            <a:schemeClr val="accent3"/>
          </a:lnRef>
          <a:fillRef idx="0">
            <a:schemeClr val="accent3"/>
          </a:fillRef>
          <a:effectRef idx="0">
            <a:schemeClr val="accent3"/>
          </a:effectRef>
          <a:fontRef idx="minor">
            <a:schemeClr val="tx1"/>
          </a:fontRef>
        </p:style>
      </p:cxnSp>
      <p:cxnSp>
        <p:nvCxnSpPr>
          <p:cNvPr id="335" name="直接箭头连接符 350">
            <a:extLst>
              <a:ext uri="{FF2B5EF4-FFF2-40B4-BE49-F238E27FC236}">
                <a16:creationId xmlns:a16="http://schemas.microsoft.com/office/drawing/2014/main" id="{0DF99E37-4239-B8F2-051B-2D16C861088F}"/>
              </a:ext>
            </a:extLst>
          </p:cNvPr>
          <p:cNvCxnSpPr>
            <a:cxnSpLocks/>
            <a:stCxn id="296" idx="2"/>
            <a:endCxn id="331" idx="0"/>
          </p:cNvCxnSpPr>
          <p:nvPr/>
        </p:nvCxnSpPr>
        <p:spPr>
          <a:xfrm>
            <a:off x="8776517" y="2686391"/>
            <a:ext cx="1865116" cy="925871"/>
          </a:xfrm>
          <a:prstGeom prst="straightConnector1">
            <a:avLst/>
          </a:prstGeom>
          <a:ln w="38100">
            <a:solidFill>
              <a:srgbClr val="FEC91B"/>
            </a:solidFill>
            <a:prstDash val="dash"/>
            <a:tailEnd type="triangle"/>
          </a:ln>
        </p:spPr>
        <p:style>
          <a:lnRef idx="1">
            <a:schemeClr val="accent3"/>
          </a:lnRef>
          <a:fillRef idx="0">
            <a:schemeClr val="accent3"/>
          </a:fillRef>
          <a:effectRef idx="0">
            <a:schemeClr val="accent3"/>
          </a:effectRef>
          <a:fontRef idx="minor">
            <a:schemeClr val="tx1"/>
          </a:fontRef>
        </p:style>
      </p:cxnSp>
      <p:cxnSp>
        <p:nvCxnSpPr>
          <p:cNvPr id="336" name="直接箭头连接符 352">
            <a:extLst>
              <a:ext uri="{FF2B5EF4-FFF2-40B4-BE49-F238E27FC236}">
                <a16:creationId xmlns:a16="http://schemas.microsoft.com/office/drawing/2014/main" id="{49C3E66C-E56F-75F3-A5BA-508B4C5367FA}"/>
              </a:ext>
            </a:extLst>
          </p:cNvPr>
          <p:cNvCxnSpPr>
            <a:cxnSpLocks/>
            <a:stCxn id="297" idx="2"/>
            <a:endCxn id="331" idx="0"/>
          </p:cNvCxnSpPr>
          <p:nvPr/>
        </p:nvCxnSpPr>
        <p:spPr>
          <a:xfrm>
            <a:off x="9851074" y="2685757"/>
            <a:ext cx="790558" cy="926505"/>
          </a:xfrm>
          <a:prstGeom prst="straightConnector1">
            <a:avLst/>
          </a:prstGeom>
          <a:ln w="38100">
            <a:solidFill>
              <a:srgbClr val="FEC91B"/>
            </a:solidFill>
            <a:prstDash val="dash"/>
            <a:tailEnd type="triangle"/>
          </a:ln>
        </p:spPr>
        <p:style>
          <a:lnRef idx="1">
            <a:schemeClr val="accent3"/>
          </a:lnRef>
          <a:fillRef idx="0">
            <a:schemeClr val="accent3"/>
          </a:fillRef>
          <a:effectRef idx="0">
            <a:schemeClr val="accent3"/>
          </a:effectRef>
          <a:fontRef idx="minor">
            <a:schemeClr val="tx1"/>
          </a:fontRef>
        </p:style>
      </p:cxnSp>
      <p:sp>
        <p:nvSpPr>
          <p:cNvPr id="337" name="弧形 360">
            <a:extLst>
              <a:ext uri="{FF2B5EF4-FFF2-40B4-BE49-F238E27FC236}">
                <a16:creationId xmlns:a16="http://schemas.microsoft.com/office/drawing/2014/main" id="{54C576E1-01C0-C955-6910-F7561205AB8E}"/>
              </a:ext>
            </a:extLst>
          </p:cNvPr>
          <p:cNvSpPr/>
          <p:nvPr/>
        </p:nvSpPr>
        <p:spPr>
          <a:xfrm rot="17932113">
            <a:off x="9054498" y="3883605"/>
            <a:ext cx="1412695" cy="1376180"/>
          </a:xfrm>
          <a:prstGeom prst="arc">
            <a:avLst>
              <a:gd name="adj1" fmla="val 16200000"/>
              <a:gd name="adj2" fmla="val 20598710"/>
            </a:avLst>
          </a:prstGeom>
          <a:ln w="38100">
            <a:solidFill>
              <a:schemeClr val="accent2"/>
            </a:solidFill>
            <a:headEnd type="triangle"/>
            <a:tailEnd type="triangle"/>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zh-CN" altLang="en-US">
              <a:cs typeface="Arial" panose="020B0604020202020204" pitchFamily="34" charset="0"/>
            </a:endParaRPr>
          </a:p>
        </p:txBody>
      </p:sp>
      <p:cxnSp>
        <p:nvCxnSpPr>
          <p:cNvPr id="339" name="直接箭头连接符 207">
            <a:extLst>
              <a:ext uri="{FF2B5EF4-FFF2-40B4-BE49-F238E27FC236}">
                <a16:creationId xmlns:a16="http://schemas.microsoft.com/office/drawing/2014/main" id="{AF922341-74A0-CAD6-98F3-101C215755EB}"/>
              </a:ext>
            </a:extLst>
          </p:cNvPr>
          <p:cNvCxnSpPr>
            <a:cxnSpLocks/>
            <a:endCxn id="316" idx="2"/>
          </p:cNvCxnSpPr>
          <p:nvPr/>
        </p:nvCxnSpPr>
        <p:spPr>
          <a:xfrm flipV="1">
            <a:off x="7710549" y="4024500"/>
            <a:ext cx="0" cy="227070"/>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接箭头连接符 207">
            <a:extLst>
              <a:ext uri="{FF2B5EF4-FFF2-40B4-BE49-F238E27FC236}">
                <a16:creationId xmlns:a16="http://schemas.microsoft.com/office/drawing/2014/main" id="{A343221A-18CF-7E78-190D-A60888407459}"/>
              </a:ext>
            </a:extLst>
          </p:cNvPr>
          <p:cNvCxnSpPr>
            <a:cxnSpLocks/>
            <a:endCxn id="322" idx="2"/>
          </p:cNvCxnSpPr>
          <p:nvPr/>
        </p:nvCxnSpPr>
        <p:spPr>
          <a:xfrm flipV="1">
            <a:off x="8329591" y="4017948"/>
            <a:ext cx="0" cy="227070"/>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接箭头连接符 207">
            <a:extLst>
              <a:ext uri="{FF2B5EF4-FFF2-40B4-BE49-F238E27FC236}">
                <a16:creationId xmlns:a16="http://schemas.microsoft.com/office/drawing/2014/main" id="{0A475189-5B65-B9F5-1EAB-D19C06F2A4EF}"/>
              </a:ext>
            </a:extLst>
          </p:cNvPr>
          <p:cNvCxnSpPr>
            <a:cxnSpLocks/>
            <a:endCxn id="319" idx="2"/>
          </p:cNvCxnSpPr>
          <p:nvPr/>
        </p:nvCxnSpPr>
        <p:spPr>
          <a:xfrm flipV="1">
            <a:off x="8948823" y="4024499"/>
            <a:ext cx="0" cy="227072"/>
          </a:xfrm>
          <a:prstGeom prst="straightConnector1">
            <a:avLst/>
          </a:prstGeom>
          <a:ln w="381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46" name="TextBox 345">
            <a:extLst>
              <a:ext uri="{FF2B5EF4-FFF2-40B4-BE49-F238E27FC236}">
                <a16:creationId xmlns:a16="http://schemas.microsoft.com/office/drawing/2014/main" id="{5A6F9DA8-0082-E1A1-96DB-A790A7804AC0}"/>
              </a:ext>
            </a:extLst>
          </p:cNvPr>
          <p:cNvSpPr txBox="1"/>
          <p:nvPr/>
        </p:nvSpPr>
        <p:spPr>
          <a:xfrm>
            <a:off x="1085606" y="3107777"/>
            <a:ext cx="6018609" cy="3108543"/>
          </a:xfrm>
          <a:prstGeom prst="rect">
            <a:avLst/>
          </a:prstGeom>
          <a:noFill/>
        </p:spPr>
        <p:txBody>
          <a:bodyPr wrap="square">
            <a:spAutoFit/>
          </a:bodyPr>
          <a:lstStyle/>
          <a:p>
            <a:pPr marL="0" indent="0">
              <a:buNone/>
            </a:pPr>
            <a:r>
              <a:rPr lang="en-US" sz="2800" dirty="0">
                <a:solidFill>
                  <a:schemeClr val="accent6"/>
                </a:solidFill>
              </a:rPr>
              <a:t>Better performance: can handle </a:t>
            </a:r>
            <a:r>
              <a:rPr lang="en-US" sz="2800" dirty="0">
                <a:solidFill>
                  <a:schemeClr val="accent6"/>
                </a:solidFill>
                <a:sym typeface="Wingdings" panose="05000000000000000000" pitchFamily="2" charset="2"/>
              </a:rPr>
              <a:t>high packet rates.</a:t>
            </a:r>
            <a:endParaRPr lang="en-US" sz="2800" dirty="0">
              <a:solidFill>
                <a:schemeClr val="accent6"/>
              </a:solidFill>
            </a:endParaRPr>
          </a:p>
          <a:p>
            <a:pPr marL="0" indent="0">
              <a:buNone/>
            </a:pPr>
            <a:endParaRPr lang="en-US" sz="2800" dirty="0"/>
          </a:p>
          <a:p>
            <a:pPr marL="0" indent="0">
              <a:buNone/>
            </a:pPr>
            <a:r>
              <a:rPr lang="en-US" sz="2800" dirty="0">
                <a:solidFill>
                  <a:srgbClr val="FF0000"/>
                </a:solidFill>
              </a:rPr>
              <a:t>Not yet meet future processing needs.</a:t>
            </a:r>
          </a:p>
          <a:p>
            <a:pPr marL="0" indent="0">
              <a:buNone/>
            </a:pPr>
            <a:r>
              <a:rPr lang="en-US" sz="2800" dirty="0">
                <a:solidFill>
                  <a:srgbClr val="FF0000"/>
                </a:solidFill>
              </a:rPr>
              <a:t>Less compatibility with current network stacks</a:t>
            </a:r>
          </a:p>
          <a:p>
            <a:pPr marL="0" indent="0">
              <a:buNone/>
            </a:pPr>
            <a:endParaRPr lang="en-US" sz="2800" dirty="0"/>
          </a:p>
        </p:txBody>
      </p:sp>
      <p:pic>
        <p:nvPicPr>
          <p:cNvPr id="347" name="Graphic 346" descr="Close with solid fill">
            <a:extLst>
              <a:ext uri="{FF2B5EF4-FFF2-40B4-BE49-F238E27FC236}">
                <a16:creationId xmlns:a16="http://schemas.microsoft.com/office/drawing/2014/main" id="{DF3A2913-AD68-4C7E-50DD-45C7BE6EC9B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1571" y="4446994"/>
            <a:ext cx="365760" cy="365760"/>
          </a:xfrm>
          <a:prstGeom prst="rect">
            <a:avLst/>
          </a:prstGeom>
        </p:spPr>
      </p:pic>
      <p:pic>
        <p:nvPicPr>
          <p:cNvPr id="348" name="Graphic 347" descr="Checkmark with solid fill">
            <a:extLst>
              <a:ext uri="{FF2B5EF4-FFF2-40B4-BE49-F238E27FC236}">
                <a16:creationId xmlns:a16="http://schemas.microsoft.com/office/drawing/2014/main" id="{C1BCD817-9987-46F3-DEAD-1B1A8AB163E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7801" y="3187275"/>
            <a:ext cx="365760" cy="365760"/>
          </a:xfrm>
          <a:prstGeom prst="rect">
            <a:avLst/>
          </a:prstGeom>
        </p:spPr>
      </p:pic>
      <p:pic>
        <p:nvPicPr>
          <p:cNvPr id="349" name="Graphic 348" descr="Close with solid fill">
            <a:extLst>
              <a:ext uri="{FF2B5EF4-FFF2-40B4-BE49-F238E27FC236}">
                <a16:creationId xmlns:a16="http://schemas.microsoft.com/office/drawing/2014/main" id="{03A802EE-9608-FAA7-FA39-2503A2DD4B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8652" y="4860410"/>
            <a:ext cx="365760" cy="365760"/>
          </a:xfrm>
          <a:prstGeom prst="rect">
            <a:avLst/>
          </a:prstGeom>
        </p:spPr>
      </p:pic>
      <p:sp>
        <p:nvSpPr>
          <p:cNvPr id="4" name="TextBox 3">
            <a:extLst>
              <a:ext uri="{FF2B5EF4-FFF2-40B4-BE49-F238E27FC236}">
                <a16:creationId xmlns:a16="http://schemas.microsoft.com/office/drawing/2014/main" id="{0FCA83D6-DDDC-53B5-F61E-E99265E2E151}"/>
              </a:ext>
            </a:extLst>
          </p:cNvPr>
          <p:cNvSpPr txBox="1"/>
          <p:nvPr/>
        </p:nvSpPr>
        <p:spPr>
          <a:xfrm>
            <a:off x="6344400" y="6140628"/>
            <a:ext cx="5653418" cy="400110"/>
          </a:xfrm>
          <a:prstGeom prst="rect">
            <a:avLst/>
          </a:prstGeom>
          <a:noFill/>
        </p:spPr>
        <p:txBody>
          <a:bodyPr wrap="square" rtlCol="0">
            <a:spAutoFit/>
          </a:bodyPr>
          <a:lstStyle/>
          <a:p>
            <a:r>
              <a:rPr lang="en-US" sz="2000" dirty="0">
                <a:cs typeface="Arial" panose="020B0604020202020204" pitchFamily="34" charset="0"/>
              </a:rPr>
              <a:t>e.g., RSS, Flow Director, Ringleader, Turbo, etc.</a:t>
            </a:r>
          </a:p>
        </p:txBody>
      </p:sp>
      <p:sp>
        <p:nvSpPr>
          <p:cNvPr id="5" name="Slide Number Placeholder 4">
            <a:extLst>
              <a:ext uri="{FF2B5EF4-FFF2-40B4-BE49-F238E27FC236}">
                <a16:creationId xmlns:a16="http://schemas.microsoft.com/office/drawing/2014/main" id="{6FAB62DD-5660-673B-FD60-79D2BC67123F}"/>
              </a:ext>
            </a:extLst>
          </p:cNvPr>
          <p:cNvSpPr>
            <a:spLocks noGrp="1"/>
          </p:cNvSpPr>
          <p:nvPr>
            <p:ph type="sldNum" sz="quarter" idx="12"/>
          </p:nvPr>
        </p:nvSpPr>
        <p:spPr/>
        <p:txBody>
          <a:bodyPr/>
          <a:lstStyle/>
          <a:p>
            <a:fld id="{E23A660C-4BA6-8146-88A2-8F54BEB04FB8}" type="slidenum">
              <a:rPr lang="en-US" smtClean="0"/>
              <a:t>6</a:t>
            </a:fld>
            <a:endParaRPr lang="en-US" dirty="0"/>
          </a:p>
        </p:txBody>
      </p:sp>
    </p:spTree>
    <p:extLst>
      <p:ext uri="{BB962C8B-B14F-4D97-AF65-F5344CB8AC3E}">
        <p14:creationId xmlns:p14="http://schemas.microsoft.com/office/powerpoint/2010/main" val="1939435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4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4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46">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4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9C78B-85A0-EFF1-73A2-46A0F9864465}"/>
              </a:ext>
            </a:extLst>
          </p:cNvPr>
          <p:cNvSpPr>
            <a:spLocks noGrp="1"/>
          </p:cNvSpPr>
          <p:nvPr>
            <p:ph type="title"/>
          </p:nvPr>
        </p:nvSpPr>
        <p:spPr/>
        <p:txBody>
          <a:bodyPr/>
          <a:lstStyle/>
          <a:p>
            <a:r>
              <a:rPr lang="en-US" dirty="0"/>
              <a:t>Intel Dynamic Load Balancer</a:t>
            </a:r>
          </a:p>
        </p:txBody>
      </p:sp>
      <p:sp>
        <p:nvSpPr>
          <p:cNvPr id="3" name="Content Placeholder 2">
            <a:extLst>
              <a:ext uri="{FF2B5EF4-FFF2-40B4-BE49-F238E27FC236}">
                <a16:creationId xmlns:a16="http://schemas.microsoft.com/office/drawing/2014/main" id="{292CC438-E05A-BA07-FAA9-F85F5CE532BF}"/>
              </a:ext>
            </a:extLst>
          </p:cNvPr>
          <p:cNvSpPr>
            <a:spLocks noGrp="1"/>
          </p:cNvSpPr>
          <p:nvPr>
            <p:ph idx="1"/>
          </p:nvPr>
        </p:nvSpPr>
        <p:spPr>
          <a:xfrm>
            <a:off x="838200" y="1825625"/>
            <a:ext cx="7056858" cy="4351338"/>
          </a:xfrm>
        </p:spPr>
        <p:txBody>
          <a:bodyPr>
            <a:normAutofit/>
          </a:bodyPr>
          <a:lstStyle/>
          <a:p>
            <a:r>
              <a:rPr lang="en-US" sz="2400" dirty="0"/>
              <a:t>Dynamic load balancer (DLB) is one of the on-chip accelerators on Intel 4</a:t>
            </a:r>
            <a:r>
              <a:rPr lang="en-US" sz="2400" baseline="30000" dirty="0"/>
              <a:t>th </a:t>
            </a:r>
            <a:r>
              <a:rPr lang="en-US" sz="2400" dirty="0"/>
              <a:t>generation Xeon Scalable Processor.</a:t>
            </a:r>
          </a:p>
          <a:p>
            <a:r>
              <a:rPr lang="en-US" sz="2400" b="1" dirty="0">
                <a:solidFill>
                  <a:schemeClr val="accent6"/>
                </a:solidFill>
              </a:rPr>
              <a:t>Hardware-managed</a:t>
            </a:r>
            <a:r>
              <a:rPr lang="en-US" sz="2400" dirty="0"/>
              <a:t> queues and arbiters linking producers and consumers.</a:t>
            </a:r>
          </a:p>
          <a:p>
            <a:r>
              <a:rPr lang="en-US" sz="2400" b="1" dirty="0">
                <a:solidFill>
                  <a:schemeClr val="accent6"/>
                </a:solidFill>
              </a:rPr>
              <a:t>Efficient</a:t>
            </a:r>
            <a:r>
              <a:rPr lang="en-US" sz="2400" dirty="0"/>
              <a:t> enqueue and dequeue operation.</a:t>
            </a:r>
          </a:p>
          <a:p>
            <a:r>
              <a:rPr lang="en-US" sz="2400" b="1" dirty="0">
                <a:solidFill>
                  <a:schemeClr val="accent6"/>
                </a:solidFill>
              </a:rPr>
              <a:t>Software supports </a:t>
            </a:r>
            <a:r>
              <a:rPr lang="en-US" sz="2400" dirty="0"/>
              <a:t>with Linux library (</a:t>
            </a:r>
            <a:r>
              <a:rPr lang="en-US" sz="2400" dirty="0" err="1"/>
              <a:t>libdlb</a:t>
            </a:r>
            <a:r>
              <a:rPr lang="en-US" sz="2400" dirty="0"/>
              <a:t>) and DPDK poll mode driver. </a:t>
            </a:r>
            <a:r>
              <a:rPr lang="en-US" altLang="zh-CN" sz="2400" dirty="0"/>
              <a:t>Software credit pool to prevent overwhelming DLB internal resources.</a:t>
            </a:r>
            <a:endParaRPr lang="en-US" sz="2400" dirty="0"/>
          </a:p>
        </p:txBody>
      </p:sp>
      <p:sp>
        <p:nvSpPr>
          <p:cNvPr id="140" name="Slide Number Placeholder 139">
            <a:extLst>
              <a:ext uri="{FF2B5EF4-FFF2-40B4-BE49-F238E27FC236}">
                <a16:creationId xmlns:a16="http://schemas.microsoft.com/office/drawing/2014/main" id="{8AF994C3-329E-7197-6403-8A37F6D400E4}"/>
              </a:ext>
            </a:extLst>
          </p:cNvPr>
          <p:cNvSpPr>
            <a:spLocks noGrp="1"/>
          </p:cNvSpPr>
          <p:nvPr>
            <p:ph type="sldNum" sz="quarter" idx="12"/>
          </p:nvPr>
        </p:nvSpPr>
        <p:spPr/>
        <p:txBody>
          <a:bodyPr/>
          <a:lstStyle/>
          <a:p>
            <a:fld id="{E23A660C-4BA6-8146-88A2-8F54BEB04FB8}" type="slidenum">
              <a:rPr lang="en-US" smtClean="0"/>
              <a:t>7</a:t>
            </a:fld>
            <a:endParaRPr lang="en-US" dirty="0"/>
          </a:p>
        </p:txBody>
      </p:sp>
      <p:grpSp>
        <p:nvGrpSpPr>
          <p:cNvPr id="7" name="Group 6">
            <a:extLst>
              <a:ext uri="{FF2B5EF4-FFF2-40B4-BE49-F238E27FC236}">
                <a16:creationId xmlns:a16="http://schemas.microsoft.com/office/drawing/2014/main" id="{5FD936FD-A79F-08A9-5D86-6472D76895A1}"/>
              </a:ext>
            </a:extLst>
          </p:cNvPr>
          <p:cNvGrpSpPr/>
          <p:nvPr/>
        </p:nvGrpSpPr>
        <p:grpSpPr>
          <a:xfrm>
            <a:off x="8000031" y="717563"/>
            <a:ext cx="3701500" cy="5412122"/>
            <a:chOff x="8000031" y="717563"/>
            <a:chExt cx="3701500" cy="5412122"/>
          </a:xfrm>
        </p:grpSpPr>
        <p:sp>
          <p:nvSpPr>
            <p:cNvPr id="4" name="矩形 155">
              <a:extLst>
                <a:ext uri="{FF2B5EF4-FFF2-40B4-BE49-F238E27FC236}">
                  <a16:creationId xmlns:a16="http://schemas.microsoft.com/office/drawing/2014/main" id="{BC3FABDB-257D-0E83-B7BA-B6546DFB7749}"/>
                </a:ext>
              </a:extLst>
            </p:cNvPr>
            <p:cNvSpPr/>
            <p:nvPr/>
          </p:nvSpPr>
          <p:spPr>
            <a:xfrm>
              <a:off x="8068688" y="4830204"/>
              <a:ext cx="3511822" cy="564231"/>
            </a:xfrm>
            <a:prstGeom prst="rect">
              <a:avLst/>
            </a:prstGeom>
            <a:solidFill>
              <a:schemeClr val="bg1">
                <a:lumMod val="95000"/>
              </a:schemeClr>
            </a:solidFill>
            <a:ln w="12700">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5" name="矩形 6">
              <a:extLst>
                <a:ext uri="{FF2B5EF4-FFF2-40B4-BE49-F238E27FC236}">
                  <a16:creationId xmlns:a16="http://schemas.microsoft.com/office/drawing/2014/main" id="{37DE970E-6231-E033-2504-E14D4D79ED06}"/>
                </a:ext>
              </a:extLst>
            </p:cNvPr>
            <p:cNvSpPr/>
            <p:nvPr/>
          </p:nvSpPr>
          <p:spPr>
            <a:xfrm>
              <a:off x="8095991" y="1558232"/>
              <a:ext cx="3511822" cy="3216835"/>
            </a:xfrm>
            <a:prstGeom prst="rect">
              <a:avLst/>
            </a:prstGeom>
            <a:solidFill>
              <a:schemeClr val="tx2">
                <a:lumMod val="20000"/>
                <a:lumOff val="80000"/>
              </a:schemeClr>
            </a:solidFill>
            <a:ln w="12700">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6" name="矩形: 圆角 14">
              <a:extLst>
                <a:ext uri="{FF2B5EF4-FFF2-40B4-BE49-F238E27FC236}">
                  <a16:creationId xmlns:a16="http://schemas.microsoft.com/office/drawing/2014/main" id="{4CC5FC5A-8C02-7E2C-F4E2-EAD6AADC47F1}"/>
                </a:ext>
              </a:extLst>
            </p:cNvPr>
            <p:cNvSpPr/>
            <p:nvPr/>
          </p:nvSpPr>
          <p:spPr>
            <a:xfrm>
              <a:off x="8000031" y="1686274"/>
              <a:ext cx="3701500" cy="382456"/>
            </a:xfrm>
            <a:prstGeom prst="roundRect">
              <a:avLst/>
            </a:prstGeom>
            <a:noFill/>
            <a:ln w="127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200">
                <a:cs typeface="Arial" panose="020B0604020202020204" pitchFamily="34" charset="0"/>
              </a:endParaRPr>
            </a:p>
          </p:txBody>
        </p:sp>
        <p:cxnSp>
          <p:nvCxnSpPr>
            <p:cNvPr id="12" name="直接箭头连接符 53">
              <a:extLst>
                <a:ext uri="{FF2B5EF4-FFF2-40B4-BE49-F238E27FC236}">
                  <a16:creationId xmlns:a16="http://schemas.microsoft.com/office/drawing/2014/main" id="{55C2C735-0B9A-E454-9D84-53B0DE26897F}"/>
                </a:ext>
              </a:extLst>
            </p:cNvPr>
            <p:cNvCxnSpPr>
              <a:cxnSpLocks/>
              <a:endCxn id="66" idx="0"/>
            </p:cNvCxnSpPr>
            <p:nvPr/>
          </p:nvCxnSpPr>
          <p:spPr>
            <a:xfrm flipH="1">
              <a:off x="8573778" y="4500619"/>
              <a:ext cx="1" cy="455555"/>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5" name="矩形 10">
              <a:extLst>
                <a:ext uri="{FF2B5EF4-FFF2-40B4-BE49-F238E27FC236}">
                  <a16:creationId xmlns:a16="http://schemas.microsoft.com/office/drawing/2014/main" id="{9B4F3F59-4A18-95D4-6101-FE56BA3951C0}"/>
                </a:ext>
              </a:extLst>
            </p:cNvPr>
            <p:cNvSpPr/>
            <p:nvPr/>
          </p:nvSpPr>
          <p:spPr>
            <a:xfrm>
              <a:off x="8420626" y="1795715"/>
              <a:ext cx="444595" cy="214270"/>
            </a:xfrm>
            <a:prstGeom prst="rect">
              <a:avLst/>
            </a:prstGeom>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200" dirty="0">
                  <a:cs typeface="Arial" panose="020B0604020202020204" pitchFamily="34" charset="0"/>
                </a:rPr>
                <a:t>PP</a:t>
              </a:r>
              <a:endParaRPr lang="zh-CN" altLang="en-US" sz="1200" dirty="0">
                <a:cs typeface="Arial" panose="020B0604020202020204" pitchFamily="34" charset="0"/>
              </a:endParaRPr>
            </a:p>
          </p:txBody>
        </p:sp>
        <p:cxnSp>
          <p:nvCxnSpPr>
            <p:cNvPr id="16" name="直接箭头连接符 44">
              <a:extLst>
                <a:ext uri="{FF2B5EF4-FFF2-40B4-BE49-F238E27FC236}">
                  <a16:creationId xmlns:a16="http://schemas.microsoft.com/office/drawing/2014/main" id="{1389590E-510E-0661-0F9F-51D6A89DD98A}"/>
                </a:ext>
              </a:extLst>
            </p:cNvPr>
            <p:cNvCxnSpPr>
              <a:cxnSpLocks/>
              <a:stCxn id="17" idx="2"/>
              <a:endCxn id="15" idx="0"/>
            </p:cNvCxnSpPr>
            <p:nvPr/>
          </p:nvCxnSpPr>
          <p:spPr>
            <a:xfrm>
              <a:off x="8642924" y="1374994"/>
              <a:ext cx="0" cy="42072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7" name="矩形: 圆角 26">
              <a:extLst>
                <a:ext uri="{FF2B5EF4-FFF2-40B4-BE49-F238E27FC236}">
                  <a16:creationId xmlns:a16="http://schemas.microsoft.com/office/drawing/2014/main" id="{77B886CA-615B-3F25-9278-58ECE4C0CCA2}"/>
                </a:ext>
              </a:extLst>
            </p:cNvPr>
            <p:cNvSpPr/>
            <p:nvPr/>
          </p:nvSpPr>
          <p:spPr>
            <a:xfrm>
              <a:off x="8346527" y="1176029"/>
              <a:ext cx="592793" cy="198965"/>
            </a:xfrm>
            <a:prstGeom prst="round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200" dirty="0">
                  <a:cs typeface="Arial" panose="020B0604020202020204" pitchFamily="34" charset="0"/>
                </a:rPr>
                <a:t>Core</a:t>
              </a:r>
              <a:endParaRPr lang="zh-CN" altLang="en-US" sz="1200" dirty="0">
                <a:cs typeface="Arial" panose="020B0604020202020204" pitchFamily="34" charset="0"/>
              </a:endParaRPr>
            </a:p>
          </p:txBody>
        </p:sp>
        <p:grpSp>
          <p:nvGrpSpPr>
            <p:cNvPr id="18" name="组合 88">
              <a:extLst>
                <a:ext uri="{FF2B5EF4-FFF2-40B4-BE49-F238E27FC236}">
                  <a16:creationId xmlns:a16="http://schemas.microsoft.com/office/drawing/2014/main" id="{0D4580E2-5552-EB69-8E0B-B54560F10BEC}"/>
                </a:ext>
              </a:extLst>
            </p:cNvPr>
            <p:cNvGrpSpPr/>
            <p:nvPr/>
          </p:nvGrpSpPr>
          <p:grpSpPr>
            <a:xfrm>
              <a:off x="8206244" y="2809247"/>
              <a:ext cx="237114" cy="548640"/>
              <a:chOff x="6407192" y="1750878"/>
              <a:chExt cx="207109" cy="585277"/>
            </a:xfrm>
          </p:grpSpPr>
          <p:sp>
            <p:nvSpPr>
              <p:cNvPr id="20" name="矩形 92">
                <a:extLst>
                  <a:ext uri="{FF2B5EF4-FFF2-40B4-BE49-F238E27FC236}">
                    <a16:creationId xmlns:a16="http://schemas.microsoft.com/office/drawing/2014/main" id="{4E3642F5-C5C7-0770-FDDB-4796DC04390F}"/>
                  </a:ext>
                </a:extLst>
              </p:cNvPr>
              <p:cNvSpPr/>
              <p:nvPr/>
            </p:nvSpPr>
            <p:spPr>
              <a:xfrm>
                <a:off x="6407196" y="1750878"/>
                <a:ext cx="207105" cy="147605"/>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200">
                  <a:cs typeface="Arial" panose="020B0604020202020204" pitchFamily="34" charset="0"/>
                </a:endParaRPr>
              </a:p>
            </p:txBody>
          </p:sp>
          <p:sp>
            <p:nvSpPr>
              <p:cNvPr id="21" name="矩形 93">
                <a:extLst>
                  <a:ext uri="{FF2B5EF4-FFF2-40B4-BE49-F238E27FC236}">
                    <a16:creationId xmlns:a16="http://schemas.microsoft.com/office/drawing/2014/main" id="{34DA3D88-31DD-C251-9537-345FB7BB09E7}"/>
                  </a:ext>
                </a:extLst>
              </p:cNvPr>
              <p:cNvSpPr/>
              <p:nvPr/>
            </p:nvSpPr>
            <p:spPr>
              <a:xfrm>
                <a:off x="6407194" y="1896769"/>
                <a:ext cx="207105" cy="147605"/>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200">
                  <a:cs typeface="Arial" panose="020B0604020202020204" pitchFamily="34" charset="0"/>
                </a:endParaRPr>
              </a:p>
            </p:txBody>
          </p:sp>
          <p:sp>
            <p:nvSpPr>
              <p:cNvPr id="22" name="矩形 94">
                <a:extLst>
                  <a:ext uri="{FF2B5EF4-FFF2-40B4-BE49-F238E27FC236}">
                    <a16:creationId xmlns:a16="http://schemas.microsoft.com/office/drawing/2014/main" id="{751E1152-BFC5-3614-7381-20A3D65E1409}"/>
                  </a:ext>
                </a:extLst>
              </p:cNvPr>
              <p:cNvSpPr/>
              <p:nvPr/>
            </p:nvSpPr>
            <p:spPr>
              <a:xfrm>
                <a:off x="6407194" y="2042660"/>
                <a:ext cx="207105" cy="147605"/>
              </a:xfrm>
              <a:prstGeom prst="rect">
                <a:avLst/>
              </a:prstGeom>
              <a:ln w="12700"/>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sz="1200" dirty="0">
                  <a:cs typeface="Arial" panose="020B0604020202020204" pitchFamily="34" charset="0"/>
                </a:endParaRPr>
              </a:p>
            </p:txBody>
          </p:sp>
          <p:sp>
            <p:nvSpPr>
              <p:cNvPr id="23" name="矩形 95">
                <a:extLst>
                  <a:ext uri="{FF2B5EF4-FFF2-40B4-BE49-F238E27FC236}">
                    <a16:creationId xmlns:a16="http://schemas.microsoft.com/office/drawing/2014/main" id="{AB067E03-AAB4-891B-6FC5-26D4B69225E1}"/>
                  </a:ext>
                </a:extLst>
              </p:cNvPr>
              <p:cNvSpPr/>
              <p:nvPr/>
            </p:nvSpPr>
            <p:spPr>
              <a:xfrm>
                <a:off x="6407192" y="2188550"/>
                <a:ext cx="207105" cy="147605"/>
              </a:xfrm>
              <a:prstGeom prst="rect">
                <a:avLst/>
              </a:prstGeom>
              <a:ln w="12700"/>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sz="1200">
                  <a:cs typeface="Arial" panose="020B0604020202020204" pitchFamily="34" charset="0"/>
                </a:endParaRPr>
              </a:p>
            </p:txBody>
          </p:sp>
        </p:grpSp>
        <p:grpSp>
          <p:nvGrpSpPr>
            <p:cNvPr id="24" name="组合 96">
              <a:extLst>
                <a:ext uri="{FF2B5EF4-FFF2-40B4-BE49-F238E27FC236}">
                  <a16:creationId xmlns:a16="http://schemas.microsoft.com/office/drawing/2014/main" id="{5D2649B1-BCC5-8ED0-76FF-2430209D8333}"/>
                </a:ext>
              </a:extLst>
            </p:cNvPr>
            <p:cNvGrpSpPr/>
            <p:nvPr/>
          </p:nvGrpSpPr>
          <p:grpSpPr>
            <a:xfrm>
              <a:off x="8963899" y="2809247"/>
              <a:ext cx="237114" cy="548640"/>
              <a:chOff x="6407192" y="1750878"/>
              <a:chExt cx="207109" cy="585277"/>
            </a:xfrm>
          </p:grpSpPr>
          <p:sp>
            <p:nvSpPr>
              <p:cNvPr id="26" name="矩形 100">
                <a:extLst>
                  <a:ext uri="{FF2B5EF4-FFF2-40B4-BE49-F238E27FC236}">
                    <a16:creationId xmlns:a16="http://schemas.microsoft.com/office/drawing/2014/main" id="{4926341A-11E8-7909-1447-067C63332D1E}"/>
                  </a:ext>
                </a:extLst>
              </p:cNvPr>
              <p:cNvSpPr/>
              <p:nvPr/>
            </p:nvSpPr>
            <p:spPr>
              <a:xfrm>
                <a:off x="6407196" y="1750878"/>
                <a:ext cx="207105" cy="147605"/>
              </a:xfrm>
              <a:prstGeom prst="rect">
                <a:avLst/>
              </a:prstGeom>
              <a:solidFill>
                <a:schemeClr val="bg1"/>
              </a:solidFill>
              <a:ln w="12700"/>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27" name="矩形 101">
                <a:extLst>
                  <a:ext uri="{FF2B5EF4-FFF2-40B4-BE49-F238E27FC236}">
                    <a16:creationId xmlns:a16="http://schemas.microsoft.com/office/drawing/2014/main" id="{D085D0C2-CB80-F7FF-C7B5-9DC597482E43}"/>
                  </a:ext>
                </a:extLst>
              </p:cNvPr>
              <p:cNvSpPr/>
              <p:nvPr/>
            </p:nvSpPr>
            <p:spPr>
              <a:xfrm>
                <a:off x="6407194" y="1896769"/>
                <a:ext cx="207105" cy="147605"/>
              </a:xfrm>
              <a:prstGeom prst="rect">
                <a:avLst/>
              </a:prstGeom>
              <a:ln w="12700"/>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28" name="矩形 102">
                <a:extLst>
                  <a:ext uri="{FF2B5EF4-FFF2-40B4-BE49-F238E27FC236}">
                    <a16:creationId xmlns:a16="http://schemas.microsoft.com/office/drawing/2014/main" id="{82B9EB70-50D4-D9A9-E929-AC2A9D711038}"/>
                  </a:ext>
                </a:extLst>
              </p:cNvPr>
              <p:cNvSpPr/>
              <p:nvPr/>
            </p:nvSpPr>
            <p:spPr>
              <a:xfrm>
                <a:off x="6407194" y="2042660"/>
                <a:ext cx="207105" cy="147605"/>
              </a:xfrm>
              <a:prstGeom prst="rect">
                <a:avLst/>
              </a:prstGeom>
              <a:ln w="12700"/>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29" name="矩形 103">
                <a:extLst>
                  <a:ext uri="{FF2B5EF4-FFF2-40B4-BE49-F238E27FC236}">
                    <a16:creationId xmlns:a16="http://schemas.microsoft.com/office/drawing/2014/main" id="{7C482F60-D28C-3656-2FA4-6A1707C8CF26}"/>
                  </a:ext>
                </a:extLst>
              </p:cNvPr>
              <p:cNvSpPr/>
              <p:nvPr/>
            </p:nvSpPr>
            <p:spPr>
              <a:xfrm>
                <a:off x="6407192" y="2188550"/>
                <a:ext cx="207105" cy="147605"/>
              </a:xfrm>
              <a:prstGeom prst="rect">
                <a:avLst/>
              </a:prstGeom>
              <a:ln w="12700"/>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sz="1200">
                  <a:cs typeface="Arial" panose="020B0604020202020204" pitchFamily="34" charset="0"/>
                </a:endParaRPr>
              </a:p>
            </p:txBody>
          </p:sp>
        </p:grpSp>
        <p:grpSp>
          <p:nvGrpSpPr>
            <p:cNvPr id="30" name="组合 104">
              <a:extLst>
                <a:ext uri="{FF2B5EF4-FFF2-40B4-BE49-F238E27FC236}">
                  <a16:creationId xmlns:a16="http://schemas.microsoft.com/office/drawing/2014/main" id="{0A6FB70A-00F4-A1DF-22A0-D1E8F7DA83AB}"/>
                </a:ext>
              </a:extLst>
            </p:cNvPr>
            <p:cNvGrpSpPr/>
            <p:nvPr/>
          </p:nvGrpSpPr>
          <p:grpSpPr>
            <a:xfrm>
              <a:off x="9680553" y="2805357"/>
              <a:ext cx="237114" cy="548640"/>
              <a:chOff x="6407192" y="1750878"/>
              <a:chExt cx="207109" cy="585277"/>
            </a:xfrm>
          </p:grpSpPr>
          <p:sp>
            <p:nvSpPr>
              <p:cNvPr id="32" name="矩形 108">
                <a:extLst>
                  <a:ext uri="{FF2B5EF4-FFF2-40B4-BE49-F238E27FC236}">
                    <a16:creationId xmlns:a16="http://schemas.microsoft.com/office/drawing/2014/main" id="{27D980A7-D72D-94F8-F4EE-AB72ABFF9A9A}"/>
                  </a:ext>
                </a:extLst>
              </p:cNvPr>
              <p:cNvSpPr/>
              <p:nvPr/>
            </p:nvSpPr>
            <p:spPr>
              <a:xfrm>
                <a:off x="6407196" y="1750878"/>
                <a:ext cx="207105" cy="147605"/>
              </a:xfrm>
              <a:prstGeom prst="rect">
                <a:avLst/>
              </a:prstGeom>
              <a:ln w="12700"/>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dirty="0">
                  <a:cs typeface="Arial" panose="020B0604020202020204" pitchFamily="34" charset="0"/>
                </a:endParaRPr>
              </a:p>
            </p:txBody>
          </p:sp>
          <p:sp>
            <p:nvSpPr>
              <p:cNvPr id="33" name="矩形 109">
                <a:extLst>
                  <a:ext uri="{FF2B5EF4-FFF2-40B4-BE49-F238E27FC236}">
                    <a16:creationId xmlns:a16="http://schemas.microsoft.com/office/drawing/2014/main" id="{059A79C7-22D1-D4FD-85E9-6B7917BAF104}"/>
                  </a:ext>
                </a:extLst>
              </p:cNvPr>
              <p:cNvSpPr/>
              <p:nvPr/>
            </p:nvSpPr>
            <p:spPr>
              <a:xfrm>
                <a:off x="6407194" y="1896769"/>
                <a:ext cx="207105" cy="147605"/>
              </a:xfrm>
              <a:prstGeom prst="rect">
                <a:avLst/>
              </a:prstGeom>
              <a:ln w="12700"/>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34" name="矩形 110">
                <a:extLst>
                  <a:ext uri="{FF2B5EF4-FFF2-40B4-BE49-F238E27FC236}">
                    <a16:creationId xmlns:a16="http://schemas.microsoft.com/office/drawing/2014/main" id="{00368990-0C7E-038D-E19E-C709F6E34B90}"/>
                  </a:ext>
                </a:extLst>
              </p:cNvPr>
              <p:cNvSpPr/>
              <p:nvPr/>
            </p:nvSpPr>
            <p:spPr>
              <a:xfrm>
                <a:off x="6407194" y="2042660"/>
                <a:ext cx="207105" cy="147605"/>
              </a:xfrm>
              <a:prstGeom prst="rect">
                <a:avLst/>
              </a:prstGeom>
              <a:ln w="12700"/>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35" name="矩形 111">
                <a:extLst>
                  <a:ext uri="{FF2B5EF4-FFF2-40B4-BE49-F238E27FC236}">
                    <a16:creationId xmlns:a16="http://schemas.microsoft.com/office/drawing/2014/main" id="{EDF51E14-3D05-7C25-6DAE-71F8FA2D9962}"/>
                  </a:ext>
                </a:extLst>
              </p:cNvPr>
              <p:cNvSpPr/>
              <p:nvPr/>
            </p:nvSpPr>
            <p:spPr>
              <a:xfrm>
                <a:off x="6407192" y="2188550"/>
                <a:ext cx="207105" cy="147605"/>
              </a:xfrm>
              <a:prstGeom prst="rect">
                <a:avLst/>
              </a:prstGeom>
              <a:ln w="12700"/>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a:cs typeface="Arial" panose="020B0604020202020204" pitchFamily="34" charset="0"/>
                </a:endParaRPr>
              </a:p>
            </p:txBody>
          </p:sp>
        </p:grpSp>
        <p:grpSp>
          <p:nvGrpSpPr>
            <p:cNvPr id="36" name="组合 115">
              <a:extLst>
                <a:ext uri="{FF2B5EF4-FFF2-40B4-BE49-F238E27FC236}">
                  <a16:creationId xmlns:a16="http://schemas.microsoft.com/office/drawing/2014/main" id="{C6032EE6-0665-D424-3172-1297B8B8461C}"/>
                </a:ext>
              </a:extLst>
            </p:cNvPr>
            <p:cNvGrpSpPr/>
            <p:nvPr/>
          </p:nvGrpSpPr>
          <p:grpSpPr>
            <a:xfrm>
              <a:off x="10479209" y="2809247"/>
              <a:ext cx="237114" cy="548640"/>
              <a:chOff x="6407192" y="1750878"/>
              <a:chExt cx="207109" cy="585277"/>
            </a:xfrm>
          </p:grpSpPr>
          <p:sp>
            <p:nvSpPr>
              <p:cNvPr id="38" name="矩形 119">
                <a:extLst>
                  <a:ext uri="{FF2B5EF4-FFF2-40B4-BE49-F238E27FC236}">
                    <a16:creationId xmlns:a16="http://schemas.microsoft.com/office/drawing/2014/main" id="{7D64DDB1-728D-635F-4FFA-A3EC123537A1}"/>
                  </a:ext>
                </a:extLst>
              </p:cNvPr>
              <p:cNvSpPr/>
              <p:nvPr/>
            </p:nvSpPr>
            <p:spPr>
              <a:xfrm>
                <a:off x="6407196" y="1750878"/>
                <a:ext cx="207105" cy="147605"/>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200">
                  <a:cs typeface="Arial" panose="020B0604020202020204" pitchFamily="34" charset="0"/>
                </a:endParaRPr>
              </a:p>
            </p:txBody>
          </p:sp>
          <p:sp>
            <p:nvSpPr>
              <p:cNvPr id="39" name="矩形 120">
                <a:extLst>
                  <a:ext uri="{FF2B5EF4-FFF2-40B4-BE49-F238E27FC236}">
                    <a16:creationId xmlns:a16="http://schemas.microsoft.com/office/drawing/2014/main" id="{1696E9CF-C964-EE25-1601-CB570369E8F1}"/>
                  </a:ext>
                </a:extLst>
              </p:cNvPr>
              <p:cNvSpPr/>
              <p:nvPr/>
            </p:nvSpPr>
            <p:spPr>
              <a:xfrm>
                <a:off x="6407194" y="1896769"/>
                <a:ext cx="207105" cy="147605"/>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200">
                  <a:cs typeface="Arial" panose="020B0604020202020204" pitchFamily="34" charset="0"/>
                </a:endParaRPr>
              </a:p>
            </p:txBody>
          </p:sp>
          <p:sp>
            <p:nvSpPr>
              <p:cNvPr id="40" name="矩形 121">
                <a:extLst>
                  <a:ext uri="{FF2B5EF4-FFF2-40B4-BE49-F238E27FC236}">
                    <a16:creationId xmlns:a16="http://schemas.microsoft.com/office/drawing/2014/main" id="{878505D3-68BA-A73C-8A3F-281C52B63253}"/>
                  </a:ext>
                </a:extLst>
              </p:cNvPr>
              <p:cNvSpPr/>
              <p:nvPr/>
            </p:nvSpPr>
            <p:spPr>
              <a:xfrm>
                <a:off x="6407194" y="2042660"/>
                <a:ext cx="207105" cy="147605"/>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sz="1200">
                  <a:cs typeface="Arial" panose="020B0604020202020204" pitchFamily="34" charset="0"/>
                </a:endParaRPr>
              </a:p>
            </p:txBody>
          </p:sp>
          <p:sp>
            <p:nvSpPr>
              <p:cNvPr id="41" name="矩形 122">
                <a:extLst>
                  <a:ext uri="{FF2B5EF4-FFF2-40B4-BE49-F238E27FC236}">
                    <a16:creationId xmlns:a16="http://schemas.microsoft.com/office/drawing/2014/main" id="{B3202BBC-57F0-D9A0-69D5-6418552857C5}"/>
                  </a:ext>
                </a:extLst>
              </p:cNvPr>
              <p:cNvSpPr/>
              <p:nvPr/>
            </p:nvSpPr>
            <p:spPr>
              <a:xfrm>
                <a:off x="6407192" y="2188550"/>
                <a:ext cx="207105" cy="147605"/>
              </a:xfrm>
              <a:prstGeom prst="rect">
                <a:avLst/>
              </a:prstGeom>
              <a:ln w="12700"/>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a:cs typeface="Arial" panose="020B0604020202020204" pitchFamily="34" charset="0"/>
                </a:endParaRPr>
              </a:p>
            </p:txBody>
          </p:sp>
        </p:grpSp>
        <p:grpSp>
          <p:nvGrpSpPr>
            <p:cNvPr id="60" name="组合 147">
              <a:extLst>
                <a:ext uri="{FF2B5EF4-FFF2-40B4-BE49-F238E27FC236}">
                  <a16:creationId xmlns:a16="http://schemas.microsoft.com/office/drawing/2014/main" id="{1CCEDCA3-C4F3-99DE-FE11-85FE7D3A818E}"/>
                </a:ext>
              </a:extLst>
            </p:cNvPr>
            <p:cNvGrpSpPr/>
            <p:nvPr/>
          </p:nvGrpSpPr>
          <p:grpSpPr>
            <a:xfrm>
              <a:off x="11236864" y="2809247"/>
              <a:ext cx="237114" cy="548640"/>
              <a:chOff x="6407192" y="1750878"/>
              <a:chExt cx="207109" cy="585277"/>
            </a:xfrm>
          </p:grpSpPr>
          <p:sp>
            <p:nvSpPr>
              <p:cNvPr id="62" name="矩形 151">
                <a:extLst>
                  <a:ext uri="{FF2B5EF4-FFF2-40B4-BE49-F238E27FC236}">
                    <a16:creationId xmlns:a16="http://schemas.microsoft.com/office/drawing/2014/main" id="{2B194ED6-2D0D-5884-578E-109DDAD7D06D}"/>
                  </a:ext>
                </a:extLst>
              </p:cNvPr>
              <p:cNvSpPr/>
              <p:nvPr/>
            </p:nvSpPr>
            <p:spPr>
              <a:xfrm>
                <a:off x="6407196" y="1750878"/>
                <a:ext cx="207105" cy="147605"/>
              </a:xfrm>
              <a:prstGeom prst="rect">
                <a:avLst/>
              </a:prstGeom>
              <a:solidFill>
                <a:schemeClr val="bg1"/>
              </a:solidFill>
              <a:ln w="12700"/>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63" name="矩形 152">
                <a:extLst>
                  <a:ext uri="{FF2B5EF4-FFF2-40B4-BE49-F238E27FC236}">
                    <a16:creationId xmlns:a16="http://schemas.microsoft.com/office/drawing/2014/main" id="{385572E3-4F50-1B19-7326-56BD47E89588}"/>
                  </a:ext>
                </a:extLst>
              </p:cNvPr>
              <p:cNvSpPr/>
              <p:nvPr/>
            </p:nvSpPr>
            <p:spPr>
              <a:xfrm>
                <a:off x="6407194" y="1896769"/>
                <a:ext cx="207105" cy="147605"/>
              </a:xfrm>
              <a:prstGeom prst="rect">
                <a:avLst/>
              </a:prstGeom>
              <a:ln w="12700"/>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64" name="矩形 153">
                <a:extLst>
                  <a:ext uri="{FF2B5EF4-FFF2-40B4-BE49-F238E27FC236}">
                    <a16:creationId xmlns:a16="http://schemas.microsoft.com/office/drawing/2014/main" id="{AA88CEC3-B7DD-048D-975C-383AEA30F1AD}"/>
                  </a:ext>
                </a:extLst>
              </p:cNvPr>
              <p:cNvSpPr/>
              <p:nvPr/>
            </p:nvSpPr>
            <p:spPr>
              <a:xfrm>
                <a:off x="6407194" y="2042660"/>
                <a:ext cx="207105" cy="147605"/>
              </a:xfrm>
              <a:prstGeom prst="rect">
                <a:avLst/>
              </a:prstGeom>
              <a:ln w="12700"/>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65" name="矩形 154">
                <a:extLst>
                  <a:ext uri="{FF2B5EF4-FFF2-40B4-BE49-F238E27FC236}">
                    <a16:creationId xmlns:a16="http://schemas.microsoft.com/office/drawing/2014/main" id="{959B469E-BCDA-06BB-987C-416AECED1EF1}"/>
                  </a:ext>
                </a:extLst>
              </p:cNvPr>
              <p:cNvSpPr/>
              <p:nvPr/>
            </p:nvSpPr>
            <p:spPr>
              <a:xfrm>
                <a:off x="6407192" y="2188550"/>
                <a:ext cx="207105" cy="147605"/>
              </a:xfrm>
              <a:prstGeom prst="rect">
                <a:avLst/>
              </a:prstGeom>
              <a:ln w="12700"/>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sz="1200">
                  <a:cs typeface="Arial" panose="020B0604020202020204" pitchFamily="34" charset="0"/>
                </a:endParaRPr>
              </a:p>
            </p:txBody>
          </p:sp>
        </p:grpSp>
        <p:sp>
          <p:nvSpPr>
            <p:cNvPr id="66" name="矩形 24">
              <a:extLst>
                <a:ext uri="{FF2B5EF4-FFF2-40B4-BE49-F238E27FC236}">
                  <a16:creationId xmlns:a16="http://schemas.microsoft.com/office/drawing/2014/main" id="{6251F648-1519-8A65-27CA-B10DBD5FD145}"/>
                </a:ext>
              </a:extLst>
            </p:cNvPr>
            <p:cNvSpPr/>
            <p:nvPr/>
          </p:nvSpPr>
          <p:spPr>
            <a:xfrm>
              <a:off x="8440399" y="4956174"/>
              <a:ext cx="266757" cy="365760"/>
            </a:xfrm>
            <a:prstGeom prst="rect">
              <a:avLst/>
            </a:prstGeom>
            <a:ln w="12700"/>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altLang="zh-CN" sz="1200" dirty="0">
                  <a:cs typeface="Arial" panose="020B0604020202020204" pitchFamily="34" charset="0"/>
                </a:rPr>
                <a:t>CQ</a:t>
              </a:r>
              <a:endParaRPr lang="zh-CN" altLang="en-US" sz="1200" dirty="0">
                <a:cs typeface="Arial" panose="020B0604020202020204" pitchFamily="34" charset="0"/>
              </a:endParaRPr>
            </a:p>
          </p:txBody>
        </p:sp>
        <p:cxnSp>
          <p:nvCxnSpPr>
            <p:cNvPr id="67" name="直接箭头连接符 61">
              <a:extLst>
                <a:ext uri="{FF2B5EF4-FFF2-40B4-BE49-F238E27FC236}">
                  <a16:creationId xmlns:a16="http://schemas.microsoft.com/office/drawing/2014/main" id="{792B040F-CFBC-5A57-747C-E10F2B3A9265}"/>
                </a:ext>
              </a:extLst>
            </p:cNvPr>
            <p:cNvCxnSpPr>
              <a:cxnSpLocks/>
              <a:stCxn id="66" idx="2"/>
              <a:endCxn id="68" idx="0"/>
            </p:cNvCxnSpPr>
            <p:nvPr/>
          </p:nvCxnSpPr>
          <p:spPr>
            <a:xfrm flipH="1">
              <a:off x="8572154" y="5321934"/>
              <a:ext cx="1624" cy="156567"/>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68" name="矩形: 圆角 157">
              <a:extLst>
                <a:ext uri="{FF2B5EF4-FFF2-40B4-BE49-F238E27FC236}">
                  <a16:creationId xmlns:a16="http://schemas.microsoft.com/office/drawing/2014/main" id="{DF9104A2-BDA2-71BD-2B50-75E821A08E04}"/>
                </a:ext>
              </a:extLst>
            </p:cNvPr>
            <p:cNvSpPr/>
            <p:nvPr/>
          </p:nvSpPr>
          <p:spPr>
            <a:xfrm>
              <a:off x="8275757" y="5478501"/>
              <a:ext cx="592793" cy="198965"/>
            </a:xfrm>
            <a:prstGeom prst="round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200" dirty="0">
                  <a:cs typeface="Arial" panose="020B0604020202020204" pitchFamily="34" charset="0"/>
                </a:rPr>
                <a:t>Core</a:t>
              </a:r>
              <a:endParaRPr lang="zh-CN" altLang="en-US" sz="1200" dirty="0">
                <a:cs typeface="Arial" panose="020B0604020202020204" pitchFamily="34" charset="0"/>
              </a:endParaRPr>
            </a:p>
          </p:txBody>
        </p:sp>
        <p:sp>
          <p:nvSpPr>
            <p:cNvPr id="69" name="文本框 160">
              <a:extLst>
                <a:ext uri="{FF2B5EF4-FFF2-40B4-BE49-F238E27FC236}">
                  <a16:creationId xmlns:a16="http://schemas.microsoft.com/office/drawing/2014/main" id="{96029905-98E7-6A9A-37A6-9E4EE8062DE9}"/>
                </a:ext>
              </a:extLst>
            </p:cNvPr>
            <p:cNvSpPr txBox="1"/>
            <p:nvPr/>
          </p:nvSpPr>
          <p:spPr>
            <a:xfrm>
              <a:off x="11197340" y="5146365"/>
              <a:ext cx="490049" cy="276999"/>
            </a:xfrm>
            <a:prstGeom prst="rect">
              <a:avLst/>
            </a:prstGeom>
            <a:noFill/>
            <a:ln w="12700">
              <a:noFill/>
            </a:ln>
          </p:spPr>
          <p:txBody>
            <a:bodyPr wrap="square" rtlCol="0">
              <a:spAutoFit/>
            </a:bodyPr>
            <a:lstStyle/>
            <a:p>
              <a:r>
                <a:rPr lang="en-US" altLang="zh-CN" sz="1200" dirty="0">
                  <a:cs typeface="Arial" panose="020B0604020202020204" pitchFamily="34" charset="0"/>
                </a:rPr>
                <a:t>LLC</a:t>
              </a:r>
              <a:endParaRPr lang="zh-CN" altLang="en-US" sz="1200" dirty="0">
                <a:cs typeface="Arial" panose="020B0604020202020204" pitchFamily="34" charset="0"/>
              </a:endParaRPr>
            </a:p>
          </p:txBody>
        </p:sp>
        <p:cxnSp>
          <p:nvCxnSpPr>
            <p:cNvPr id="70" name="直接箭头连接符 163">
              <a:extLst>
                <a:ext uri="{FF2B5EF4-FFF2-40B4-BE49-F238E27FC236}">
                  <a16:creationId xmlns:a16="http://schemas.microsoft.com/office/drawing/2014/main" id="{D5E27B34-143C-1895-2C92-F8E9383B9C45}"/>
                </a:ext>
              </a:extLst>
            </p:cNvPr>
            <p:cNvCxnSpPr>
              <a:cxnSpLocks/>
              <a:stCxn id="15" idx="2"/>
              <a:endCxn id="20" idx="0"/>
            </p:cNvCxnSpPr>
            <p:nvPr/>
          </p:nvCxnSpPr>
          <p:spPr>
            <a:xfrm flipH="1">
              <a:off x="8324804" y="2009985"/>
              <a:ext cx="318120" cy="79926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71" name="矩形 174">
              <a:extLst>
                <a:ext uri="{FF2B5EF4-FFF2-40B4-BE49-F238E27FC236}">
                  <a16:creationId xmlns:a16="http://schemas.microsoft.com/office/drawing/2014/main" id="{C2AFB398-41F1-2E8D-48CE-963F9140E926}"/>
                </a:ext>
              </a:extLst>
            </p:cNvPr>
            <p:cNvSpPr/>
            <p:nvPr/>
          </p:nvSpPr>
          <p:spPr>
            <a:xfrm>
              <a:off x="9124716" y="1795715"/>
              <a:ext cx="444595" cy="214270"/>
            </a:xfrm>
            <a:prstGeom prst="rect">
              <a:avLst/>
            </a:prstGeom>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200" dirty="0">
                  <a:cs typeface="Arial" panose="020B0604020202020204" pitchFamily="34" charset="0"/>
                </a:rPr>
                <a:t>PP</a:t>
              </a:r>
              <a:endParaRPr lang="zh-CN" altLang="en-US" sz="1200" dirty="0">
                <a:cs typeface="Arial" panose="020B0604020202020204" pitchFamily="34" charset="0"/>
              </a:endParaRPr>
            </a:p>
          </p:txBody>
        </p:sp>
        <p:cxnSp>
          <p:nvCxnSpPr>
            <p:cNvPr id="72" name="直接箭头连接符 175">
              <a:extLst>
                <a:ext uri="{FF2B5EF4-FFF2-40B4-BE49-F238E27FC236}">
                  <a16:creationId xmlns:a16="http://schemas.microsoft.com/office/drawing/2014/main" id="{977A25A9-34A0-C27B-0D16-557FF2441426}"/>
                </a:ext>
              </a:extLst>
            </p:cNvPr>
            <p:cNvCxnSpPr>
              <a:cxnSpLocks/>
              <a:stCxn id="73" idx="2"/>
              <a:endCxn id="71" idx="0"/>
            </p:cNvCxnSpPr>
            <p:nvPr/>
          </p:nvCxnSpPr>
          <p:spPr>
            <a:xfrm>
              <a:off x="9347014" y="1374994"/>
              <a:ext cx="0" cy="42072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73" name="矩形: 圆角 176">
              <a:extLst>
                <a:ext uri="{FF2B5EF4-FFF2-40B4-BE49-F238E27FC236}">
                  <a16:creationId xmlns:a16="http://schemas.microsoft.com/office/drawing/2014/main" id="{87FD99E1-0F13-2937-70E1-FF1061CAC0A5}"/>
                </a:ext>
              </a:extLst>
            </p:cNvPr>
            <p:cNvSpPr/>
            <p:nvPr/>
          </p:nvSpPr>
          <p:spPr>
            <a:xfrm>
              <a:off x="9050617" y="1176029"/>
              <a:ext cx="592793" cy="198965"/>
            </a:xfrm>
            <a:prstGeom prst="round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200" dirty="0">
                  <a:cs typeface="Arial" panose="020B0604020202020204" pitchFamily="34" charset="0"/>
                </a:rPr>
                <a:t>Core</a:t>
              </a:r>
              <a:endParaRPr lang="zh-CN" altLang="en-US" sz="1200" dirty="0">
                <a:cs typeface="Arial" panose="020B0604020202020204" pitchFamily="34" charset="0"/>
              </a:endParaRPr>
            </a:p>
          </p:txBody>
        </p:sp>
        <p:sp>
          <p:nvSpPr>
            <p:cNvPr id="74" name="矩形 177">
              <a:extLst>
                <a:ext uri="{FF2B5EF4-FFF2-40B4-BE49-F238E27FC236}">
                  <a16:creationId xmlns:a16="http://schemas.microsoft.com/office/drawing/2014/main" id="{0925E619-6CB0-E13B-3003-FD6260A2E254}"/>
                </a:ext>
              </a:extLst>
            </p:cNvPr>
            <p:cNvSpPr/>
            <p:nvPr/>
          </p:nvSpPr>
          <p:spPr>
            <a:xfrm>
              <a:off x="10215915" y="1795715"/>
              <a:ext cx="444595" cy="214270"/>
            </a:xfrm>
            <a:prstGeom prst="rect">
              <a:avLst/>
            </a:prstGeom>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200" dirty="0">
                  <a:cs typeface="Arial" panose="020B0604020202020204" pitchFamily="34" charset="0"/>
                </a:rPr>
                <a:t>PP</a:t>
              </a:r>
              <a:endParaRPr lang="zh-CN" altLang="en-US" sz="1200" dirty="0">
                <a:cs typeface="Arial" panose="020B0604020202020204" pitchFamily="34" charset="0"/>
              </a:endParaRPr>
            </a:p>
          </p:txBody>
        </p:sp>
        <p:cxnSp>
          <p:nvCxnSpPr>
            <p:cNvPr id="75" name="直接箭头连接符 178">
              <a:extLst>
                <a:ext uri="{FF2B5EF4-FFF2-40B4-BE49-F238E27FC236}">
                  <a16:creationId xmlns:a16="http://schemas.microsoft.com/office/drawing/2014/main" id="{207BBDD4-010C-CC06-3CDA-3CFAFB09C0E8}"/>
                </a:ext>
              </a:extLst>
            </p:cNvPr>
            <p:cNvCxnSpPr>
              <a:cxnSpLocks/>
              <a:stCxn id="76" idx="2"/>
              <a:endCxn id="74" idx="0"/>
            </p:cNvCxnSpPr>
            <p:nvPr/>
          </p:nvCxnSpPr>
          <p:spPr>
            <a:xfrm>
              <a:off x="10438213" y="1374994"/>
              <a:ext cx="0" cy="42072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76" name="矩形: 圆角 179">
              <a:extLst>
                <a:ext uri="{FF2B5EF4-FFF2-40B4-BE49-F238E27FC236}">
                  <a16:creationId xmlns:a16="http://schemas.microsoft.com/office/drawing/2014/main" id="{A90196DE-FF78-BA6C-7CBF-587FB4CC05C3}"/>
                </a:ext>
              </a:extLst>
            </p:cNvPr>
            <p:cNvSpPr/>
            <p:nvPr/>
          </p:nvSpPr>
          <p:spPr>
            <a:xfrm>
              <a:off x="10141816" y="1176029"/>
              <a:ext cx="592793" cy="198965"/>
            </a:xfrm>
            <a:prstGeom prst="round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200" dirty="0">
                  <a:cs typeface="Arial" panose="020B0604020202020204" pitchFamily="34" charset="0"/>
                </a:rPr>
                <a:t>Core</a:t>
              </a:r>
              <a:endParaRPr lang="zh-CN" altLang="en-US" sz="1200" dirty="0">
                <a:cs typeface="Arial" panose="020B0604020202020204" pitchFamily="34" charset="0"/>
              </a:endParaRPr>
            </a:p>
          </p:txBody>
        </p:sp>
        <p:sp>
          <p:nvSpPr>
            <p:cNvPr id="77" name="矩形 180">
              <a:extLst>
                <a:ext uri="{FF2B5EF4-FFF2-40B4-BE49-F238E27FC236}">
                  <a16:creationId xmlns:a16="http://schemas.microsoft.com/office/drawing/2014/main" id="{8702B168-5535-A2B6-5750-4CA982CF20E7}"/>
                </a:ext>
              </a:extLst>
            </p:cNvPr>
            <p:cNvSpPr/>
            <p:nvPr/>
          </p:nvSpPr>
          <p:spPr>
            <a:xfrm>
              <a:off x="10935764" y="1795715"/>
              <a:ext cx="444595" cy="214270"/>
            </a:xfrm>
            <a:prstGeom prst="rect">
              <a:avLst/>
            </a:prstGeom>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200" dirty="0">
                  <a:cs typeface="Arial" panose="020B0604020202020204" pitchFamily="34" charset="0"/>
                </a:rPr>
                <a:t>PP</a:t>
              </a:r>
              <a:endParaRPr lang="zh-CN" altLang="en-US" sz="1200" dirty="0">
                <a:cs typeface="Arial" panose="020B0604020202020204" pitchFamily="34" charset="0"/>
              </a:endParaRPr>
            </a:p>
          </p:txBody>
        </p:sp>
        <p:cxnSp>
          <p:nvCxnSpPr>
            <p:cNvPr id="78" name="直接箭头连接符 181">
              <a:extLst>
                <a:ext uri="{FF2B5EF4-FFF2-40B4-BE49-F238E27FC236}">
                  <a16:creationId xmlns:a16="http://schemas.microsoft.com/office/drawing/2014/main" id="{809870C5-3F03-C917-8BA8-E4FC752E533F}"/>
                </a:ext>
              </a:extLst>
            </p:cNvPr>
            <p:cNvCxnSpPr>
              <a:cxnSpLocks/>
              <a:stCxn id="79" idx="2"/>
              <a:endCxn id="77" idx="0"/>
            </p:cNvCxnSpPr>
            <p:nvPr/>
          </p:nvCxnSpPr>
          <p:spPr>
            <a:xfrm>
              <a:off x="11158062" y="1374994"/>
              <a:ext cx="0" cy="420721"/>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79" name="矩形: 圆角 182">
              <a:extLst>
                <a:ext uri="{FF2B5EF4-FFF2-40B4-BE49-F238E27FC236}">
                  <a16:creationId xmlns:a16="http://schemas.microsoft.com/office/drawing/2014/main" id="{B94F0711-8D31-F627-86D6-DF5213571238}"/>
                </a:ext>
              </a:extLst>
            </p:cNvPr>
            <p:cNvSpPr/>
            <p:nvPr/>
          </p:nvSpPr>
          <p:spPr>
            <a:xfrm>
              <a:off x="10861665" y="1176029"/>
              <a:ext cx="592793" cy="198965"/>
            </a:xfrm>
            <a:prstGeom prst="round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200" dirty="0">
                  <a:cs typeface="Arial" panose="020B0604020202020204" pitchFamily="34" charset="0"/>
                </a:rPr>
                <a:t>Core</a:t>
              </a:r>
              <a:endParaRPr lang="zh-CN" altLang="en-US" sz="1200" dirty="0">
                <a:cs typeface="Arial" panose="020B0604020202020204" pitchFamily="34" charset="0"/>
              </a:endParaRPr>
            </a:p>
          </p:txBody>
        </p:sp>
        <p:cxnSp>
          <p:nvCxnSpPr>
            <p:cNvPr id="80" name="直接箭头连接符 187">
              <a:extLst>
                <a:ext uri="{FF2B5EF4-FFF2-40B4-BE49-F238E27FC236}">
                  <a16:creationId xmlns:a16="http://schemas.microsoft.com/office/drawing/2014/main" id="{AA31A0C2-5EE4-B091-E4A5-036E0585FF3C}"/>
                </a:ext>
              </a:extLst>
            </p:cNvPr>
            <p:cNvCxnSpPr>
              <a:cxnSpLocks/>
              <a:stCxn id="71" idx="2"/>
              <a:endCxn id="32" idx="0"/>
            </p:cNvCxnSpPr>
            <p:nvPr/>
          </p:nvCxnSpPr>
          <p:spPr>
            <a:xfrm>
              <a:off x="9347014" y="2009985"/>
              <a:ext cx="452099" cy="79537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82" name="直接箭头连接符 193">
              <a:extLst>
                <a:ext uri="{FF2B5EF4-FFF2-40B4-BE49-F238E27FC236}">
                  <a16:creationId xmlns:a16="http://schemas.microsoft.com/office/drawing/2014/main" id="{C61E4EF7-765D-76B8-B92B-40000FA5FFD1}"/>
                </a:ext>
              </a:extLst>
            </p:cNvPr>
            <p:cNvCxnSpPr>
              <a:cxnSpLocks/>
              <a:stCxn id="74" idx="2"/>
              <a:endCxn id="38" idx="0"/>
            </p:cNvCxnSpPr>
            <p:nvPr/>
          </p:nvCxnSpPr>
          <p:spPr>
            <a:xfrm>
              <a:off x="10438213" y="2009985"/>
              <a:ext cx="159556" cy="79926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84" name="直接箭头连接符 199">
              <a:extLst>
                <a:ext uri="{FF2B5EF4-FFF2-40B4-BE49-F238E27FC236}">
                  <a16:creationId xmlns:a16="http://schemas.microsoft.com/office/drawing/2014/main" id="{FD6BA97C-8806-A501-EC48-FB77F6E3E2FE}"/>
                </a:ext>
              </a:extLst>
            </p:cNvPr>
            <p:cNvCxnSpPr>
              <a:cxnSpLocks/>
              <a:stCxn id="77" idx="2"/>
              <a:endCxn id="62" idx="0"/>
            </p:cNvCxnSpPr>
            <p:nvPr/>
          </p:nvCxnSpPr>
          <p:spPr>
            <a:xfrm>
              <a:off x="11158062" y="2009985"/>
              <a:ext cx="197362" cy="79926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85" name="直接箭头连接符 202">
              <a:extLst>
                <a:ext uri="{FF2B5EF4-FFF2-40B4-BE49-F238E27FC236}">
                  <a16:creationId xmlns:a16="http://schemas.microsoft.com/office/drawing/2014/main" id="{E81396B0-7CC8-1530-5EFF-564FF24F32B2}"/>
                </a:ext>
              </a:extLst>
            </p:cNvPr>
            <p:cNvCxnSpPr>
              <a:cxnSpLocks/>
              <a:stCxn id="15" idx="2"/>
              <a:endCxn id="26" idx="0"/>
            </p:cNvCxnSpPr>
            <p:nvPr/>
          </p:nvCxnSpPr>
          <p:spPr>
            <a:xfrm>
              <a:off x="8642924" y="2009985"/>
              <a:ext cx="439535" cy="79926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86" name="文本框 206">
              <a:extLst>
                <a:ext uri="{FF2B5EF4-FFF2-40B4-BE49-F238E27FC236}">
                  <a16:creationId xmlns:a16="http://schemas.microsoft.com/office/drawing/2014/main" id="{8E3B3203-CAF9-D2B3-5E15-BF135A4F60E1}"/>
                </a:ext>
              </a:extLst>
            </p:cNvPr>
            <p:cNvSpPr txBox="1"/>
            <p:nvPr/>
          </p:nvSpPr>
          <p:spPr>
            <a:xfrm>
              <a:off x="9708841" y="1109217"/>
              <a:ext cx="434706" cy="276999"/>
            </a:xfrm>
            <a:prstGeom prst="rect">
              <a:avLst/>
            </a:prstGeom>
            <a:noFill/>
            <a:ln w="12700">
              <a:noFill/>
            </a:ln>
          </p:spPr>
          <p:txBody>
            <a:bodyPr wrap="square" rtlCol="0">
              <a:spAutoFit/>
            </a:bodyPr>
            <a:lstStyle/>
            <a:p>
              <a:r>
                <a:rPr lang="en-US" altLang="zh-CN" sz="1200" dirty="0">
                  <a:cs typeface="Arial" panose="020B0604020202020204" pitchFamily="34" charset="0"/>
                </a:rPr>
                <a:t>…</a:t>
              </a:r>
              <a:endParaRPr lang="zh-CN" altLang="en-US" sz="1200" dirty="0">
                <a:cs typeface="Arial" panose="020B0604020202020204" pitchFamily="34" charset="0"/>
              </a:endParaRPr>
            </a:p>
          </p:txBody>
        </p:sp>
        <p:sp>
          <p:nvSpPr>
            <p:cNvPr id="87" name="文本框 207">
              <a:extLst>
                <a:ext uri="{FF2B5EF4-FFF2-40B4-BE49-F238E27FC236}">
                  <a16:creationId xmlns:a16="http://schemas.microsoft.com/office/drawing/2014/main" id="{3003C4EA-0396-948D-97BC-457214BC68F2}"/>
                </a:ext>
              </a:extLst>
            </p:cNvPr>
            <p:cNvSpPr txBox="1"/>
            <p:nvPr/>
          </p:nvSpPr>
          <p:spPr>
            <a:xfrm>
              <a:off x="9693062" y="1765060"/>
              <a:ext cx="434706" cy="276999"/>
            </a:xfrm>
            <a:prstGeom prst="rect">
              <a:avLst/>
            </a:prstGeom>
            <a:noFill/>
            <a:ln w="12700">
              <a:noFill/>
            </a:ln>
          </p:spPr>
          <p:txBody>
            <a:bodyPr wrap="square" rtlCol="0">
              <a:spAutoFit/>
            </a:bodyPr>
            <a:lstStyle/>
            <a:p>
              <a:r>
                <a:rPr lang="en-US" altLang="zh-CN" sz="1200" dirty="0">
                  <a:cs typeface="Arial" panose="020B0604020202020204" pitchFamily="34" charset="0"/>
                </a:rPr>
                <a:t>…</a:t>
              </a:r>
              <a:endParaRPr lang="zh-CN" altLang="en-US" sz="1200" dirty="0">
                <a:cs typeface="Arial" panose="020B0604020202020204" pitchFamily="34" charset="0"/>
              </a:endParaRPr>
            </a:p>
          </p:txBody>
        </p:sp>
        <p:cxnSp>
          <p:nvCxnSpPr>
            <p:cNvPr id="91" name="直接箭头连接符 218">
              <a:extLst>
                <a:ext uri="{FF2B5EF4-FFF2-40B4-BE49-F238E27FC236}">
                  <a16:creationId xmlns:a16="http://schemas.microsoft.com/office/drawing/2014/main" id="{D5A64B83-DAC6-90A2-66B2-9F590472F6BE}"/>
                </a:ext>
              </a:extLst>
            </p:cNvPr>
            <p:cNvCxnSpPr>
              <a:cxnSpLocks/>
              <a:stCxn id="23" idx="2"/>
            </p:cNvCxnSpPr>
            <p:nvPr/>
          </p:nvCxnSpPr>
          <p:spPr>
            <a:xfrm>
              <a:off x="8324799" y="3357887"/>
              <a:ext cx="5" cy="22860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92" name="直接箭头连接符 222">
              <a:extLst>
                <a:ext uri="{FF2B5EF4-FFF2-40B4-BE49-F238E27FC236}">
                  <a16:creationId xmlns:a16="http://schemas.microsoft.com/office/drawing/2014/main" id="{08ACCB46-D490-25E4-E0AF-7E66E6E38741}"/>
                </a:ext>
              </a:extLst>
            </p:cNvPr>
            <p:cNvCxnSpPr>
              <a:cxnSpLocks/>
              <a:stCxn id="29" idx="2"/>
            </p:cNvCxnSpPr>
            <p:nvPr/>
          </p:nvCxnSpPr>
          <p:spPr>
            <a:xfrm>
              <a:off x="9082454" y="3357887"/>
              <a:ext cx="0" cy="225218"/>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93" name="直接箭头连接符 223">
              <a:extLst>
                <a:ext uri="{FF2B5EF4-FFF2-40B4-BE49-F238E27FC236}">
                  <a16:creationId xmlns:a16="http://schemas.microsoft.com/office/drawing/2014/main" id="{4644662C-7F55-35A9-2227-ECCA35FA4BBD}"/>
                </a:ext>
              </a:extLst>
            </p:cNvPr>
            <p:cNvCxnSpPr>
              <a:cxnSpLocks/>
              <a:stCxn id="35" idx="2"/>
              <a:endCxn id="150" idx="0"/>
            </p:cNvCxnSpPr>
            <p:nvPr/>
          </p:nvCxnSpPr>
          <p:spPr>
            <a:xfrm>
              <a:off x="9799108" y="3353997"/>
              <a:ext cx="941" cy="23249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94" name="直接箭头连接符 224">
              <a:extLst>
                <a:ext uri="{FF2B5EF4-FFF2-40B4-BE49-F238E27FC236}">
                  <a16:creationId xmlns:a16="http://schemas.microsoft.com/office/drawing/2014/main" id="{B37BB6DA-EB74-CE44-A44E-74A26060DA00}"/>
                </a:ext>
              </a:extLst>
            </p:cNvPr>
            <p:cNvCxnSpPr>
              <a:cxnSpLocks/>
              <a:stCxn id="41" idx="2"/>
            </p:cNvCxnSpPr>
            <p:nvPr/>
          </p:nvCxnSpPr>
          <p:spPr>
            <a:xfrm>
              <a:off x="10597764" y="3357887"/>
              <a:ext cx="0" cy="225068"/>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97" name="矩形 239">
              <a:extLst>
                <a:ext uri="{FF2B5EF4-FFF2-40B4-BE49-F238E27FC236}">
                  <a16:creationId xmlns:a16="http://schemas.microsoft.com/office/drawing/2014/main" id="{CA61C6E1-64D2-D0FE-6E60-CCBEC207C0D8}"/>
                </a:ext>
              </a:extLst>
            </p:cNvPr>
            <p:cNvSpPr/>
            <p:nvPr/>
          </p:nvSpPr>
          <p:spPr>
            <a:xfrm>
              <a:off x="9259724" y="4958722"/>
              <a:ext cx="266757" cy="365760"/>
            </a:xfrm>
            <a:prstGeom prst="rect">
              <a:avLst/>
            </a:prstGeom>
            <a:ln w="12700"/>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altLang="zh-CN" sz="1200" dirty="0">
                  <a:cs typeface="Arial" panose="020B0604020202020204" pitchFamily="34" charset="0"/>
                </a:rPr>
                <a:t>CQ</a:t>
              </a:r>
              <a:endParaRPr lang="zh-CN" altLang="en-US" sz="1200" dirty="0">
                <a:cs typeface="Arial" panose="020B0604020202020204" pitchFamily="34" charset="0"/>
              </a:endParaRPr>
            </a:p>
          </p:txBody>
        </p:sp>
        <p:cxnSp>
          <p:nvCxnSpPr>
            <p:cNvPr id="98" name="直接箭头连接符 240">
              <a:extLst>
                <a:ext uri="{FF2B5EF4-FFF2-40B4-BE49-F238E27FC236}">
                  <a16:creationId xmlns:a16="http://schemas.microsoft.com/office/drawing/2014/main" id="{E5AAFFAA-AD0A-02D9-F8C6-91B945FB9F3B}"/>
                </a:ext>
              </a:extLst>
            </p:cNvPr>
            <p:cNvCxnSpPr>
              <a:cxnSpLocks/>
              <a:stCxn id="97" idx="2"/>
              <a:endCxn id="99" idx="0"/>
            </p:cNvCxnSpPr>
            <p:nvPr/>
          </p:nvCxnSpPr>
          <p:spPr>
            <a:xfrm>
              <a:off x="9393103" y="5324482"/>
              <a:ext cx="2044" cy="154019"/>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99" name="矩形: 圆角 241">
              <a:extLst>
                <a:ext uri="{FF2B5EF4-FFF2-40B4-BE49-F238E27FC236}">
                  <a16:creationId xmlns:a16="http://schemas.microsoft.com/office/drawing/2014/main" id="{9CBAE661-5027-7593-D048-E9334440851A}"/>
                </a:ext>
              </a:extLst>
            </p:cNvPr>
            <p:cNvSpPr/>
            <p:nvPr/>
          </p:nvSpPr>
          <p:spPr>
            <a:xfrm>
              <a:off x="9098750" y="5478501"/>
              <a:ext cx="592793" cy="198965"/>
            </a:xfrm>
            <a:prstGeom prst="round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200" dirty="0">
                  <a:cs typeface="Arial" panose="020B0604020202020204" pitchFamily="34" charset="0"/>
                </a:rPr>
                <a:t>Core</a:t>
              </a:r>
              <a:endParaRPr lang="zh-CN" altLang="en-US" sz="1200" dirty="0">
                <a:cs typeface="Arial" panose="020B0604020202020204" pitchFamily="34" charset="0"/>
              </a:endParaRPr>
            </a:p>
          </p:txBody>
        </p:sp>
        <p:sp>
          <p:nvSpPr>
            <p:cNvPr id="100" name="矩形 244">
              <a:extLst>
                <a:ext uri="{FF2B5EF4-FFF2-40B4-BE49-F238E27FC236}">
                  <a16:creationId xmlns:a16="http://schemas.microsoft.com/office/drawing/2014/main" id="{1006C900-9A44-A4A7-C064-1C08B8312050}"/>
                </a:ext>
              </a:extLst>
            </p:cNvPr>
            <p:cNvSpPr/>
            <p:nvPr/>
          </p:nvSpPr>
          <p:spPr>
            <a:xfrm>
              <a:off x="10079050" y="4958722"/>
              <a:ext cx="266757" cy="365760"/>
            </a:xfrm>
            <a:prstGeom prst="rect">
              <a:avLst/>
            </a:prstGeom>
            <a:ln w="12700"/>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altLang="zh-CN" sz="1200" dirty="0">
                  <a:cs typeface="Arial" panose="020B0604020202020204" pitchFamily="34" charset="0"/>
                </a:rPr>
                <a:t>CQ</a:t>
              </a:r>
              <a:endParaRPr lang="zh-CN" altLang="en-US" sz="1200" dirty="0">
                <a:cs typeface="Arial" panose="020B0604020202020204" pitchFamily="34" charset="0"/>
              </a:endParaRPr>
            </a:p>
          </p:txBody>
        </p:sp>
        <p:cxnSp>
          <p:nvCxnSpPr>
            <p:cNvPr id="101" name="直接箭头连接符 245">
              <a:extLst>
                <a:ext uri="{FF2B5EF4-FFF2-40B4-BE49-F238E27FC236}">
                  <a16:creationId xmlns:a16="http://schemas.microsoft.com/office/drawing/2014/main" id="{00CD7448-1B74-0E74-F68F-D673D20B0782}"/>
                </a:ext>
              </a:extLst>
            </p:cNvPr>
            <p:cNvCxnSpPr>
              <a:cxnSpLocks/>
              <a:stCxn id="100" idx="2"/>
              <a:endCxn id="102" idx="0"/>
            </p:cNvCxnSpPr>
            <p:nvPr/>
          </p:nvCxnSpPr>
          <p:spPr>
            <a:xfrm flipH="1">
              <a:off x="10212428" y="5324482"/>
              <a:ext cx="1" cy="154019"/>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02" name="矩形: 圆角 246">
              <a:extLst>
                <a:ext uri="{FF2B5EF4-FFF2-40B4-BE49-F238E27FC236}">
                  <a16:creationId xmlns:a16="http://schemas.microsoft.com/office/drawing/2014/main" id="{03D660D3-2DF9-FA9B-F3A7-AB87FA1B9948}"/>
                </a:ext>
              </a:extLst>
            </p:cNvPr>
            <p:cNvSpPr/>
            <p:nvPr/>
          </p:nvSpPr>
          <p:spPr>
            <a:xfrm>
              <a:off x="9916031" y="5478501"/>
              <a:ext cx="592793" cy="198965"/>
            </a:xfrm>
            <a:prstGeom prst="round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200" dirty="0">
                  <a:cs typeface="Arial" panose="020B0604020202020204" pitchFamily="34" charset="0"/>
                </a:rPr>
                <a:t>Core</a:t>
              </a:r>
              <a:endParaRPr lang="zh-CN" altLang="en-US" sz="1200" dirty="0">
                <a:cs typeface="Arial" panose="020B0604020202020204" pitchFamily="34" charset="0"/>
              </a:endParaRPr>
            </a:p>
          </p:txBody>
        </p:sp>
        <p:sp>
          <p:nvSpPr>
            <p:cNvPr id="103" name="矩形 248">
              <a:extLst>
                <a:ext uri="{FF2B5EF4-FFF2-40B4-BE49-F238E27FC236}">
                  <a16:creationId xmlns:a16="http://schemas.microsoft.com/office/drawing/2014/main" id="{85092B0D-4F78-FA46-D9D1-B3CADB4408B2}"/>
                </a:ext>
              </a:extLst>
            </p:cNvPr>
            <p:cNvSpPr/>
            <p:nvPr/>
          </p:nvSpPr>
          <p:spPr>
            <a:xfrm>
              <a:off x="10904086" y="4963733"/>
              <a:ext cx="266757" cy="365760"/>
            </a:xfrm>
            <a:prstGeom prst="rect">
              <a:avLst/>
            </a:prstGeom>
            <a:ln w="12700"/>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altLang="zh-CN" sz="1200" dirty="0">
                  <a:cs typeface="Arial" panose="020B0604020202020204" pitchFamily="34" charset="0"/>
                </a:rPr>
                <a:t>CQ</a:t>
              </a:r>
              <a:endParaRPr lang="zh-CN" altLang="en-US" sz="1200" dirty="0">
                <a:cs typeface="Arial" panose="020B0604020202020204" pitchFamily="34" charset="0"/>
              </a:endParaRPr>
            </a:p>
          </p:txBody>
        </p:sp>
        <p:cxnSp>
          <p:nvCxnSpPr>
            <p:cNvPr id="104" name="直接箭头连接符 249">
              <a:extLst>
                <a:ext uri="{FF2B5EF4-FFF2-40B4-BE49-F238E27FC236}">
                  <a16:creationId xmlns:a16="http://schemas.microsoft.com/office/drawing/2014/main" id="{28C9F1D5-6CCA-E272-B579-9FA2ED570C6E}"/>
                </a:ext>
              </a:extLst>
            </p:cNvPr>
            <p:cNvCxnSpPr>
              <a:cxnSpLocks/>
              <a:stCxn id="103" idx="2"/>
              <a:endCxn id="105" idx="0"/>
            </p:cNvCxnSpPr>
            <p:nvPr/>
          </p:nvCxnSpPr>
          <p:spPr>
            <a:xfrm>
              <a:off x="11037465" y="5329493"/>
              <a:ext cx="0" cy="149008"/>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05" name="矩形: 圆角 250">
              <a:extLst>
                <a:ext uri="{FF2B5EF4-FFF2-40B4-BE49-F238E27FC236}">
                  <a16:creationId xmlns:a16="http://schemas.microsoft.com/office/drawing/2014/main" id="{B7891E4C-A935-56DD-16B3-4986474CBEF6}"/>
                </a:ext>
              </a:extLst>
            </p:cNvPr>
            <p:cNvSpPr/>
            <p:nvPr/>
          </p:nvSpPr>
          <p:spPr>
            <a:xfrm>
              <a:off x="10741068" y="5478501"/>
              <a:ext cx="592793" cy="198965"/>
            </a:xfrm>
            <a:prstGeom prst="roundRect">
              <a:avLst/>
            </a:prstGeom>
            <a:ln w="12700"/>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200" dirty="0">
                  <a:cs typeface="Arial" panose="020B0604020202020204" pitchFamily="34" charset="0"/>
                </a:rPr>
                <a:t>Core</a:t>
              </a:r>
              <a:endParaRPr lang="zh-CN" altLang="en-US" sz="1200" dirty="0">
                <a:cs typeface="Arial" panose="020B0604020202020204" pitchFamily="34" charset="0"/>
              </a:endParaRPr>
            </a:p>
          </p:txBody>
        </p:sp>
        <p:sp>
          <p:nvSpPr>
            <p:cNvPr id="106" name="文本框 251">
              <a:extLst>
                <a:ext uri="{FF2B5EF4-FFF2-40B4-BE49-F238E27FC236}">
                  <a16:creationId xmlns:a16="http://schemas.microsoft.com/office/drawing/2014/main" id="{E6CFB3BD-EC92-82E7-49A9-30203D1333DB}"/>
                </a:ext>
              </a:extLst>
            </p:cNvPr>
            <p:cNvSpPr txBox="1"/>
            <p:nvPr/>
          </p:nvSpPr>
          <p:spPr>
            <a:xfrm>
              <a:off x="9653710" y="4966160"/>
              <a:ext cx="434706" cy="276999"/>
            </a:xfrm>
            <a:prstGeom prst="rect">
              <a:avLst/>
            </a:prstGeom>
            <a:noFill/>
            <a:ln w="12700">
              <a:noFill/>
            </a:ln>
          </p:spPr>
          <p:txBody>
            <a:bodyPr wrap="square" rtlCol="0">
              <a:spAutoFit/>
            </a:bodyPr>
            <a:lstStyle/>
            <a:p>
              <a:r>
                <a:rPr lang="en-US" altLang="zh-CN" sz="1200" dirty="0">
                  <a:cs typeface="Arial" panose="020B0604020202020204" pitchFamily="34" charset="0"/>
                </a:rPr>
                <a:t>…</a:t>
              </a:r>
              <a:endParaRPr lang="zh-CN" altLang="en-US" sz="1200" dirty="0">
                <a:cs typeface="Arial" panose="020B0604020202020204" pitchFamily="34" charset="0"/>
              </a:endParaRPr>
            </a:p>
          </p:txBody>
        </p:sp>
        <p:sp>
          <p:nvSpPr>
            <p:cNvPr id="107" name="文本框 252">
              <a:extLst>
                <a:ext uri="{FF2B5EF4-FFF2-40B4-BE49-F238E27FC236}">
                  <a16:creationId xmlns:a16="http://schemas.microsoft.com/office/drawing/2014/main" id="{BDBA7277-7B7E-F600-CE5E-3504D02539DC}"/>
                </a:ext>
              </a:extLst>
            </p:cNvPr>
            <p:cNvSpPr txBox="1"/>
            <p:nvPr/>
          </p:nvSpPr>
          <p:spPr>
            <a:xfrm>
              <a:off x="9649246" y="5386068"/>
              <a:ext cx="434706" cy="276999"/>
            </a:xfrm>
            <a:prstGeom prst="rect">
              <a:avLst/>
            </a:prstGeom>
            <a:noFill/>
            <a:ln w="12700">
              <a:noFill/>
            </a:ln>
          </p:spPr>
          <p:txBody>
            <a:bodyPr wrap="square" rtlCol="0">
              <a:spAutoFit/>
            </a:bodyPr>
            <a:lstStyle/>
            <a:p>
              <a:r>
                <a:rPr lang="en-US" altLang="zh-CN" sz="1200" dirty="0">
                  <a:cs typeface="Arial" panose="020B0604020202020204" pitchFamily="34" charset="0"/>
                </a:rPr>
                <a:t>…</a:t>
              </a:r>
              <a:endParaRPr lang="zh-CN" altLang="en-US" sz="1200" dirty="0">
                <a:cs typeface="Arial" panose="020B0604020202020204" pitchFamily="34" charset="0"/>
              </a:endParaRPr>
            </a:p>
          </p:txBody>
        </p:sp>
        <p:cxnSp>
          <p:nvCxnSpPr>
            <p:cNvPr id="108" name="直接箭头连接符 254">
              <a:extLst>
                <a:ext uri="{FF2B5EF4-FFF2-40B4-BE49-F238E27FC236}">
                  <a16:creationId xmlns:a16="http://schemas.microsoft.com/office/drawing/2014/main" id="{5B04FAB4-60FB-7C43-1801-2C24C9D3922D}"/>
                </a:ext>
              </a:extLst>
            </p:cNvPr>
            <p:cNvCxnSpPr>
              <a:cxnSpLocks/>
              <a:endCxn id="97" idx="0"/>
            </p:cNvCxnSpPr>
            <p:nvPr/>
          </p:nvCxnSpPr>
          <p:spPr>
            <a:xfrm>
              <a:off x="9393103" y="4500618"/>
              <a:ext cx="0" cy="458104"/>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109" name="直接箭头连接符 257">
              <a:extLst>
                <a:ext uri="{FF2B5EF4-FFF2-40B4-BE49-F238E27FC236}">
                  <a16:creationId xmlns:a16="http://schemas.microsoft.com/office/drawing/2014/main" id="{F8844915-73CD-F23E-393E-A11D8C0335FF}"/>
                </a:ext>
              </a:extLst>
            </p:cNvPr>
            <p:cNvCxnSpPr>
              <a:cxnSpLocks/>
              <a:endCxn id="103" idx="0"/>
            </p:cNvCxnSpPr>
            <p:nvPr/>
          </p:nvCxnSpPr>
          <p:spPr>
            <a:xfrm>
              <a:off x="11037465" y="4447899"/>
              <a:ext cx="0" cy="515834"/>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110" name="直接箭头连接符 264">
              <a:extLst>
                <a:ext uri="{FF2B5EF4-FFF2-40B4-BE49-F238E27FC236}">
                  <a16:creationId xmlns:a16="http://schemas.microsoft.com/office/drawing/2014/main" id="{7350BB55-A929-90F6-0ABF-0CBBB2AB3040}"/>
                </a:ext>
              </a:extLst>
            </p:cNvPr>
            <p:cNvCxnSpPr>
              <a:cxnSpLocks/>
              <a:endCxn id="100" idx="0"/>
            </p:cNvCxnSpPr>
            <p:nvPr/>
          </p:nvCxnSpPr>
          <p:spPr>
            <a:xfrm>
              <a:off x="10212427" y="4500618"/>
              <a:ext cx="2" cy="458104"/>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115" name="直接箭头连接符 275">
              <a:extLst>
                <a:ext uri="{FF2B5EF4-FFF2-40B4-BE49-F238E27FC236}">
                  <a16:creationId xmlns:a16="http://schemas.microsoft.com/office/drawing/2014/main" id="{03D680F9-C15C-74ED-AFF3-B5336358EF5F}"/>
                </a:ext>
              </a:extLst>
            </p:cNvPr>
            <p:cNvCxnSpPr>
              <a:cxnSpLocks/>
            </p:cNvCxnSpPr>
            <p:nvPr/>
          </p:nvCxnSpPr>
          <p:spPr>
            <a:xfrm>
              <a:off x="9448559" y="3791390"/>
              <a:ext cx="0" cy="42964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116" name="直接箭头连接符 277">
              <a:extLst>
                <a:ext uri="{FF2B5EF4-FFF2-40B4-BE49-F238E27FC236}">
                  <a16:creationId xmlns:a16="http://schemas.microsoft.com/office/drawing/2014/main" id="{51BD19F9-DCCA-1492-7F97-BDDB01DE7378}"/>
                </a:ext>
              </a:extLst>
            </p:cNvPr>
            <p:cNvCxnSpPr>
              <a:cxnSpLocks/>
            </p:cNvCxnSpPr>
            <p:nvPr/>
          </p:nvCxnSpPr>
          <p:spPr>
            <a:xfrm>
              <a:off x="10312449" y="3791390"/>
              <a:ext cx="0" cy="42964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18" name="文本框 284">
              <a:extLst>
                <a:ext uri="{FF2B5EF4-FFF2-40B4-BE49-F238E27FC236}">
                  <a16:creationId xmlns:a16="http://schemas.microsoft.com/office/drawing/2014/main" id="{2BC6E40A-4703-BA5D-E673-335BA3971E80}"/>
                </a:ext>
              </a:extLst>
            </p:cNvPr>
            <p:cNvSpPr txBox="1"/>
            <p:nvPr/>
          </p:nvSpPr>
          <p:spPr>
            <a:xfrm>
              <a:off x="9327157" y="1405243"/>
              <a:ext cx="1542248" cy="276999"/>
            </a:xfrm>
            <a:prstGeom prst="rect">
              <a:avLst/>
            </a:prstGeom>
            <a:noFill/>
            <a:ln w="12700">
              <a:noFill/>
            </a:ln>
          </p:spPr>
          <p:txBody>
            <a:bodyPr wrap="square" rtlCol="0">
              <a:spAutoFit/>
            </a:bodyPr>
            <a:lstStyle/>
            <a:p>
              <a:r>
                <a:rPr lang="en-US" altLang="zh-CN" sz="1200" i="1" dirty="0">
                  <a:cs typeface="Arial" panose="020B0604020202020204" pitchFamily="34" charset="0"/>
                </a:rPr>
                <a:t>MMIO </a:t>
              </a:r>
              <a:r>
                <a:rPr lang="en-US" altLang="zh-CN" sz="1200" i="1" dirty="0" err="1">
                  <a:cs typeface="Arial" panose="020B0604020202020204" pitchFamily="34" charset="0"/>
                </a:rPr>
                <a:t>Wr</a:t>
              </a:r>
              <a:r>
                <a:rPr lang="en-US" altLang="zh-CN" sz="1200" i="1" dirty="0">
                  <a:cs typeface="Arial" panose="020B0604020202020204" pitchFamily="34" charset="0"/>
                </a:rPr>
                <a:t> QEs</a:t>
              </a:r>
              <a:endParaRPr lang="zh-CN" altLang="en-US" sz="1200" i="1" dirty="0">
                <a:cs typeface="Arial" panose="020B0604020202020204" pitchFamily="34" charset="0"/>
              </a:endParaRPr>
            </a:p>
          </p:txBody>
        </p:sp>
        <p:sp>
          <p:nvSpPr>
            <p:cNvPr id="133" name="矩形: 圆角 235">
              <a:extLst>
                <a:ext uri="{FF2B5EF4-FFF2-40B4-BE49-F238E27FC236}">
                  <a16:creationId xmlns:a16="http://schemas.microsoft.com/office/drawing/2014/main" id="{6D464145-85B1-0B0B-88C3-0936CEDAFB5B}"/>
                </a:ext>
              </a:extLst>
            </p:cNvPr>
            <p:cNvSpPr/>
            <p:nvPr/>
          </p:nvSpPr>
          <p:spPr>
            <a:xfrm>
              <a:off x="8145640" y="4224564"/>
              <a:ext cx="3308819" cy="333651"/>
            </a:xfrm>
            <a:prstGeom prst="roundRect">
              <a:avLst/>
            </a:prstGeom>
            <a:solidFill>
              <a:srgbClr val="86B3CA"/>
            </a:solid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200" b="1" dirty="0">
                  <a:cs typeface="Arial" panose="020B0604020202020204" pitchFamily="34" charset="0"/>
                </a:rPr>
                <a:t>Scheduler Logic</a:t>
              </a:r>
            </a:p>
          </p:txBody>
        </p:sp>
        <p:sp>
          <p:nvSpPr>
            <p:cNvPr id="150" name="矩形: 圆角 1">
              <a:extLst>
                <a:ext uri="{FF2B5EF4-FFF2-40B4-BE49-F238E27FC236}">
                  <a16:creationId xmlns:a16="http://schemas.microsoft.com/office/drawing/2014/main" id="{1DE17030-448A-98E9-2DC2-3C23E47DEE76}"/>
                </a:ext>
              </a:extLst>
            </p:cNvPr>
            <p:cNvSpPr/>
            <p:nvPr/>
          </p:nvSpPr>
          <p:spPr>
            <a:xfrm>
              <a:off x="8145639" y="3586487"/>
              <a:ext cx="3308819" cy="329914"/>
            </a:xfrm>
            <a:prstGeom prst="roundRect">
              <a:avLst/>
            </a:prstGeom>
            <a:solidFill>
              <a:srgbClr val="86B3CA"/>
            </a:solid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200" b="1" dirty="0">
                  <a:cs typeface="Arial" panose="020B0604020202020204" pitchFamily="34" charset="0"/>
                </a:rPr>
                <a:t>Arbiters</a:t>
              </a:r>
              <a:endParaRPr lang="zh-CN" altLang="en-US" sz="1200" b="1" dirty="0">
                <a:cs typeface="Arial" panose="020B0604020202020204" pitchFamily="34" charset="0"/>
              </a:endParaRPr>
            </a:p>
          </p:txBody>
        </p:sp>
        <p:sp>
          <p:nvSpPr>
            <p:cNvPr id="155" name="TextBox 154">
              <a:extLst>
                <a:ext uri="{FF2B5EF4-FFF2-40B4-BE49-F238E27FC236}">
                  <a16:creationId xmlns:a16="http://schemas.microsoft.com/office/drawing/2014/main" id="{C94C9EC1-0A04-ED00-DE6E-056DC85EAC12}"/>
                </a:ext>
              </a:extLst>
            </p:cNvPr>
            <p:cNvSpPr txBox="1"/>
            <p:nvPr/>
          </p:nvSpPr>
          <p:spPr>
            <a:xfrm>
              <a:off x="9218497" y="717563"/>
              <a:ext cx="1228142" cy="369332"/>
            </a:xfrm>
            <a:prstGeom prst="rect">
              <a:avLst/>
            </a:prstGeom>
            <a:noFill/>
          </p:spPr>
          <p:txBody>
            <a:bodyPr wrap="square" rtlCol="0">
              <a:spAutoFit/>
            </a:bodyPr>
            <a:lstStyle/>
            <a:p>
              <a:r>
                <a:rPr lang="en-US" dirty="0"/>
                <a:t>Producers </a:t>
              </a:r>
            </a:p>
          </p:txBody>
        </p:sp>
        <p:sp>
          <p:nvSpPr>
            <p:cNvPr id="156" name="TextBox 155">
              <a:extLst>
                <a:ext uri="{FF2B5EF4-FFF2-40B4-BE49-F238E27FC236}">
                  <a16:creationId xmlns:a16="http://schemas.microsoft.com/office/drawing/2014/main" id="{17889591-B8D4-F0FD-4A0A-1E9ABCEEA9D6}"/>
                </a:ext>
              </a:extLst>
            </p:cNvPr>
            <p:cNvSpPr txBox="1"/>
            <p:nvPr/>
          </p:nvSpPr>
          <p:spPr>
            <a:xfrm>
              <a:off x="9239090" y="5760353"/>
              <a:ext cx="1453780" cy="369332"/>
            </a:xfrm>
            <a:prstGeom prst="rect">
              <a:avLst/>
            </a:prstGeom>
            <a:noFill/>
          </p:spPr>
          <p:txBody>
            <a:bodyPr wrap="square" rtlCol="0">
              <a:spAutoFit/>
            </a:bodyPr>
            <a:lstStyle/>
            <a:p>
              <a:r>
                <a:rPr lang="en-US" dirty="0"/>
                <a:t>Consumers</a:t>
              </a:r>
            </a:p>
          </p:txBody>
        </p:sp>
        <p:cxnSp>
          <p:nvCxnSpPr>
            <p:cNvPr id="11" name="直接箭头连接符 225">
              <a:extLst>
                <a:ext uri="{FF2B5EF4-FFF2-40B4-BE49-F238E27FC236}">
                  <a16:creationId xmlns:a16="http://schemas.microsoft.com/office/drawing/2014/main" id="{97E83202-13E0-6B9C-84D3-1DEBCDACD168}"/>
                </a:ext>
              </a:extLst>
            </p:cNvPr>
            <p:cNvCxnSpPr>
              <a:cxnSpLocks/>
              <a:stCxn id="65" idx="2"/>
            </p:cNvCxnSpPr>
            <p:nvPr/>
          </p:nvCxnSpPr>
          <p:spPr>
            <a:xfrm>
              <a:off x="11355419" y="3357887"/>
              <a:ext cx="0" cy="22860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37" name="文本框 207">
              <a:extLst>
                <a:ext uri="{FF2B5EF4-FFF2-40B4-BE49-F238E27FC236}">
                  <a16:creationId xmlns:a16="http://schemas.microsoft.com/office/drawing/2014/main" id="{EE3A3FB7-5D44-3EF8-163F-901B12A44961}"/>
                </a:ext>
              </a:extLst>
            </p:cNvPr>
            <p:cNvSpPr txBox="1"/>
            <p:nvPr/>
          </p:nvSpPr>
          <p:spPr>
            <a:xfrm>
              <a:off x="9982200" y="2941177"/>
              <a:ext cx="434706" cy="276999"/>
            </a:xfrm>
            <a:prstGeom prst="rect">
              <a:avLst/>
            </a:prstGeom>
            <a:noFill/>
            <a:ln w="12700">
              <a:noFill/>
            </a:ln>
          </p:spPr>
          <p:txBody>
            <a:bodyPr wrap="square" rtlCol="0">
              <a:spAutoFit/>
            </a:bodyPr>
            <a:lstStyle/>
            <a:p>
              <a:r>
                <a:rPr lang="en-US" altLang="zh-CN" sz="1200" dirty="0">
                  <a:cs typeface="Arial" panose="020B0604020202020204" pitchFamily="34" charset="0"/>
                </a:rPr>
                <a:t>…</a:t>
              </a:r>
              <a:endParaRPr lang="zh-CN" altLang="en-US" sz="1200" dirty="0">
                <a:cs typeface="Arial" panose="020B0604020202020204" pitchFamily="34" charset="0"/>
              </a:endParaRPr>
            </a:p>
          </p:txBody>
        </p:sp>
        <p:cxnSp>
          <p:nvCxnSpPr>
            <p:cNvPr id="55" name="直接箭头连接符 202">
              <a:extLst>
                <a:ext uri="{FF2B5EF4-FFF2-40B4-BE49-F238E27FC236}">
                  <a16:creationId xmlns:a16="http://schemas.microsoft.com/office/drawing/2014/main" id="{02173AAC-2846-990B-B273-E2A40DDC90EE}"/>
                </a:ext>
              </a:extLst>
            </p:cNvPr>
            <p:cNvCxnSpPr>
              <a:cxnSpLocks/>
              <a:stCxn id="74" idx="2"/>
              <a:endCxn id="32" idx="0"/>
            </p:cNvCxnSpPr>
            <p:nvPr/>
          </p:nvCxnSpPr>
          <p:spPr>
            <a:xfrm flipH="1">
              <a:off x="9799113" y="2009985"/>
              <a:ext cx="639100" cy="795372"/>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sp>
          <p:nvSpPr>
            <p:cNvPr id="137" name="矩形: 圆角 1">
              <a:extLst>
                <a:ext uri="{FF2B5EF4-FFF2-40B4-BE49-F238E27FC236}">
                  <a16:creationId xmlns:a16="http://schemas.microsoft.com/office/drawing/2014/main" id="{0C65F61E-8A22-168A-34FF-3BF5E9A1DFBF}"/>
                </a:ext>
              </a:extLst>
            </p:cNvPr>
            <p:cNvSpPr/>
            <p:nvPr/>
          </p:nvSpPr>
          <p:spPr>
            <a:xfrm>
              <a:off x="8187493" y="2168547"/>
              <a:ext cx="3308819" cy="329914"/>
            </a:xfrm>
            <a:prstGeom prst="roundRect">
              <a:avLst/>
            </a:prstGeom>
            <a:solidFill>
              <a:srgbClr val="86B3CA"/>
            </a:solid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200" b="1" dirty="0">
                  <a:cs typeface="Arial" panose="020B0604020202020204" pitchFamily="34" charset="0"/>
                </a:rPr>
                <a:t>QE Admission Check &amp; Enqueue Function</a:t>
              </a:r>
              <a:endParaRPr lang="zh-CN" altLang="en-US" sz="1200" b="1" dirty="0">
                <a:cs typeface="Arial" panose="020B0604020202020204" pitchFamily="34" charset="0"/>
              </a:endParaRPr>
            </a:p>
          </p:txBody>
        </p:sp>
      </p:grpSp>
    </p:spTree>
    <p:extLst>
      <p:ext uri="{BB962C8B-B14F-4D97-AF65-F5344CB8AC3E}">
        <p14:creationId xmlns:p14="http://schemas.microsoft.com/office/powerpoint/2010/main" val="172649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D13CA-A331-3570-45BD-3F48E0E03235}"/>
              </a:ext>
            </a:extLst>
          </p:cNvPr>
          <p:cNvSpPr>
            <a:spLocks noGrp="1"/>
          </p:cNvSpPr>
          <p:nvPr>
            <p:ph type="title"/>
          </p:nvPr>
        </p:nvSpPr>
        <p:spPr/>
        <p:txBody>
          <a:bodyPr/>
          <a:lstStyle/>
          <a:p>
            <a:r>
              <a:rPr lang="en-US" dirty="0"/>
              <a:t>How DLB Works?</a:t>
            </a:r>
          </a:p>
        </p:txBody>
      </p:sp>
      <p:cxnSp>
        <p:nvCxnSpPr>
          <p:cNvPr id="5" name="Straight Connector 4">
            <a:extLst>
              <a:ext uri="{FF2B5EF4-FFF2-40B4-BE49-F238E27FC236}">
                <a16:creationId xmlns:a16="http://schemas.microsoft.com/office/drawing/2014/main" id="{01084F4E-95D8-0578-EDBE-1C049ED3C49C}"/>
              </a:ext>
            </a:extLst>
          </p:cNvPr>
          <p:cNvCxnSpPr/>
          <p:nvPr/>
        </p:nvCxnSpPr>
        <p:spPr>
          <a:xfrm>
            <a:off x="2933700" y="1825625"/>
            <a:ext cx="0" cy="435133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6ECA4B5F-BA91-834A-F92E-B61694342DC2}"/>
              </a:ext>
            </a:extLst>
          </p:cNvPr>
          <p:cNvCxnSpPr/>
          <p:nvPr/>
        </p:nvCxnSpPr>
        <p:spPr>
          <a:xfrm>
            <a:off x="6124575" y="1825625"/>
            <a:ext cx="0" cy="435133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6898C12-0B30-7AB4-3094-DDC0642C2D83}"/>
              </a:ext>
            </a:extLst>
          </p:cNvPr>
          <p:cNvCxnSpPr/>
          <p:nvPr/>
        </p:nvCxnSpPr>
        <p:spPr>
          <a:xfrm>
            <a:off x="9334500" y="1825625"/>
            <a:ext cx="0" cy="435133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6F1CF9CB-D4C8-38F3-EB25-6EB95F535E13}"/>
              </a:ext>
            </a:extLst>
          </p:cNvPr>
          <p:cNvSpPr txBox="1"/>
          <p:nvPr/>
        </p:nvSpPr>
        <p:spPr>
          <a:xfrm>
            <a:off x="566749" y="1636574"/>
            <a:ext cx="1924043" cy="369332"/>
          </a:xfrm>
          <a:prstGeom prst="rect">
            <a:avLst/>
          </a:prstGeom>
          <a:noFill/>
        </p:spPr>
        <p:txBody>
          <a:bodyPr wrap="square" rtlCol="0">
            <a:spAutoFit/>
          </a:bodyPr>
          <a:lstStyle/>
          <a:p>
            <a:pPr algn="ctr"/>
            <a:r>
              <a:rPr lang="en-US" dirty="0"/>
              <a:t>Producers</a:t>
            </a:r>
          </a:p>
        </p:txBody>
      </p:sp>
      <p:sp>
        <p:nvSpPr>
          <p:cNvPr id="10" name="TextBox 9">
            <a:extLst>
              <a:ext uri="{FF2B5EF4-FFF2-40B4-BE49-F238E27FC236}">
                <a16:creationId xmlns:a16="http://schemas.microsoft.com/office/drawing/2014/main" id="{DDE1F67F-B1C5-1539-FC56-292EB18EF566}"/>
              </a:ext>
            </a:extLst>
          </p:cNvPr>
          <p:cNvSpPr txBox="1"/>
          <p:nvPr/>
        </p:nvSpPr>
        <p:spPr>
          <a:xfrm>
            <a:off x="3548058" y="1636574"/>
            <a:ext cx="1924043" cy="369332"/>
          </a:xfrm>
          <a:prstGeom prst="rect">
            <a:avLst/>
          </a:prstGeom>
          <a:noFill/>
        </p:spPr>
        <p:txBody>
          <a:bodyPr wrap="square" rtlCol="0">
            <a:spAutoFit/>
          </a:bodyPr>
          <a:lstStyle/>
          <a:p>
            <a:pPr algn="ctr"/>
            <a:r>
              <a:rPr lang="en-US" dirty="0"/>
              <a:t>DLB</a:t>
            </a:r>
          </a:p>
        </p:txBody>
      </p:sp>
      <p:sp>
        <p:nvSpPr>
          <p:cNvPr id="11" name="TextBox 10">
            <a:extLst>
              <a:ext uri="{FF2B5EF4-FFF2-40B4-BE49-F238E27FC236}">
                <a16:creationId xmlns:a16="http://schemas.microsoft.com/office/drawing/2014/main" id="{B81A979E-64AA-7BA8-E758-37EEA0312B07}"/>
              </a:ext>
            </a:extLst>
          </p:cNvPr>
          <p:cNvSpPr txBox="1"/>
          <p:nvPr/>
        </p:nvSpPr>
        <p:spPr>
          <a:xfrm>
            <a:off x="6767516" y="1636574"/>
            <a:ext cx="1924043" cy="369332"/>
          </a:xfrm>
          <a:prstGeom prst="rect">
            <a:avLst/>
          </a:prstGeom>
          <a:noFill/>
        </p:spPr>
        <p:txBody>
          <a:bodyPr wrap="square" rtlCol="0">
            <a:spAutoFit/>
          </a:bodyPr>
          <a:lstStyle/>
          <a:p>
            <a:pPr algn="ctr"/>
            <a:r>
              <a:rPr lang="en-US" dirty="0"/>
              <a:t>Memory/LLC</a:t>
            </a:r>
          </a:p>
        </p:txBody>
      </p:sp>
      <p:sp>
        <p:nvSpPr>
          <p:cNvPr id="12" name="TextBox 11">
            <a:extLst>
              <a:ext uri="{FF2B5EF4-FFF2-40B4-BE49-F238E27FC236}">
                <a16:creationId xmlns:a16="http://schemas.microsoft.com/office/drawing/2014/main" id="{8731BB98-4055-34E4-61B9-67B107AC1869}"/>
              </a:ext>
            </a:extLst>
          </p:cNvPr>
          <p:cNvSpPr txBox="1"/>
          <p:nvPr/>
        </p:nvSpPr>
        <p:spPr>
          <a:xfrm>
            <a:off x="9703606" y="1636574"/>
            <a:ext cx="1924043" cy="369332"/>
          </a:xfrm>
          <a:prstGeom prst="rect">
            <a:avLst/>
          </a:prstGeom>
          <a:noFill/>
        </p:spPr>
        <p:txBody>
          <a:bodyPr wrap="square" rtlCol="0">
            <a:spAutoFit/>
          </a:bodyPr>
          <a:lstStyle/>
          <a:p>
            <a:pPr algn="ctr"/>
            <a:r>
              <a:rPr lang="en-US" dirty="0"/>
              <a:t>Consumers</a:t>
            </a:r>
          </a:p>
        </p:txBody>
      </p:sp>
      <p:sp>
        <p:nvSpPr>
          <p:cNvPr id="14" name="TextBox 13">
            <a:extLst>
              <a:ext uri="{FF2B5EF4-FFF2-40B4-BE49-F238E27FC236}">
                <a16:creationId xmlns:a16="http://schemas.microsoft.com/office/drawing/2014/main" id="{B8BA15B9-AC79-A08B-2127-BCA1736697FD}"/>
              </a:ext>
            </a:extLst>
          </p:cNvPr>
          <p:cNvSpPr txBox="1"/>
          <p:nvPr/>
        </p:nvSpPr>
        <p:spPr>
          <a:xfrm>
            <a:off x="477401" y="2072814"/>
            <a:ext cx="2276474" cy="923330"/>
          </a:xfrm>
          <a:prstGeom prst="rect">
            <a:avLst/>
          </a:prstGeom>
          <a:noFill/>
          <a:ln w="19050">
            <a:solidFill>
              <a:schemeClr val="tx1"/>
            </a:solidFill>
          </a:ln>
        </p:spPr>
        <p:txBody>
          <a:bodyPr wrap="square" rtlCol="0">
            <a:spAutoFit/>
          </a:bodyPr>
          <a:lstStyle/>
          <a:p>
            <a:r>
              <a:rPr lang="en-US" dirty="0"/>
              <a:t>Credits are available, enqueue Queuing Elements (QEs).</a:t>
            </a:r>
          </a:p>
        </p:txBody>
      </p:sp>
      <p:sp>
        <p:nvSpPr>
          <p:cNvPr id="16" name="Rectangle 15">
            <a:extLst>
              <a:ext uri="{FF2B5EF4-FFF2-40B4-BE49-F238E27FC236}">
                <a16:creationId xmlns:a16="http://schemas.microsoft.com/office/drawing/2014/main" id="{68B20D92-58B8-D8EB-19DB-EAC121296892}"/>
              </a:ext>
            </a:extLst>
          </p:cNvPr>
          <p:cNvSpPr/>
          <p:nvPr/>
        </p:nvSpPr>
        <p:spPr>
          <a:xfrm>
            <a:off x="6623453" y="2211314"/>
            <a:ext cx="2212170" cy="646331"/>
          </a:xfrm>
          <a:prstGeom prst="rect">
            <a:avLst/>
          </a:prstGeom>
          <a:no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Credit Pool</a:t>
            </a:r>
          </a:p>
        </p:txBody>
      </p:sp>
      <p:sp>
        <p:nvSpPr>
          <p:cNvPr id="17" name="Rectangle 16">
            <a:extLst>
              <a:ext uri="{FF2B5EF4-FFF2-40B4-BE49-F238E27FC236}">
                <a16:creationId xmlns:a16="http://schemas.microsoft.com/office/drawing/2014/main" id="{F864CE0A-0EB9-C808-9780-6DF4EC44D6A7}"/>
              </a:ext>
            </a:extLst>
          </p:cNvPr>
          <p:cNvSpPr/>
          <p:nvPr/>
        </p:nvSpPr>
        <p:spPr>
          <a:xfrm>
            <a:off x="3423053" y="3808584"/>
            <a:ext cx="2212170" cy="646331"/>
          </a:xfrm>
          <a:prstGeom prst="rect">
            <a:avLst/>
          </a:prstGeom>
          <a:no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DLB enqueue logic</a:t>
            </a:r>
          </a:p>
        </p:txBody>
      </p:sp>
      <p:cxnSp>
        <p:nvCxnSpPr>
          <p:cNvPr id="19" name="Straight Arrow Connector 18">
            <a:extLst>
              <a:ext uri="{FF2B5EF4-FFF2-40B4-BE49-F238E27FC236}">
                <a16:creationId xmlns:a16="http://schemas.microsoft.com/office/drawing/2014/main" id="{B77555E4-8822-762C-8684-9D38452879ED}"/>
              </a:ext>
            </a:extLst>
          </p:cNvPr>
          <p:cNvCxnSpPr>
            <a:cxnSpLocks/>
            <a:stCxn id="14" idx="2"/>
            <a:endCxn id="17" idx="1"/>
          </p:cNvCxnSpPr>
          <p:nvPr/>
        </p:nvCxnSpPr>
        <p:spPr>
          <a:xfrm>
            <a:off x="1615638" y="2996144"/>
            <a:ext cx="1807415" cy="1135606"/>
          </a:xfrm>
          <a:prstGeom prst="straightConnector1">
            <a:avLst/>
          </a:prstGeom>
          <a:ln w="28575">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5CBD3E9F-A913-3A88-F7B6-227F317FEC1D}"/>
              </a:ext>
            </a:extLst>
          </p:cNvPr>
          <p:cNvCxnSpPr>
            <a:cxnSpLocks/>
          </p:cNvCxnSpPr>
          <p:nvPr/>
        </p:nvCxnSpPr>
        <p:spPr>
          <a:xfrm>
            <a:off x="2753875" y="2524329"/>
            <a:ext cx="3869578" cy="1"/>
          </a:xfrm>
          <a:prstGeom prst="straightConnector1">
            <a:avLst/>
          </a:prstGeom>
          <a:ln w="28575">
            <a:headEnd type="arrow" w="med" len="med"/>
            <a:tailEnd type="arrow" w="med" len="med"/>
          </a:ln>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5C2F3DAC-57A2-0FFD-BECA-7D4FCF920038}"/>
              </a:ext>
            </a:extLst>
          </p:cNvPr>
          <p:cNvSpPr txBox="1"/>
          <p:nvPr/>
        </p:nvSpPr>
        <p:spPr>
          <a:xfrm>
            <a:off x="1975185" y="3124771"/>
            <a:ext cx="838192" cy="646331"/>
          </a:xfrm>
          <a:prstGeom prst="rect">
            <a:avLst/>
          </a:prstGeom>
          <a:solidFill>
            <a:schemeClr val="bg1"/>
          </a:solidFill>
        </p:spPr>
        <p:txBody>
          <a:bodyPr wrap="square" rtlCol="0">
            <a:spAutoFit/>
          </a:bodyPr>
          <a:lstStyle/>
          <a:p>
            <a:pPr algn="ctr"/>
            <a:r>
              <a:rPr lang="en-US" dirty="0"/>
              <a:t>MMIO Write</a:t>
            </a:r>
          </a:p>
        </p:txBody>
      </p:sp>
      <p:sp>
        <p:nvSpPr>
          <p:cNvPr id="30" name="TextBox 29">
            <a:extLst>
              <a:ext uri="{FF2B5EF4-FFF2-40B4-BE49-F238E27FC236}">
                <a16:creationId xmlns:a16="http://schemas.microsoft.com/office/drawing/2014/main" id="{9CBBB251-6B02-DF7E-570C-08D7C2E73744}"/>
              </a:ext>
            </a:extLst>
          </p:cNvPr>
          <p:cNvSpPr txBox="1"/>
          <p:nvPr/>
        </p:nvSpPr>
        <p:spPr>
          <a:xfrm>
            <a:off x="1001281" y="3678128"/>
            <a:ext cx="1752594" cy="584775"/>
          </a:xfrm>
          <a:prstGeom prst="rect">
            <a:avLst/>
          </a:prstGeom>
          <a:noFill/>
        </p:spPr>
        <p:txBody>
          <a:bodyPr wrap="square" rtlCol="0">
            <a:spAutoFit/>
          </a:bodyPr>
          <a:lstStyle/>
          <a:p>
            <a:pPr algn="r"/>
            <a:r>
              <a:rPr lang="en-US" sz="1600" i="1" dirty="0"/>
              <a:t>Regular: 16B</a:t>
            </a:r>
          </a:p>
          <a:p>
            <a:pPr algn="r"/>
            <a:r>
              <a:rPr lang="en-US" sz="1600" i="1" dirty="0"/>
              <a:t>Movdir64B: 16B</a:t>
            </a:r>
          </a:p>
        </p:txBody>
      </p:sp>
      <p:sp>
        <p:nvSpPr>
          <p:cNvPr id="31" name="Rectangle 30">
            <a:extLst>
              <a:ext uri="{FF2B5EF4-FFF2-40B4-BE49-F238E27FC236}">
                <a16:creationId xmlns:a16="http://schemas.microsoft.com/office/drawing/2014/main" id="{D19C398F-E0F6-4AB7-A284-4005243D42C2}"/>
              </a:ext>
            </a:extLst>
          </p:cNvPr>
          <p:cNvSpPr/>
          <p:nvPr/>
        </p:nvSpPr>
        <p:spPr>
          <a:xfrm>
            <a:off x="3765207" y="4862307"/>
            <a:ext cx="1782526" cy="872806"/>
          </a:xfrm>
          <a:prstGeom prst="rect">
            <a:avLst/>
          </a:prstGeom>
          <a:noFill/>
          <a:ln w="1905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solidFill>
              </a:rPr>
              <a:t>If CQ is not full, dequeue scheduled QEs</a:t>
            </a:r>
          </a:p>
        </p:txBody>
      </p:sp>
      <p:grpSp>
        <p:nvGrpSpPr>
          <p:cNvPr id="42" name="Group 41">
            <a:extLst>
              <a:ext uri="{FF2B5EF4-FFF2-40B4-BE49-F238E27FC236}">
                <a16:creationId xmlns:a16="http://schemas.microsoft.com/office/drawing/2014/main" id="{1C7A347E-C44C-20F0-C27B-89577EC8D8CA}"/>
              </a:ext>
            </a:extLst>
          </p:cNvPr>
          <p:cNvGrpSpPr/>
          <p:nvPr/>
        </p:nvGrpSpPr>
        <p:grpSpPr>
          <a:xfrm>
            <a:off x="6683552" y="5040929"/>
            <a:ext cx="2091971" cy="515561"/>
            <a:chOff x="6536927" y="4246932"/>
            <a:chExt cx="1670210" cy="411619"/>
          </a:xfrm>
        </p:grpSpPr>
        <p:sp>
          <p:nvSpPr>
            <p:cNvPr id="34" name="矩形 128">
              <a:extLst>
                <a:ext uri="{FF2B5EF4-FFF2-40B4-BE49-F238E27FC236}">
                  <a16:creationId xmlns:a16="http://schemas.microsoft.com/office/drawing/2014/main" id="{2C64C718-C93A-C348-085B-68B74D4F8890}"/>
                </a:ext>
              </a:extLst>
            </p:cNvPr>
            <p:cNvSpPr/>
            <p:nvPr/>
          </p:nvSpPr>
          <p:spPr>
            <a:xfrm rot="5400000">
              <a:off x="7881235" y="4332648"/>
              <a:ext cx="411610" cy="240195"/>
            </a:xfrm>
            <a:prstGeom prst="rect">
              <a:avLst/>
            </a:prstGeom>
            <a:solidFill>
              <a:schemeClr val="accent5"/>
            </a:solidFill>
            <a:ln w="19050">
              <a:solidFill>
                <a:schemeClr val="tx2"/>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35" name="矩形 129">
              <a:extLst>
                <a:ext uri="{FF2B5EF4-FFF2-40B4-BE49-F238E27FC236}">
                  <a16:creationId xmlns:a16="http://schemas.microsoft.com/office/drawing/2014/main" id="{BE376948-1ACE-C494-2782-4604D35828D9}"/>
                </a:ext>
              </a:extLst>
            </p:cNvPr>
            <p:cNvSpPr/>
            <p:nvPr/>
          </p:nvSpPr>
          <p:spPr>
            <a:xfrm rot="5400000">
              <a:off x="7643829" y="4332648"/>
              <a:ext cx="411610" cy="240195"/>
            </a:xfrm>
            <a:prstGeom prst="rect">
              <a:avLst/>
            </a:prstGeom>
            <a:solidFill>
              <a:schemeClr val="accent5"/>
            </a:solidFill>
            <a:ln w="19050">
              <a:solidFill>
                <a:schemeClr val="tx2"/>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36" name="矩形 130">
              <a:extLst>
                <a:ext uri="{FF2B5EF4-FFF2-40B4-BE49-F238E27FC236}">
                  <a16:creationId xmlns:a16="http://schemas.microsoft.com/office/drawing/2014/main" id="{1B591110-30B7-8BAD-34CA-3BB64F658F39}"/>
                </a:ext>
              </a:extLst>
            </p:cNvPr>
            <p:cNvSpPr/>
            <p:nvPr/>
          </p:nvSpPr>
          <p:spPr>
            <a:xfrm rot="5400000">
              <a:off x="7406425" y="4332644"/>
              <a:ext cx="411610" cy="240195"/>
            </a:xfrm>
            <a:prstGeom prst="rect">
              <a:avLst/>
            </a:prstGeom>
            <a:solidFill>
              <a:schemeClr val="bg1"/>
            </a:solidFill>
            <a:ln w="19050">
              <a:solidFill>
                <a:schemeClr val="tx2"/>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38" name="矩形 127">
              <a:extLst>
                <a:ext uri="{FF2B5EF4-FFF2-40B4-BE49-F238E27FC236}">
                  <a16:creationId xmlns:a16="http://schemas.microsoft.com/office/drawing/2014/main" id="{4584C6FC-3A1D-A4FB-B166-022D909D7168}"/>
                </a:ext>
              </a:extLst>
            </p:cNvPr>
            <p:cNvSpPr/>
            <p:nvPr/>
          </p:nvSpPr>
          <p:spPr>
            <a:xfrm rot="5400000">
              <a:off x="7166229" y="4332647"/>
              <a:ext cx="411610" cy="240195"/>
            </a:xfrm>
            <a:prstGeom prst="rect">
              <a:avLst/>
            </a:prstGeom>
            <a:solidFill>
              <a:schemeClr val="bg1"/>
            </a:solidFill>
            <a:ln w="19050">
              <a:solidFill>
                <a:schemeClr val="tx2"/>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39" name="矩形 128">
              <a:extLst>
                <a:ext uri="{FF2B5EF4-FFF2-40B4-BE49-F238E27FC236}">
                  <a16:creationId xmlns:a16="http://schemas.microsoft.com/office/drawing/2014/main" id="{C32377EF-D406-79AD-681F-24AFF34511C9}"/>
                </a:ext>
              </a:extLst>
            </p:cNvPr>
            <p:cNvSpPr/>
            <p:nvPr/>
          </p:nvSpPr>
          <p:spPr>
            <a:xfrm rot="5400000">
              <a:off x="6928823" y="4332643"/>
              <a:ext cx="411610" cy="240195"/>
            </a:xfrm>
            <a:prstGeom prst="rect">
              <a:avLst/>
            </a:prstGeom>
            <a:solidFill>
              <a:schemeClr val="bg1"/>
            </a:solidFill>
            <a:ln w="19050">
              <a:solidFill>
                <a:schemeClr val="tx2"/>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40" name="矩形 127">
              <a:extLst>
                <a:ext uri="{FF2B5EF4-FFF2-40B4-BE49-F238E27FC236}">
                  <a16:creationId xmlns:a16="http://schemas.microsoft.com/office/drawing/2014/main" id="{F87778AB-B4CD-7D83-4A34-529DE66B781B}"/>
                </a:ext>
              </a:extLst>
            </p:cNvPr>
            <p:cNvSpPr/>
            <p:nvPr/>
          </p:nvSpPr>
          <p:spPr>
            <a:xfrm rot="5400000">
              <a:off x="6688626" y="4332643"/>
              <a:ext cx="411610" cy="240195"/>
            </a:xfrm>
            <a:prstGeom prst="rect">
              <a:avLst/>
            </a:prstGeom>
            <a:solidFill>
              <a:schemeClr val="bg1"/>
            </a:solidFill>
            <a:ln w="19050">
              <a:solidFill>
                <a:schemeClr val="tx2"/>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a:cs typeface="Arial" panose="020B0604020202020204" pitchFamily="34" charset="0"/>
              </a:endParaRPr>
            </a:p>
          </p:txBody>
        </p:sp>
        <p:sp>
          <p:nvSpPr>
            <p:cNvPr id="41" name="矩形 128">
              <a:extLst>
                <a:ext uri="{FF2B5EF4-FFF2-40B4-BE49-F238E27FC236}">
                  <a16:creationId xmlns:a16="http://schemas.microsoft.com/office/drawing/2014/main" id="{D6C8BFDA-6368-F676-00AC-92EB0EB5E94B}"/>
                </a:ext>
              </a:extLst>
            </p:cNvPr>
            <p:cNvSpPr/>
            <p:nvPr/>
          </p:nvSpPr>
          <p:spPr>
            <a:xfrm rot="5400000">
              <a:off x="6451220" y="4332639"/>
              <a:ext cx="411610" cy="240195"/>
            </a:xfrm>
            <a:prstGeom prst="rect">
              <a:avLst/>
            </a:prstGeom>
            <a:solidFill>
              <a:schemeClr val="bg1"/>
            </a:solidFill>
            <a:ln w="19050">
              <a:solidFill>
                <a:schemeClr val="tx2"/>
              </a:solid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zh-CN" altLang="en-US" sz="1200">
                <a:cs typeface="Arial" panose="020B0604020202020204" pitchFamily="34" charset="0"/>
              </a:endParaRPr>
            </a:p>
          </p:txBody>
        </p:sp>
      </p:grpSp>
      <p:cxnSp>
        <p:nvCxnSpPr>
          <p:cNvPr id="43" name="Straight Arrow Connector 42">
            <a:extLst>
              <a:ext uri="{FF2B5EF4-FFF2-40B4-BE49-F238E27FC236}">
                <a16:creationId xmlns:a16="http://schemas.microsoft.com/office/drawing/2014/main" id="{E05CBAD1-AF22-26F9-BCE3-BA00809BA6E1}"/>
              </a:ext>
            </a:extLst>
          </p:cNvPr>
          <p:cNvCxnSpPr>
            <a:cxnSpLocks/>
            <a:stCxn id="31" idx="3"/>
            <a:endCxn id="41" idx="2"/>
          </p:cNvCxnSpPr>
          <p:nvPr/>
        </p:nvCxnSpPr>
        <p:spPr>
          <a:xfrm flipV="1">
            <a:off x="5547733" y="5298704"/>
            <a:ext cx="1135820" cy="6"/>
          </a:xfrm>
          <a:prstGeom prst="straightConnector1">
            <a:avLst/>
          </a:prstGeom>
          <a:ln w="28575">
            <a:solidFill>
              <a:schemeClr val="accent5"/>
            </a:solidFill>
            <a:headEnd type="none" w="med" len="med"/>
            <a:tailEnd type="arrow" w="med" len="med"/>
          </a:ln>
        </p:spPr>
        <p:style>
          <a:lnRef idx="1">
            <a:schemeClr val="dk1"/>
          </a:lnRef>
          <a:fillRef idx="0">
            <a:schemeClr val="dk1"/>
          </a:fillRef>
          <a:effectRef idx="0">
            <a:schemeClr val="dk1"/>
          </a:effectRef>
          <a:fontRef idx="minor">
            <a:schemeClr val="tx1"/>
          </a:fontRef>
        </p:style>
      </p:cxnSp>
      <p:sp>
        <p:nvSpPr>
          <p:cNvPr id="46" name="Rectangle 45">
            <a:extLst>
              <a:ext uri="{FF2B5EF4-FFF2-40B4-BE49-F238E27FC236}">
                <a16:creationId xmlns:a16="http://schemas.microsoft.com/office/drawing/2014/main" id="{2DDE017E-1555-635F-4DDB-2E1C07B36BFF}"/>
              </a:ext>
            </a:extLst>
          </p:cNvPr>
          <p:cNvSpPr/>
          <p:nvPr/>
        </p:nvSpPr>
        <p:spPr>
          <a:xfrm>
            <a:off x="9707517" y="4852095"/>
            <a:ext cx="2018212" cy="893231"/>
          </a:xfrm>
          <a:prstGeom prst="rect">
            <a:avLst/>
          </a:prstGeom>
          <a:noFill/>
          <a:ln w="1905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solidFill>
              </a:rPr>
              <a:t>Consumer dequeue from CQ and process</a:t>
            </a:r>
          </a:p>
        </p:txBody>
      </p:sp>
      <p:cxnSp>
        <p:nvCxnSpPr>
          <p:cNvPr id="47" name="Straight Arrow Connector 46">
            <a:extLst>
              <a:ext uri="{FF2B5EF4-FFF2-40B4-BE49-F238E27FC236}">
                <a16:creationId xmlns:a16="http://schemas.microsoft.com/office/drawing/2014/main" id="{5B30B4ED-B6D3-8103-6722-89BD2A6DBD32}"/>
              </a:ext>
            </a:extLst>
          </p:cNvPr>
          <p:cNvCxnSpPr>
            <a:cxnSpLocks/>
            <a:stCxn id="34" idx="0"/>
            <a:endCxn id="46" idx="1"/>
          </p:cNvCxnSpPr>
          <p:nvPr/>
        </p:nvCxnSpPr>
        <p:spPr>
          <a:xfrm flipV="1">
            <a:off x="8775524" y="5298711"/>
            <a:ext cx="931993" cy="4"/>
          </a:xfrm>
          <a:prstGeom prst="straightConnector1">
            <a:avLst/>
          </a:prstGeom>
          <a:ln w="28575">
            <a:solidFill>
              <a:schemeClr val="accent5"/>
            </a:solidFill>
            <a:headEnd type="none" w="med" len="med"/>
            <a:tailEnd type="arrow" w="med" len="med"/>
          </a:ln>
        </p:spPr>
        <p:style>
          <a:lnRef idx="1">
            <a:schemeClr val="dk1"/>
          </a:lnRef>
          <a:fillRef idx="0">
            <a:schemeClr val="dk1"/>
          </a:fillRef>
          <a:effectRef idx="0">
            <a:schemeClr val="dk1"/>
          </a:effectRef>
          <a:fontRef idx="minor">
            <a:schemeClr val="tx1"/>
          </a:fontRef>
        </p:style>
      </p:cxnSp>
      <p:sp>
        <p:nvSpPr>
          <p:cNvPr id="52" name="Rectangle: Rounded Corners 51">
            <a:extLst>
              <a:ext uri="{FF2B5EF4-FFF2-40B4-BE49-F238E27FC236}">
                <a16:creationId xmlns:a16="http://schemas.microsoft.com/office/drawing/2014/main" id="{20F6628B-6105-9DBB-ACA3-33C223BA5F9C}"/>
              </a:ext>
            </a:extLst>
          </p:cNvPr>
          <p:cNvSpPr/>
          <p:nvPr/>
        </p:nvSpPr>
        <p:spPr>
          <a:xfrm>
            <a:off x="6709779" y="3409950"/>
            <a:ext cx="2039519" cy="914400"/>
          </a:xfrm>
          <a:prstGeom prst="roundRect">
            <a:avLst/>
          </a:prstGeom>
          <a:solidFill>
            <a:schemeClr val="bg1">
              <a:lumMod val="85000"/>
            </a:schemeClr>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a:t>
            </a:r>
          </a:p>
        </p:txBody>
      </p:sp>
      <p:cxnSp>
        <p:nvCxnSpPr>
          <p:cNvPr id="54" name="Straight Arrow Connector 53">
            <a:extLst>
              <a:ext uri="{FF2B5EF4-FFF2-40B4-BE49-F238E27FC236}">
                <a16:creationId xmlns:a16="http://schemas.microsoft.com/office/drawing/2014/main" id="{F3E57335-501C-18D0-65E1-EB51A8F93E6B}"/>
              </a:ext>
            </a:extLst>
          </p:cNvPr>
          <p:cNvCxnSpPr>
            <a:cxnSpLocks/>
            <a:stCxn id="46" idx="0"/>
            <a:endCxn id="16" idx="3"/>
          </p:cNvCxnSpPr>
          <p:nvPr/>
        </p:nvCxnSpPr>
        <p:spPr>
          <a:xfrm flipH="1" flipV="1">
            <a:off x="8835623" y="2534480"/>
            <a:ext cx="1881000" cy="2317615"/>
          </a:xfrm>
          <a:prstGeom prst="straightConnector1">
            <a:avLst/>
          </a:prstGeom>
          <a:ln w="28575">
            <a:solidFill>
              <a:schemeClr val="accent5"/>
            </a:solidFill>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57" name="Straight Arrow Connector 56">
            <a:extLst>
              <a:ext uri="{FF2B5EF4-FFF2-40B4-BE49-F238E27FC236}">
                <a16:creationId xmlns:a16="http://schemas.microsoft.com/office/drawing/2014/main" id="{433EA2FD-7FF4-1462-F640-DC05BC7BAEC5}"/>
              </a:ext>
            </a:extLst>
          </p:cNvPr>
          <p:cNvCxnSpPr>
            <a:cxnSpLocks/>
            <a:stCxn id="52" idx="3"/>
          </p:cNvCxnSpPr>
          <p:nvPr/>
        </p:nvCxnSpPr>
        <p:spPr>
          <a:xfrm>
            <a:off x="8749298" y="3867150"/>
            <a:ext cx="946151" cy="1189437"/>
          </a:xfrm>
          <a:prstGeom prst="straightConnector1">
            <a:avLst/>
          </a:prstGeom>
          <a:ln w="28575">
            <a:solidFill>
              <a:schemeClr val="accent5"/>
            </a:solidFill>
            <a:prstDash val="dash"/>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60" name="Straight Arrow Connector 59">
            <a:extLst>
              <a:ext uri="{FF2B5EF4-FFF2-40B4-BE49-F238E27FC236}">
                <a16:creationId xmlns:a16="http://schemas.microsoft.com/office/drawing/2014/main" id="{9CAD5A3D-DD87-DFE1-F5C0-98224BE19559}"/>
              </a:ext>
            </a:extLst>
          </p:cNvPr>
          <p:cNvCxnSpPr>
            <a:cxnSpLocks/>
          </p:cNvCxnSpPr>
          <p:nvPr/>
        </p:nvCxnSpPr>
        <p:spPr>
          <a:xfrm flipH="1" flipV="1">
            <a:off x="2746025" y="2714760"/>
            <a:ext cx="3976561" cy="896362"/>
          </a:xfrm>
          <a:prstGeom prst="straightConnector1">
            <a:avLst/>
          </a:prstGeom>
          <a:ln w="28575">
            <a:prstDash val="dash"/>
            <a:headEnd type="none" w="med" len="med"/>
            <a:tailEnd type="arrow" w="med" len="med"/>
          </a:ln>
        </p:spPr>
        <p:style>
          <a:lnRef idx="1">
            <a:schemeClr val="dk1"/>
          </a:lnRef>
          <a:fillRef idx="0">
            <a:schemeClr val="dk1"/>
          </a:fillRef>
          <a:effectRef idx="0">
            <a:schemeClr val="dk1"/>
          </a:effectRef>
          <a:fontRef idx="minor">
            <a:schemeClr val="tx1"/>
          </a:fontRef>
        </p:style>
      </p:cxnSp>
      <p:sp>
        <p:nvSpPr>
          <p:cNvPr id="73" name="TextBox 72">
            <a:extLst>
              <a:ext uri="{FF2B5EF4-FFF2-40B4-BE49-F238E27FC236}">
                <a16:creationId xmlns:a16="http://schemas.microsoft.com/office/drawing/2014/main" id="{208988F7-563D-751A-728C-DD92252135ED}"/>
              </a:ext>
            </a:extLst>
          </p:cNvPr>
          <p:cNvSpPr txBox="1"/>
          <p:nvPr/>
        </p:nvSpPr>
        <p:spPr>
          <a:xfrm>
            <a:off x="8865414" y="4324350"/>
            <a:ext cx="838192" cy="369332"/>
          </a:xfrm>
          <a:prstGeom prst="rect">
            <a:avLst/>
          </a:prstGeom>
          <a:solidFill>
            <a:schemeClr val="bg1"/>
          </a:solidFill>
        </p:spPr>
        <p:txBody>
          <a:bodyPr wrap="square" rtlCol="0">
            <a:spAutoFit/>
          </a:bodyPr>
          <a:lstStyle/>
          <a:p>
            <a:pPr algn="ctr"/>
            <a:r>
              <a:rPr lang="en-US" dirty="0">
                <a:solidFill>
                  <a:schemeClr val="accent5"/>
                </a:solidFill>
              </a:rPr>
              <a:t>Data</a:t>
            </a:r>
          </a:p>
        </p:txBody>
      </p:sp>
      <p:sp>
        <p:nvSpPr>
          <p:cNvPr id="75" name="TextBox 74">
            <a:extLst>
              <a:ext uri="{FF2B5EF4-FFF2-40B4-BE49-F238E27FC236}">
                <a16:creationId xmlns:a16="http://schemas.microsoft.com/office/drawing/2014/main" id="{8DB34234-42F4-4AEF-6143-2C8809B4B2E9}"/>
              </a:ext>
            </a:extLst>
          </p:cNvPr>
          <p:cNvSpPr txBox="1"/>
          <p:nvPr/>
        </p:nvSpPr>
        <p:spPr>
          <a:xfrm>
            <a:off x="4388236" y="3080556"/>
            <a:ext cx="1526148" cy="369332"/>
          </a:xfrm>
          <a:prstGeom prst="rect">
            <a:avLst/>
          </a:prstGeom>
          <a:solidFill>
            <a:schemeClr val="bg1"/>
          </a:solidFill>
        </p:spPr>
        <p:txBody>
          <a:bodyPr wrap="square" rtlCol="0">
            <a:spAutoFit/>
          </a:bodyPr>
          <a:lstStyle/>
          <a:p>
            <a:pPr algn="ctr"/>
            <a:r>
              <a:rPr lang="en-US" dirty="0"/>
              <a:t>Data pointer</a:t>
            </a:r>
          </a:p>
        </p:txBody>
      </p:sp>
      <p:sp>
        <p:nvSpPr>
          <p:cNvPr id="76" name="TextBox 75">
            <a:extLst>
              <a:ext uri="{FF2B5EF4-FFF2-40B4-BE49-F238E27FC236}">
                <a16:creationId xmlns:a16="http://schemas.microsoft.com/office/drawing/2014/main" id="{23D7742C-EFA2-5F3C-9DF8-C861706B1679}"/>
              </a:ext>
            </a:extLst>
          </p:cNvPr>
          <p:cNvSpPr txBox="1"/>
          <p:nvPr/>
        </p:nvSpPr>
        <p:spPr>
          <a:xfrm>
            <a:off x="5687613" y="5326829"/>
            <a:ext cx="838192" cy="646331"/>
          </a:xfrm>
          <a:prstGeom prst="rect">
            <a:avLst/>
          </a:prstGeom>
          <a:solidFill>
            <a:schemeClr val="bg1"/>
          </a:solidFill>
        </p:spPr>
        <p:txBody>
          <a:bodyPr wrap="square" rtlCol="0">
            <a:spAutoFit/>
          </a:bodyPr>
          <a:lstStyle/>
          <a:p>
            <a:pPr algn="ctr"/>
            <a:r>
              <a:rPr lang="en-US" dirty="0">
                <a:solidFill>
                  <a:schemeClr val="accent5"/>
                </a:solidFill>
              </a:rPr>
              <a:t>Write</a:t>
            </a:r>
          </a:p>
          <a:p>
            <a:pPr algn="ctr"/>
            <a:r>
              <a:rPr lang="en-US" dirty="0">
                <a:solidFill>
                  <a:schemeClr val="accent5"/>
                </a:solidFill>
              </a:rPr>
              <a:t>QE(s)</a:t>
            </a:r>
          </a:p>
        </p:txBody>
      </p:sp>
      <p:sp>
        <p:nvSpPr>
          <p:cNvPr id="82" name="TextBox 81">
            <a:extLst>
              <a:ext uri="{FF2B5EF4-FFF2-40B4-BE49-F238E27FC236}">
                <a16:creationId xmlns:a16="http://schemas.microsoft.com/office/drawing/2014/main" id="{0785BA2E-7052-379D-D2BE-B460321AE31D}"/>
              </a:ext>
            </a:extLst>
          </p:cNvPr>
          <p:cNvSpPr txBox="1"/>
          <p:nvPr/>
        </p:nvSpPr>
        <p:spPr>
          <a:xfrm>
            <a:off x="6683551" y="4693682"/>
            <a:ext cx="2091972" cy="369332"/>
          </a:xfrm>
          <a:prstGeom prst="rect">
            <a:avLst/>
          </a:prstGeom>
          <a:noFill/>
        </p:spPr>
        <p:txBody>
          <a:bodyPr wrap="square" rtlCol="0">
            <a:spAutoFit/>
          </a:bodyPr>
          <a:lstStyle/>
          <a:p>
            <a:pPr algn="ctr"/>
            <a:r>
              <a:rPr lang="en-US" dirty="0">
                <a:solidFill>
                  <a:schemeClr val="accent5"/>
                </a:solidFill>
              </a:rPr>
              <a:t>Consumer Queue</a:t>
            </a:r>
          </a:p>
        </p:txBody>
      </p:sp>
      <p:sp>
        <p:nvSpPr>
          <p:cNvPr id="83" name="Slide Number Placeholder 82">
            <a:extLst>
              <a:ext uri="{FF2B5EF4-FFF2-40B4-BE49-F238E27FC236}">
                <a16:creationId xmlns:a16="http://schemas.microsoft.com/office/drawing/2014/main" id="{22611D5C-4403-1667-72A0-F18E6C46A8B4}"/>
              </a:ext>
            </a:extLst>
          </p:cNvPr>
          <p:cNvSpPr>
            <a:spLocks noGrp="1"/>
          </p:cNvSpPr>
          <p:nvPr>
            <p:ph type="sldNum" sz="quarter" idx="12"/>
          </p:nvPr>
        </p:nvSpPr>
        <p:spPr/>
        <p:txBody>
          <a:bodyPr/>
          <a:lstStyle/>
          <a:p>
            <a:fld id="{E23A660C-4BA6-8146-88A2-8F54BEB04FB8}" type="slidenum">
              <a:rPr lang="en-US" smtClean="0"/>
              <a:t>8</a:t>
            </a:fld>
            <a:endParaRPr lang="en-US" dirty="0"/>
          </a:p>
        </p:txBody>
      </p:sp>
    </p:spTree>
    <p:extLst>
      <p:ext uri="{BB962C8B-B14F-4D97-AF65-F5344CB8AC3E}">
        <p14:creationId xmlns:p14="http://schemas.microsoft.com/office/powerpoint/2010/main" val="485851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6"/>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nodeType="afterEffect">
                                  <p:stCondLst>
                                    <p:cond delay="0"/>
                                  </p:stCondLst>
                                  <p:childTnLst>
                                    <p:set>
                                      <p:cBhvr>
                                        <p:cTn id="29" dur="1" fill="hold">
                                          <p:stCondLst>
                                            <p:cond delay="0"/>
                                          </p:stCondLst>
                                        </p:cTn>
                                        <p:tgtEl>
                                          <p:spTgt spid="42"/>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childTnLst>
                                    <p:set>
                                      <p:cBhvr>
                                        <p:cTn id="32" dur="1" fill="hold">
                                          <p:stCondLst>
                                            <p:cond delay="0"/>
                                          </p:stCondLst>
                                        </p:cTn>
                                        <p:tgtEl>
                                          <p:spTgt spid="8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0" grpId="0"/>
      <p:bldP spid="31" grpId="0" animBg="1"/>
      <p:bldP spid="46" grpId="0" animBg="1"/>
      <p:bldP spid="73" grpId="0" animBg="1"/>
      <p:bldP spid="75" grpId="0" animBg="1"/>
      <p:bldP spid="76" grpId="0" animBg="1"/>
      <p:bldP spid="8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541E6F-0DAB-51E6-55B2-60A63600E0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BE84D5-188F-4FEB-B6F9-FB7F628E7AC9}"/>
              </a:ext>
            </a:extLst>
          </p:cNvPr>
          <p:cNvSpPr>
            <a:spLocks noGrp="1"/>
          </p:cNvSpPr>
          <p:nvPr>
            <p:ph type="title"/>
          </p:nvPr>
        </p:nvSpPr>
        <p:spPr/>
        <p:txBody>
          <a:bodyPr/>
          <a:lstStyle/>
          <a:p>
            <a:r>
              <a:rPr lang="en-US" dirty="0"/>
              <a:t>DLB – Performance and Scalability (1)</a:t>
            </a:r>
          </a:p>
        </p:txBody>
      </p:sp>
      <p:sp>
        <p:nvSpPr>
          <p:cNvPr id="3" name="Content Placeholder 2">
            <a:extLst>
              <a:ext uri="{FF2B5EF4-FFF2-40B4-BE49-F238E27FC236}">
                <a16:creationId xmlns:a16="http://schemas.microsoft.com/office/drawing/2014/main" id="{DE7D30E0-8D2B-8344-1059-3BA646828DC7}"/>
              </a:ext>
            </a:extLst>
          </p:cNvPr>
          <p:cNvSpPr>
            <a:spLocks noGrp="1"/>
          </p:cNvSpPr>
          <p:nvPr>
            <p:ph idx="1"/>
          </p:nvPr>
        </p:nvSpPr>
        <p:spPr/>
        <p:txBody>
          <a:bodyPr/>
          <a:lstStyle/>
          <a:p>
            <a:r>
              <a:rPr lang="en-US" dirty="0"/>
              <a:t>Benchmarks comparing existing DPDK load balancers.</a:t>
            </a:r>
          </a:p>
          <a:p>
            <a:pPr lvl="1"/>
            <a:r>
              <a:rPr lang="en-US" dirty="0"/>
              <a:t>Intra-host load balancing with producer cores </a:t>
            </a:r>
            <a:r>
              <a:rPr lang="en-US" dirty="0">
                <a:sym typeface="Wingdings" panose="05000000000000000000" pitchFamily="2" charset="2"/>
              </a:rPr>
              <a:t> consumer cores.</a:t>
            </a:r>
            <a:endParaRPr lang="en-US" dirty="0"/>
          </a:p>
        </p:txBody>
      </p:sp>
      <p:graphicFrame>
        <p:nvGraphicFramePr>
          <p:cNvPr id="5" name="图表 4">
            <a:extLst>
              <a:ext uri="{FF2B5EF4-FFF2-40B4-BE49-F238E27FC236}">
                <a16:creationId xmlns:a16="http://schemas.microsoft.com/office/drawing/2014/main" id="{B33B60AA-8DB8-FC8C-3E39-D7C33F564AA8}"/>
              </a:ext>
            </a:extLst>
          </p:cNvPr>
          <p:cNvGraphicFramePr>
            <a:graphicFrameLocks/>
          </p:cNvGraphicFramePr>
          <p:nvPr>
            <p:extLst>
              <p:ext uri="{D42A27DB-BD31-4B8C-83A1-F6EECF244321}">
                <p14:modId xmlns:p14="http://schemas.microsoft.com/office/powerpoint/2010/main" val="164683622"/>
              </p:ext>
            </p:extLst>
          </p:nvPr>
        </p:nvGraphicFramePr>
        <p:xfrm>
          <a:off x="330200" y="3048000"/>
          <a:ext cx="11220450" cy="3803633"/>
        </p:xfrm>
        <a:graphic>
          <a:graphicData uri="http://schemas.openxmlformats.org/drawingml/2006/chart">
            <c:chart xmlns:c="http://schemas.openxmlformats.org/drawingml/2006/chart" xmlns:r="http://schemas.openxmlformats.org/officeDocument/2006/relationships" r:id="rId3"/>
          </a:graphicData>
        </a:graphic>
      </p:graphicFrame>
      <p:cxnSp>
        <p:nvCxnSpPr>
          <p:cNvPr id="7" name="Straight Arrow Connector 6">
            <a:extLst>
              <a:ext uri="{FF2B5EF4-FFF2-40B4-BE49-F238E27FC236}">
                <a16:creationId xmlns:a16="http://schemas.microsoft.com/office/drawing/2014/main" id="{537A5792-E351-8A81-5EF2-5A0B9AB29F3B}"/>
              </a:ext>
            </a:extLst>
          </p:cNvPr>
          <p:cNvCxnSpPr>
            <a:cxnSpLocks/>
          </p:cNvCxnSpPr>
          <p:nvPr/>
        </p:nvCxnSpPr>
        <p:spPr>
          <a:xfrm flipV="1">
            <a:off x="6584950" y="2978150"/>
            <a:ext cx="279400" cy="31115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CD60A84-F382-F6FA-0AE0-ECCF37BD5C82}"/>
              </a:ext>
            </a:extLst>
          </p:cNvPr>
          <p:cNvCxnSpPr>
            <a:cxnSpLocks/>
          </p:cNvCxnSpPr>
          <p:nvPr/>
        </p:nvCxnSpPr>
        <p:spPr>
          <a:xfrm flipV="1">
            <a:off x="8007350" y="2981325"/>
            <a:ext cx="279400" cy="311150"/>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4D6DCA6-A06E-2EB5-1358-23270357E3BB}"/>
              </a:ext>
            </a:extLst>
          </p:cNvPr>
          <p:cNvSpPr txBox="1"/>
          <p:nvPr/>
        </p:nvSpPr>
        <p:spPr>
          <a:xfrm>
            <a:off x="6864350" y="2696260"/>
            <a:ext cx="1098550" cy="646331"/>
          </a:xfrm>
          <a:prstGeom prst="rect">
            <a:avLst/>
          </a:prstGeom>
          <a:noFill/>
        </p:spPr>
        <p:txBody>
          <a:bodyPr wrap="square" rtlCol="0">
            <a:spAutoFit/>
          </a:bodyPr>
          <a:lstStyle/>
          <a:p>
            <a:r>
              <a:rPr lang="en-US" dirty="0"/>
              <a:t>DLB with </a:t>
            </a:r>
            <a:r>
              <a:rPr lang="en-US" b="1" dirty="0"/>
              <a:t>DPDK</a:t>
            </a:r>
          </a:p>
        </p:txBody>
      </p:sp>
      <p:sp>
        <p:nvSpPr>
          <p:cNvPr id="12" name="TextBox 11">
            <a:extLst>
              <a:ext uri="{FF2B5EF4-FFF2-40B4-BE49-F238E27FC236}">
                <a16:creationId xmlns:a16="http://schemas.microsoft.com/office/drawing/2014/main" id="{BEC6DEAA-67EE-F79A-8496-3565BCB82B3D}"/>
              </a:ext>
            </a:extLst>
          </p:cNvPr>
          <p:cNvSpPr txBox="1"/>
          <p:nvPr/>
        </p:nvSpPr>
        <p:spPr>
          <a:xfrm>
            <a:off x="8286750" y="2704197"/>
            <a:ext cx="1098550" cy="646331"/>
          </a:xfrm>
          <a:prstGeom prst="rect">
            <a:avLst/>
          </a:prstGeom>
          <a:noFill/>
        </p:spPr>
        <p:txBody>
          <a:bodyPr wrap="square" rtlCol="0">
            <a:spAutoFit/>
          </a:bodyPr>
          <a:lstStyle/>
          <a:p>
            <a:r>
              <a:rPr lang="en-US" dirty="0"/>
              <a:t>DLB with </a:t>
            </a:r>
            <a:r>
              <a:rPr lang="en-US" b="1" dirty="0" err="1"/>
              <a:t>libdlb</a:t>
            </a:r>
            <a:endParaRPr lang="en-US" b="1" dirty="0"/>
          </a:p>
        </p:txBody>
      </p:sp>
      <p:sp>
        <p:nvSpPr>
          <p:cNvPr id="4" name="Slide Number Placeholder 3">
            <a:extLst>
              <a:ext uri="{FF2B5EF4-FFF2-40B4-BE49-F238E27FC236}">
                <a16:creationId xmlns:a16="http://schemas.microsoft.com/office/drawing/2014/main" id="{6671AD8A-E2C1-B897-5E4D-0BEC82DD0790}"/>
              </a:ext>
            </a:extLst>
          </p:cNvPr>
          <p:cNvSpPr>
            <a:spLocks noGrp="1"/>
          </p:cNvSpPr>
          <p:nvPr>
            <p:ph type="sldNum" sz="quarter" idx="12"/>
          </p:nvPr>
        </p:nvSpPr>
        <p:spPr/>
        <p:txBody>
          <a:bodyPr/>
          <a:lstStyle/>
          <a:p>
            <a:fld id="{E23A660C-4BA6-8146-88A2-8F54BEB04FB8}" type="slidenum">
              <a:rPr lang="en-US" smtClean="0"/>
              <a:t>9</a:t>
            </a:fld>
            <a:endParaRPr lang="en-US" dirty="0"/>
          </a:p>
        </p:txBody>
      </p:sp>
    </p:spTree>
    <p:extLst>
      <p:ext uri="{BB962C8B-B14F-4D97-AF65-F5344CB8AC3E}">
        <p14:creationId xmlns:p14="http://schemas.microsoft.com/office/powerpoint/2010/main" val="118568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chart seriesIdx="0" categoryIdx="-4" bldStep="series"/>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chart seriesIdx="1" categoryIdx="-4" bldStep="series"/>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graphicEl>
                                              <a:chart seriesIdx="2" categoryIdx="-4" bldStep="series"/>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Chart bld="series"/>
        </p:bldSub>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Aptos"/>
        <a:ea typeface="aptos"/>
        <a:cs typeface=""/>
      </a:majorFont>
      <a:minorFont>
        <a:latin typeface="Aptos"/>
        <a:ea typeface="apto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36625</TotalTime>
  <Words>4133</Words>
  <Application>Microsoft Macintosh PowerPoint</Application>
  <PresentationFormat>Widescreen</PresentationFormat>
  <Paragraphs>673</Paragraphs>
  <Slides>36</Slides>
  <Notes>34</Notes>
  <HiddenSlides>4</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Aptos</vt:lpstr>
      <vt:lpstr>Arial</vt:lpstr>
      <vt:lpstr>Calibri</vt:lpstr>
      <vt:lpstr>Cambria Math</vt:lpstr>
      <vt:lpstr>Times New Roman</vt:lpstr>
      <vt:lpstr>Wingdings</vt:lpstr>
      <vt:lpstr>Office Theme</vt:lpstr>
      <vt:lpstr>Dynamic Load Balancer in Intel Xeon Scalable Processor: Performance Analyses, Enhancements, and Guidelines</vt:lpstr>
      <vt:lpstr>Faster Inter-host Network</vt:lpstr>
      <vt:lpstr>Faster Inter-host Network</vt:lpstr>
      <vt:lpstr>Faster Inter-host Network</vt:lpstr>
      <vt:lpstr>Existing Software Intra-host Load Balancers</vt:lpstr>
      <vt:lpstr>Existing Hardware Intra-host Load Balancers</vt:lpstr>
      <vt:lpstr>Intel Dynamic Load Balancer</vt:lpstr>
      <vt:lpstr>How DLB Works?</vt:lpstr>
      <vt:lpstr>DLB – Performance and Scalability (1)</vt:lpstr>
      <vt:lpstr>DLB – Performance and Scalability (2)</vt:lpstr>
      <vt:lpstr>Limitation of Current DLB Datapath</vt:lpstr>
      <vt:lpstr>Limitation of Current DLB Datapath</vt:lpstr>
      <vt:lpstr>Limitation of Current DLB Datapath</vt:lpstr>
      <vt:lpstr>Limitation of Current DLB Datapath</vt:lpstr>
      <vt:lpstr>AccDirect: Direct Enqueue from NIC</vt:lpstr>
      <vt:lpstr>AccDirect: Direct Enqueue from NIC</vt:lpstr>
      <vt:lpstr>AccDirect: Direct Enqueue from NIC</vt:lpstr>
      <vt:lpstr>AccDirect: Direct Enqueue from NIC</vt:lpstr>
      <vt:lpstr>AccDirect: Direct Enqueue from NIC</vt:lpstr>
      <vt:lpstr>AccDirect Challenges</vt:lpstr>
      <vt:lpstr>C1: How to Prevent Overwhelming DLB</vt:lpstr>
      <vt:lpstr>AccDirect: Manage Credits Atomically</vt:lpstr>
      <vt:lpstr>AccDirect: Manage Credits Atomically</vt:lpstr>
      <vt:lpstr>AccDirect: Leverage NIC as an Agent</vt:lpstr>
      <vt:lpstr>C2: How NIC Gets Addresses to Embed in DLB QEs? </vt:lpstr>
      <vt:lpstr>AccDirect: SmartNIC Agent</vt:lpstr>
      <vt:lpstr>Evaluation</vt:lpstr>
      <vt:lpstr>Evaluation: AccDirect power saving</vt:lpstr>
      <vt:lpstr>Evaluation: Masstree</vt:lpstr>
      <vt:lpstr>PowerPoint Presentation</vt:lpstr>
      <vt:lpstr>Summary</vt:lpstr>
      <vt:lpstr>Discussion</vt:lpstr>
      <vt:lpstr>PowerPoint Presentation</vt:lpstr>
      <vt:lpstr>AccDirect Overview</vt:lpstr>
      <vt:lpstr>AccDirect Overview</vt:lpstr>
      <vt:lpstr>AccDirect: SmartNIC Agent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 Load Balancer in Intel Xeon Scalable Processor: Performance Analyses, Enhancements, and Guidelines</dc:title>
  <dc:creator>Jiaqi Lou</dc:creator>
  <cp:lastModifiedBy>Yifan Yuan</cp:lastModifiedBy>
  <cp:revision>1529</cp:revision>
  <dcterms:created xsi:type="dcterms:W3CDTF">2022-09-22T13:44:45Z</dcterms:created>
  <dcterms:modified xsi:type="dcterms:W3CDTF">2025-06-24T01:00:14Z</dcterms:modified>
</cp:coreProperties>
</file>

<file path=docProps/thumbnail.jpeg>
</file>